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handoutMasterIdLst>
    <p:handoutMasterId r:id="rId19"/>
  </p:handoutMasterIdLst>
  <p:sldIdLst>
    <p:sldId id="273" r:id="rId3"/>
    <p:sldId id="272" r:id="rId4"/>
    <p:sldId id="262" r:id="rId6"/>
    <p:sldId id="277" r:id="rId7"/>
    <p:sldId id="278" r:id="rId8"/>
    <p:sldId id="279" r:id="rId9"/>
    <p:sldId id="280" r:id="rId10"/>
    <p:sldId id="281" r:id="rId11"/>
    <p:sldId id="266" r:id="rId12"/>
    <p:sldId id="282" r:id="rId13"/>
    <p:sldId id="263" r:id="rId14"/>
    <p:sldId id="270" r:id="rId15"/>
    <p:sldId id="268" r:id="rId16"/>
    <p:sldId id="283" r:id="rId17"/>
    <p:sldId id="286" r:id="rId18"/>
  </p:sldIdLst>
  <p:sldSz cx="12192000" cy="6858000"/>
  <p:notesSz cx="6858000" cy="9144000"/>
  <p:embeddedFontLst>
    <p:embeddedFont>
      <p:font typeface="汉仪程行简" panose="00020600040101010101" charset="-122"/>
      <p:regular r:id="rId23"/>
    </p:embeddedFont>
    <p:embeddedFont>
      <p:font typeface="华文中宋" panose="02010600040101010101" charset="-122"/>
      <p:regular r:id="rId24"/>
    </p:embeddedFont>
    <p:embeddedFont>
      <p:font typeface="Bahnschrift SemiLight Condensed" panose="020B0502040204020203" pitchFamily="34" charset="0"/>
      <p:regular r:id="rId25"/>
    </p:embeddedFont>
    <p:embeddedFont>
      <p:font typeface="字魂22号-文宋体" panose="00000500000000000000" pitchFamily="2" charset="-122"/>
      <p:regular r:id="rId26"/>
    </p:embeddedFont>
    <p:embeddedFont>
      <p:font typeface="等线 Light" panose="02010600030101010101" charset="-122"/>
      <p:regular r:id="rId27"/>
    </p:embeddedFont>
    <p:embeddedFont>
      <p:font typeface="等线" panose="02010600030101010101" charset="-122"/>
      <p:regular r:id="rId28"/>
    </p:embeddedFont>
    <p:embeddedFont>
      <p:font typeface="Calibri" panose="020F0502020204030204" charset="0"/>
      <p:regular r:id="rId29"/>
      <p:bold r:id="rId30"/>
      <p:italic r:id="rId31"/>
      <p:boldItalic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600" y="485"/>
      </p:cViewPr>
      <p:guideLst>
        <p:guide orient="horz" pos="2164"/>
        <p:guide pos="38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8AB15-10AA-49D2-9EE8-89FD919DF49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F5334-9BA1-41A2-98C2-36CEFE0FB3B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BF5334-9BA1-41A2-98C2-36CEFE0FB3B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EB3F306-13DF-412C-9651-1408BCAA3A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31D5E8E-0A11-47A4-8077-876DBC0DBC4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3F306-13DF-412C-9651-1408BCAA3A9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D5E8E-0A11-47A4-8077-876DBC0DBC4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0" Type="http://schemas.openxmlformats.org/officeDocument/2006/relationships/notesSlide" Target="../notesSlides/notesSlide9.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1.jpe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5" Type="http://schemas.openxmlformats.org/officeDocument/2006/relationships/notesSlide" Target="../notesSlides/notesSlide11.xml"/><Relationship Id="rId14" Type="http://schemas.openxmlformats.org/officeDocument/2006/relationships/slideLayout" Target="../slideLayouts/slideLayout1.xml"/><Relationship Id="rId13" Type="http://schemas.openxmlformats.org/officeDocument/2006/relationships/image" Target="../media/image12.jpeg"/><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_rels/slide13.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5" Type="http://schemas.openxmlformats.org/officeDocument/2006/relationships/notesSlide" Target="../notesSlides/notesSlide12.xml"/><Relationship Id="rId14" Type="http://schemas.openxmlformats.org/officeDocument/2006/relationships/slideLayout" Target="../slideLayouts/slideLayout1.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5" Type="http://schemas.openxmlformats.org/officeDocument/2006/relationships/notesSlide" Target="../notesSlides/notesSlide3.xml"/><Relationship Id="rId14" Type="http://schemas.openxmlformats.org/officeDocument/2006/relationships/slideLayout" Target="../slideLayouts/slideLayout1.xml"/><Relationship Id="rId13" Type="http://schemas.openxmlformats.org/officeDocument/2006/relationships/tags" Target="../tags/tag26.xml"/><Relationship Id="rId12" Type="http://schemas.openxmlformats.org/officeDocument/2006/relationships/image" Target="../media/image3.png"/><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tags" Target="../tags/tag37.xml"/><Relationship Id="rId12" Type="http://schemas.openxmlformats.org/officeDocument/2006/relationships/image" Target="../media/image3.png"/><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4" Type="http://schemas.openxmlformats.org/officeDocument/2006/relationships/notesSlide" Target="../notesSlides/notesSlide5.xml"/><Relationship Id="rId13" Type="http://schemas.openxmlformats.org/officeDocument/2006/relationships/slideLayout" Target="../slideLayouts/slideLayout1.xml"/><Relationship Id="rId12" Type="http://schemas.openxmlformats.org/officeDocument/2006/relationships/image" Target="../media/image3.png"/><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5" Type="http://schemas.openxmlformats.org/officeDocument/2006/relationships/notesSlide" Target="../notesSlides/notesSlide6.xml"/><Relationship Id="rId14" Type="http://schemas.openxmlformats.org/officeDocument/2006/relationships/slideLayout" Target="../slideLayouts/slideLayout1.xml"/><Relationship Id="rId13" Type="http://schemas.openxmlformats.org/officeDocument/2006/relationships/tags" Target="../tags/tag58.xml"/><Relationship Id="rId12" Type="http://schemas.openxmlformats.org/officeDocument/2006/relationships/image" Target="../media/image3.png"/><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5" Type="http://schemas.openxmlformats.org/officeDocument/2006/relationships/notesSlide" Target="../notesSlides/notesSlide7.xml"/><Relationship Id="rId14" Type="http://schemas.openxmlformats.org/officeDocument/2006/relationships/slideLayout" Target="../slideLayouts/slideLayout1.xml"/><Relationship Id="rId13" Type="http://schemas.openxmlformats.org/officeDocument/2006/relationships/tags" Target="../tags/tag69.xml"/><Relationship Id="rId12" Type="http://schemas.openxmlformats.org/officeDocument/2006/relationships/image" Target="../media/image3.png"/><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1" Type="http://schemas.openxmlformats.org/officeDocument/2006/relationships/notesSlide" Target="../notesSlides/notesSlide8.xml"/><Relationship Id="rId10" Type="http://schemas.openxmlformats.org/officeDocument/2006/relationships/slideLayout" Target="../slideLayouts/slideLayout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42"/>
          <p:cNvPicPr>
            <a:picLocks noChangeAspect="1"/>
          </p:cNvPicPr>
          <p:nvPr/>
        </p:nvPicPr>
        <p:blipFill>
          <a:blip r:embed="rId1"/>
          <a:stretch>
            <a:fillRect/>
          </a:stretch>
        </p:blipFill>
        <p:spPr>
          <a:xfrm>
            <a:off x="-5875655" y="-120650"/>
            <a:ext cx="13691870" cy="6978650"/>
          </a:xfrm>
          <a:prstGeom prst="rect">
            <a:avLst/>
          </a:prstGeom>
        </p:spPr>
      </p:pic>
      <p:sp>
        <p:nvSpPr>
          <p:cNvPr id="4" name="任意多边形 3"/>
          <p:cNvSpPr/>
          <p:nvPr/>
        </p:nvSpPr>
        <p:spPr>
          <a:xfrm>
            <a:off x="-20320" y="-30480"/>
            <a:ext cx="12232005" cy="6908165"/>
          </a:xfrm>
          <a:custGeom>
            <a:avLst/>
            <a:gdLst/>
            <a:ahLst/>
            <a:cxnLst>
              <a:cxn ang="3">
                <a:pos x="hc" y="t"/>
              </a:cxn>
              <a:cxn ang="cd2">
                <a:pos x="l" y="vc"/>
              </a:cxn>
              <a:cxn ang="cd4">
                <a:pos x="hc" y="b"/>
              </a:cxn>
              <a:cxn ang="0">
                <a:pos x="r" y="vc"/>
              </a:cxn>
            </a:cxnLst>
            <a:rect l="l" t="t" r="r" b="b"/>
            <a:pathLst>
              <a:path w="19263" h="10879">
                <a:moveTo>
                  <a:pt x="8834" y="3028"/>
                </a:moveTo>
                <a:cubicBezTo>
                  <a:pt x="8579" y="3028"/>
                  <a:pt x="8372" y="3235"/>
                  <a:pt x="8372" y="3490"/>
                </a:cubicBezTo>
                <a:lnTo>
                  <a:pt x="8372" y="7102"/>
                </a:lnTo>
                <a:cubicBezTo>
                  <a:pt x="8372" y="7356"/>
                  <a:pt x="8579" y="7563"/>
                  <a:pt x="8834" y="7563"/>
                </a:cubicBezTo>
                <a:cubicBezTo>
                  <a:pt x="9088" y="7563"/>
                  <a:pt x="9295" y="7356"/>
                  <a:pt x="9295" y="7102"/>
                </a:cubicBezTo>
                <a:lnTo>
                  <a:pt x="9295" y="3490"/>
                </a:lnTo>
                <a:cubicBezTo>
                  <a:pt x="9295" y="3235"/>
                  <a:pt x="9088" y="3028"/>
                  <a:pt x="8834" y="3028"/>
                </a:cubicBezTo>
                <a:close/>
                <a:moveTo>
                  <a:pt x="4026" y="2481"/>
                </a:moveTo>
                <a:cubicBezTo>
                  <a:pt x="3771" y="2481"/>
                  <a:pt x="3564" y="2688"/>
                  <a:pt x="3564" y="2943"/>
                </a:cubicBezTo>
                <a:lnTo>
                  <a:pt x="3564" y="7637"/>
                </a:lnTo>
                <a:cubicBezTo>
                  <a:pt x="3564" y="7891"/>
                  <a:pt x="3771" y="8098"/>
                  <a:pt x="4026" y="8098"/>
                </a:cubicBezTo>
                <a:cubicBezTo>
                  <a:pt x="4280" y="8098"/>
                  <a:pt x="4487" y="7891"/>
                  <a:pt x="4487" y="7637"/>
                </a:cubicBezTo>
                <a:lnTo>
                  <a:pt x="4487" y="2943"/>
                </a:lnTo>
                <a:cubicBezTo>
                  <a:pt x="4487" y="2688"/>
                  <a:pt x="4280" y="2481"/>
                  <a:pt x="4026" y="2481"/>
                </a:cubicBezTo>
                <a:close/>
                <a:moveTo>
                  <a:pt x="6430" y="2075"/>
                </a:moveTo>
                <a:cubicBezTo>
                  <a:pt x="6175" y="2075"/>
                  <a:pt x="5968" y="2282"/>
                  <a:pt x="5968" y="2537"/>
                </a:cubicBezTo>
                <a:lnTo>
                  <a:pt x="5968" y="7262"/>
                </a:lnTo>
                <a:cubicBezTo>
                  <a:pt x="5968" y="7516"/>
                  <a:pt x="6175" y="7723"/>
                  <a:pt x="6430" y="7723"/>
                </a:cubicBezTo>
                <a:cubicBezTo>
                  <a:pt x="6684" y="7723"/>
                  <a:pt x="6891" y="7516"/>
                  <a:pt x="6891" y="7262"/>
                </a:cubicBezTo>
                <a:lnTo>
                  <a:pt x="6891" y="2537"/>
                </a:lnTo>
                <a:cubicBezTo>
                  <a:pt x="6891" y="2282"/>
                  <a:pt x="6684" y="2075"/>
                  <a:pt x="6430" y="2075"/>
                </a:cubicBezTo>
                <a:close/>
                <a:moveTo>
                  <a:pt x="1622" y="1963"/>
                </a:moveTo>
                <a:cubicBezTo>
                  <a:pt x="1367" y="1963"/>
                  <a:pt x="1160" y="2170"/>
                  <a:pt x="1160" y="2425"/>
                </a:cubicBezTo>
                <a:lnTo>
                  <a:pt x="1160" y="7102"/>
                </a:lnTo>
                <a:cubicBezTo>
                  <a:pt x="1160" y="7356"/>
                  <a:pt x="1367" y="7563"/>
                  <a:pt x="1622" y="7563"/>
                </a:cubicBezTo>
                <a:cubicBezTo>
                  <a:pt x="1876" y="7563"/>
                  <a:pt x="2083" y="7356"/>
                  <a:pt x="2083" y="7102"/>
                </a:cubicBezTo>
                <a:lnTo>
                  <a:pt x="2083" y="2425"/>
                </a:lnTo>
                <a:cubicBezTo>
                  <a:pt x="2083" y="2170"/>
                  <a:pt x="1876" y="1963"/>
                  <a:pt x="1622" y="1963"/>
                </a:cubicBezTo>
                <a:close/>
                <a:moveTo>
                  <a:pt x="5228" y="1860"/>
                </a:moveTo>
                <a:cubicBezTo>
                  <a:pt x="4973" y="1860"/>
                  <a:pt x="4766" y="2067"/>
                  <a:pt x="4766" y="2322"/>
                </a:cubicBezTo>
                <a:lnTo>
                  <a:pt x="4766" y="7842"/>
                </a:lnTo>
                <a:cubicBezTo>
                  <a:pt x="4766" y="8096"/>
                  <a:pt x="4973" y="8303"/>
                  <a:pt x="5228" y="8303"/>
                </a:cubicBezTo>
                <a:cubicBezTo>
                  <a:pt x="5482" y="8303"/>
                  <a:pt x="5689" y="8096"/>
                  <a:pt x="5689" y="7842"/>
                </a:cubicBezTo>
                <a:lnTo>
                  <a:pt x="5689" y="2322"/>
                </a:lnTo>
                <a:cubicBezTo>
                  <a:pt x="5689" y="2067"/>
                  <a:pt x="5482" y="1860"/>
                  <a:pt x="5228" y="1860"/>
                </a:cubicBezTo>
                <a:close/>
                <a:moveTo>
                  <a:pt x="7632" y="1859"/>
                </a:moveTo>
                <a:cubicBezTo>
                  <a:pt x="7377" y="1859"/>
                  <a:pt x="7170" y="2066"/>
                  <a:pt x="7170" y="2321"/>
                </a:cubicBezTo>
                <a:lnTo>
                  <a:pt x="7170" y="8360"/>
                </a:lnTo>
                <a:cubicBezTo>
                  <a:pt x="7170" y="8614"/>
                  <a:pt x="7377" y="8821"/>
                  <a:pt x="7632" y="8821"/>
                </a:cubicBezTo>
                <a:cubicBezTo>
                  <a:pt x="7886" y="8821"/>
                  <a:pt x="8093" y="8614"/>
                  <a:pt x="8093" y="8360"/>
                </a:cubicBezTo>
                <a:lnTo>
                  <a:pt x="8093" y="2321"/>
                </a:lnTo>
                <a:cubicBezTo>
                  <a:pt x="8093" y="2066"/>
                  <a:pt x="7886" y="1859"/>
                  <a:pt x="7632" y="1859"/>
                </a:cubicBezTo>
                <a:close/>
                <a:moveTo>
                  <a:pt x="2824" y="1383"/>
                </a:moveTo>
                <a:cubicBezTo>
                  <a:pt x="2569" y="1383"/>
                  <a:pt x="2362" y="1590"/>
                  <a:pt x="2362" y="1845"/>
                </a:cubicBezTo>
                <a:lnTo>
                  <a:pt x="2362" y="8096"/>
                </a:lnTo>
                <a:cubicBezTo>
                  <a:pt x="2362" y="8350"/>
                  <a:pt x="2569" y="8557"/>
                  <a:pt x="2824" y="8557"/>
                </a:cubicBezTo>
                <a:cubicBezTo>
                  <a:pt x="3078" y="8557"/>
                  <a:pt x="3285" y="8350"/>
                  <a:pt x="3285" y="8096"/>
                </a:cubicBezTo>
                <a:lnTo>
                  <a:pt x="3285" y="1845"/>
                </a:lnTo>
                <a:cubicBezTo>
                  <a:pt x="3285" y="1590"/>
                  <a:pt x="3078" y="1383"/>
                  <a:pt x="2824" y="1383"/>
                </a:cubicBezTo>
                <a:close/>
                <a:moveTo>
                  <a:pt x="0" y="0"/>
                </a:moveTo>
                <a:lnTo>
                  <a:pt x="19263" y="0"/>
                </a:lnTo>
                <a:lnTo>
                  <a:pt x="19263" y="10879"/>
                </a:lnTo>
                <a:lnTo>
                  <a:pt x="0" y="10879"/>
                </a:lnTo>
                <a:lnTo>
                  <a:pt x="0" y="0"/>
                </a:lnTo>
                <a:close/>
              </a:path>
            </a:pathLst>
          </a:custGeom>
          <a:solidFill>
            <a:schemeClr val="accent1">
              <a:lumMod val="20000"/>
              <a:lumOff val="80000"/>
            </a:schemeClr>
          </a:solidFill>
          <a:ln>
            <a:noFill/>
          </a:ln>
          <a:effectLst>
            <a:innerShdw blurRad="63500" dist="50800" dir="108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7" name="文本框 16"/>
          <p:cNvSpPr txBox="1"/>
          <p:nvPr/>
        </p:nvSpPr>
        <p:spPr>
          <a:xfrm>
            <a:off x="5632450" y="797560"/>
            <a:ext cx="6665595" cy="2076450"/>
          </a:xfrm>
          <a:prstGeom prst="rect">
            <a:avLst/>
          </a:prstGeom>
          <a:noFill/>
        </p:spPr>
        <p:txBody>
          <a:bodyPr wrap="square" rtlCol="0">
            <a:spAutoFit/>
          </a:bodyPr>
          <a:p>
            <a:r>
              <a:rPr lang="zh-CN" altLang="en-US" sz="6000">
                <a:latin typeface="汉仪程行简" panose="00020600040101010101" charset="-122"/>
                <a:ea typeface="汉仪程行简" panose="00020600040101010101" charset="-122"/>
              </a:rPr>
              <a:t>智能汽车</a:t>
            </a:r>
            <a:endParaRPr lang="zh-CN" altLang="en-US" sz="6000">
              <a:latin typeface="汉仪程行简" panose="00020600040101010101" charset="-122"/>
              <a:ea typeface="汉仪程行简" panose="00020600040101010101" charset="-122"/>
            </a:endParaRPr>
          </a:p>
          <a:p>
            <a:endParaRPr lang="zh-CN" altLang="en-US" sz="900">
              <a:latin typeface="汉仪程行简" panose="00020600040101010101" charset="-122"/>
              <a:ea typeface="汉仪程行简" panose="00020600040101010101" charset="-122"/>
            </a:endParaRPr>
          </a:p>
          <a:p>
            <a:r>
              <a:rPr lang="en-US" altLang="zh-CN" sz="6000">
                <a:latin typeface="汉仪程行简" panose="00020600040101010101" charset="-122"/>
                <a:ea typeface="汉仪程行简" panose="00020600040101010101" charset="-122"/>
              </a:rPr>
              <a:t>        </a:t>
            </a:r>
            <a:r>
              <a:rPr lang="zh-CN" altLang="en-US" sz="6000">
                <a:latin typeface="汉仪程行简" panose="00020600040101010101" charset="-122"/>
                <a:ea typeface="汉仪程行简" panose="00020600040101010101" charset="-122"/>
              </a:rPr>
              <a:t>辅助驾驶系统</a:t>
            </a:r>
            <a:endParaRPr lang="zh-CN" altLang="en-US" sz="6000">
              <a:latin typeface="汉仪程行简" panose="00020600040101010101" charset="-122"/>
              <a:ea typeface="汉仪程行简" panose="00020600040101010101" charset="-122"/>
            </a:endParaRPr>
          </a:p>
        </p:txBody>
      </p:sp>
      <p:sp>
        <p:nvSpPr>
          <p:cNvPr id="15" name="文本框 14"/>
          <p:cNvSpPr txBox="1"/>
          <p:nvPr/>
        </p:nvSpPr>
        <p:spPr>
          <a:xfrm>
            <a:off x="6990715" y="3600450"/>
            <a:ext cx="4534535" cy="1337945"/>
          </a:xfrm>
          <a:prstGeom prst="rect">
            <a:avLst/>
          </a:prstGeom>
          <a:noFill/>
        </p:spPr>
        <p:txBody>
          <a:bodyPr wrap="square" rtlCol="0">
            <a:spAutoFit/>
          </a:bodyPr>
          <a:p>
            <a:pPr indent="0" algn="ctr" fontAlgn="auto">
              <a:lnSpc>
                <a:spcPct val="150000"/>
              </a:lnSpc>
            </a:pPr>
            <a:r>
              <a:rPr lang="zh-CN" altLang="en-US"/>
              <a:t>智能汽车辅助驾驶系统把控路况、</a:t>
            </a:r>
            <a:endParaRPr lang="zh-CN" altLang="en-US"/>
          </a:p>
          <a:p>
            <a:pPr indent="0" algn="ctr" fontAlgn="auto">
              <a:lnSpc>
                <a:spcPct val="150000"/>
              </a:lnSpc>
            </a:pPr>
            <a:r>
              <a:rPr lang="zh-CN" altLang="en-US"/>
              <a:t>规避风险，大幅提升驾驶安全性与舒适性，守护每一段出行旅程。</a:t>
            </a:r>
            <a:endParaRPr lang="zh-CN" altLang="en-US"/>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720833 0.019537 L 0.470313 -0.0167593 " pathEditMode="relative" rAng="0" ptsTypes="">
                                      <p:cBhvr>
                                        <p:cTn id="6" dur="8000" fill="hold"/>
                                        <p:tgtEl>
                                          <p:spTgt spid="14"/>
                                        </p:tgtEl>
                                        <p:attrNameLst>
                                          <p:attrName>ppt_x</p:attrName>
                                          <p:attrName>ppt_y</p:attrName>
                                        </p:attrNameLst>
                                      </p:cBhvr>
                                      <p:rCtr x="235" y="-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5"/>
          <p:cNvSpPr/>
          <p:nvPr/>
        </p:nvSpPr>
        <p:spPr>
          <a:xfrm flipH="1">
            <a:off x="6269990" y="-2"/>
            <a:ext cx="5921828" cy="6858000"/>
          </a:xfrm>
          <a:custGeom>
            <a:avLst/>
            <a:gdLst>
              <a:gd name="connsiteX0" fmla="*/ 0 w 5921828"/>
              <a:gd name="connsiteY0" fmla="*/ 0 h 6858000"/>
              <a:gd name="connsiteX1" fmla="*/ 4016258 w 5921828"/>
              <a:gd name="connsiteY1" fmla="*/ 0 h 6858000"/>
              <a:gd name="connsiteX2" fmla="*/ 4141249 w 5921828"/>
              <a:gd name="connsiteY2" fmla="*/ 80130 h 6858000"/>
              <a:gd name="connsiteX3" fmla="*/ 5921828 w 5921828"/>
              <a:gd name="connsiteY3" fmla="*/ 3429000 h 6858000"/>
              <a:gd name="connsiteX4" fmla="*/ 4141249 w 5921828"/>
              <a:gd name="connsiteY4" fmla="*/ 6777870 h 6858000"/>
              <a:gd name="connsiteX5" fmla="*/ 4016258 w 5921828"/>
              <a:gd name="connsiteY5" fmla="*/ 6858000 h 6858000"/>
              <a:gd name="connsiteX6" fmla="*/ 0 w 59218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1828" h="6858000">
                <a:moveTo>
                  <a:pt x="0" y="0"/>
                </a:moveTo>
                <a:lnTo>
                  <a:pt x="4016258" y="0"/>
                </a:lnTo>
                <a:lnTo>
                  <a:pt x="4141249" y="80130"/>
                </a:lnTo>
                <a:cubicBezTo>
                  <a:pt x="5215524" y="805895"/>
                  <a:pt x="5921828" y="2034964"/>
                  <a:pt x="5921828" y="3429000"/>
                </a:cubicBezTo>
                <a:cubicBezTo>
                  <a:pt x="5921828" y="4823036"/>
                  <a:pt x="5215524" y="6052105"/>
                  <a:pt x="4141249" y="6777870"/>
                </a:cubicBezTo>
                <a:lnTo>
                  <a:pt x="4016258" y="6858000"/>
                </a:lnTo>
                <a:lnTo>
                  <a:pt x="0" y="6858000"/>
                </a:lnTo>
                <a:close/>
              </a:path>
            </a:pathLst>
          </a:custGeom>
          <a:blipFill dpi="0" rotWithShape="1">
            <a:blip r:embed="rId1"/>
            <a:srcRect/>
            <a:stretch>
              <a:fillRect r="-7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custDataLst>
              <p:tags r:id="rId2"/>
            </p:custDataLst>
          </p:nvPr>
        </p:nvGrpSpPr>
        <p:grpSpPr>
          <a:xfrm>
            <a:off x="408724" y="1129094"/>
            <a:ext cx="732028" cy="732028"/>
            <a:chOff x="609561" y="3269961"/>
            <a:chExt cx="732028" cy="732028"/>
          </a:xfrm>
        </p:grpSpPr>
        <p:sp>
          <p:nvSpPr>
            <p:cNvPr id="39" name="椭圆 38"/>
            <p:cNvSpPr/>
            <p:nvPr>
              <p:custDataLst>
                <p:tags r:id="rId3"/>
              </p:custDataLst>
            </p:nvPr>
          </p:nvSpPr>
          <p:spPr>
            <a:xfrm>
              <a:off x="609561" y="3269961"/>
              <a:ext cx="732028" cy="73202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sz="1200" dirty="0">
                <a:solidFill>
                  <a:schemeClr val="accent1"/>
                </a:solidFill>
              </a:endParaRPr>
            </a:p>
          </p:txBody>
        </p:sp>
        <p:sp>
          <p:nvSpPr>
            <p:cNvPr id="40" name="Freeform 80"/>
            <p:cNvSpPr>
              <a:spLocks noEditPoints="1"/>
            </p:cNvSpPr>
            <p:nvPr>
              <p:custDataLst>
                <p:tags r:id="rId4"/>
              </p:custDataLst>
            </p:nvPr>
          </p:nvSpPr>
          <p:spPr bwMode="auto">
            <a:xfrm>
              <a:off x="795394" y="347405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endParaRPr lang="zh-CN" altLang="en-US" sz="1200">
                <a:solidFill>
                  <a:schemeClr val="tx2"/>
                </a:solidFill>
              </a:endParaRPr>
            </a:p>
          </p:txBody>
        </p:sp>
      </p:grpSp>
      <p:sp>
        <p:nvSpPr>
          <p:cNvPr id="41" name="矩形 40"/>
          <p:cNvSpPr/>
          <p:nvPr>
            <p:custDataLst>
              <p:tags r:id="rId5"/>
            </p:custDataLst>
          </p:nvPr>
        </p:nvSpPr>
        <p:spPr>
          <a:xfrm>
            <a:off x="1180465" y="3657600"/>
            <a:ext cx="5029835" cy="1706880"/>
          </a:xfrm>
          <a:prstGeom prst="rect">
            <a:avLst/>
          </a:prstGeom>
        </p:spPr>
        <p:txBody>
          <a:bodyPr wrap="square">
            <a:spAutoFit/>
          </a:bodyPr>
          <a:lstStyle/>
          <a:p>
            <a:pPr indent="0" fontAlgn="auto">
              <a:lnSpc>
                <a:spcPct val="150000"/>
              </a:lnSpc>
              <a:spcAft>
                <a:spcPts val="600"/>
              </a:spcAft>
              <a:buClr>
                <a:schemeClr val="accent2"/>
              </a:buClr>
            </a:pPr>
            <a:r>
              <a:rPr lang="zh-CN" altLang="en-US" sz="1200" dirty="0">
                <a:solidFill>
                  <a:schemeClr val="tx1"/>
                </a:solidFill>
                <a:latin typeface="华文中宋" panose="02010600040101010101" charset="-122"/>
                <a:ea typeface="华文中宋" panose="02010600040101010101" charset="-122"/>
              </a:rPr>
              <a:t>高速公路场景应用：（</a:t>
            </a:r>
            <a:r>
              <a:rPr lang="en-US" altLang="zh-CN" sz="1200" dirty="0">
                <a:solidFill>
                  <a:schemeClr val="tx1"/>
                </a:solidFill>
                <a:latin typeface="华文中宋" panose="02010600040101010101" charset="-122"/>
                <a:ea typeface="华文中宋" panose="02010600040101010101" charset="-122"/>
              </a:rPr>
              <a:t>1</a:t>
            </a:r>
            <a:r>
              <a:rPr lang="zh-CN" altLang="en-US" sz="1200" dirty="0">
                <a:solidFill>
                  <a:schemeClr val="tx1"/>
                </a:solidFill>
                <a:latin typeface="华文中宋" panose="02010600040101010101" charset="-122"/>
                <a:ea typeface="华文中宋" panose="02010600040101010101" charset="-122"/>
              </a:rPr>
              <a:t>）长途驾驶疲劳监测、（</a:t>
            </a:r>
            <a:r>
              <a:rPr lang="en-US" altLang="zh-CN" sz="1200" dirty="0">
                <a:solidFill>
                  <a:schemeClr val="tx1"/>
                </a:solidFill>
                <a:latin typeface="华文中宋" panose="02010600040101010101" charset="-122"/>
                <a:ea typeface="华文中宋" panose="02010600040101010101" charset="-122"/>
              </a:rPr>
              <a:t>2</a:t>
            </a:r>
            <a:r>
              <a:rPr lang="zh-CN" altLang="en-US" sz="1200" dirty="0">
                <a:solidFill>
                  <a:schemeClr val="tx1"/>
                </a:solidFill>
                <a:latin typeface="华文中宋" panose="02010600040101010101" charset="-122"/>
                <a:ea typeface="华文中宋" panose="02010600040101010101" charset="-122"/>
              </a:rPr>
              <a:t>）恶劣天气辅助驾驶</a:t>
            </a:r>
            <a:endParaRPr lang="zh-CN" altLang="en-US" sz="1200" dirty="0">
              <a:solidFill>
                <a:schemeClr val="tx1"/>
              </a:solidFill>
              <a:latin typeface="华文中宋" panose="02010600040101010101" charset="-122"/>
              <a:ea typeface="华文中宋" panose="02010600040101010101" charset="-122"/>
            </a:endParaRPr>
          </a:p>
          <a:p>
            <a:pPr indent="0" fontAlgn="auto">
              <a:lnSpc>
                <a:spcPct val="150000"/>
              </a:lnSpc>
              <a:spcAft>
                <a:spcPts val="600"/>
              </a:spcAft>
              <a:buClr>
                <a:schemeClr val="accent2"/>
              </a:buClr>
            </a:pPr>
            <a:r>
              <a:rPr lang="zh-CN" altLang="en-US" sz="1200" dirty="0">
                <a:solidFill>
                  <a:schemeClr val="tx1"/>
                </a:solidFill>
                <a:latin typeface="华文中宋" panose="02010600040101010101" charset="-122"/>
                <a:ea typeface="华文中宋" panose="02010600040101010101" charset="-122"/>
              </a:rPr>
              <a:t>城市道路场景应用：（</a:t>
            </a:r>
            <a:r>
              <a:rPr lang="en-US" altLang="zh-CN" sz="1200" dirty="0">
                <a:solidFill>
                  <a:schemeClr val="tx1"/>
                </a:solidFill>
                <a:latin typeface="华文中宋" panose="02010600040101010101" charset="-122"/>
                <a:ea typeface="华文中宋" panose="02010600040101010101" charset="-122"/>
              </a:rPr>
              <a:t>1</a:t>
            </a:r>
            <a:r>
              <a:rPr lang="zh-CN" altLang="en-US" sz="1200" dirty="0">
                <a:solidFill>
                  <a:schemeClr val="tx1"/>
                </a:solidFill>
                <a:latin typeface="华文中宋" panose="02010600040101010101" charset="-122"/>
                <a:ea typeface="华文中宋" panose="02010600040101010101" charset="-122"/>
              </a:rPr>
              <a:t>）交通拥堵场景防护、（</a:t>
            </a:r>
            <a:r>
              <a:rPr lang="en-US" altLang="zh-CN" sz="1200" dirty="0">
                <a:solidFill>
                  <a:schemeClr val="tx1"/>
                </a:solidFill>
                <a:latin typeface="华文中宋" panose="02010600040101010101" charset="-122"/>
                <a:ea typeface="华文中宋" panose="02010600040101010101" charset="-122"/>
              </a:rPr>
              <a:t>2</a:t>
            </a:r>
            <a:r>
              <a:rPr lang="zh-CN" altLang="en-US" sz="1200" dirty="0">
                <a:solidFill>
                  <a:schemeClr val="tx1"/>
                </a:solidFill>
                <a:latin typeface="华文中宋" panose="02010600040101010101" charset="-122"/>
                <a:ea typeface="华文中宋" panose="02010600040101010101" charset="-122"/>
              </a:rPr>
              <a:t>）复杂路口引导</a:t>
            </a:r>
            <a:endParaRPr lang="zh-CN" altLang="en-US" sz="1200" dirty="0">
              <a:solidFill>
                <a:schemeClr val="tx1"/>
              </a:solidFill>
              <a:latin typeface="华文中宋" panose="02010600040101010101" charset="-122"/>
              <a:ea typeface="华文中宋" panose="02010600040101010101" charset="-122"/>
            </a:endParaRPr>
          </a:p>
          <a:p>
            <a:pPr indent="0" fontAlgn="auto">
              <a:lnSpc>
                <a:spcPct val="150000"/>
              </a:lnSpc>
              <a:spcAft>
                <a:spcPts val="600"/>
              </a:spcAft>
              <a:buClr>
                <a:schemeClr val="accent2"/>
              </a:buClr>
            </a:pPr>
            <a:r>
              <a:rPr lang="zh-CN" altLang="en-US" sz="1200" dirty="0">
                <a:solidFill>
                  <a:schemeClr val="tx1"/>
                </a:solidFill>
                <a:latin typeface="华文中宋" panose="02010600040101010101" charset="-122"/>
                <a:ea typeface="华文中宋" panose="02010600040101010101" charset="-122"/>
              </a:rPr>
              <a:t>特殊车辆与人群应用：（</a:t>
            </a:r>
            <a:r>
              <a:rPr lang="en-US" altLang="zh-CN" sz="1200" dirty="0">
                <a:solidFill>
                  <a:schemeClr val="tx1"/>
                </a:solidFill>
                <a:latin typeface="华文中宋" panose="02010600040101010101" charset="-122"/>
                <a:ea typeface="华文中宋" panose="02010600040101010101" charset="-122"/>
              </a:rPr>
              <a:t>1</a:t>
            </a:r>
            <a:r>
              <a:rPr lang="zh-CN" altLang="en-US" sz="1200" dirty="0">
                <a:solidFill>
                  <a:schemeClr val="tx1"/>
                </a:solidFill>
                <a:latin typeface="华文中宋" panose="02010600040101010101" charset="-122"/>
                <a:ea typeface="华文中宋" panose="02010600040101010101" charset="-122"/>
              </a:rPr>
              <a:t>）商用车安全强化、（</a:t>
            </a:r>
            <a:r>
              <a:rPr lang="en-US" altLang="zh-CN" sz="1200" dirty="0">
                <a:solidFill>
                  <a:schemeClr val="tx1"/>
                </a:solidFill>
                <a:latin typeface="华文中宋" panose="02010600040101010101" charset="-122"/>
                <a:ea typeface="华文中宋" panose="02010600040101010101" charset="-122"/>
              </a:rPr>
              <a:t>2</a:t>
            </a:r>
            <a:r>
              <a:rPr lang="zh-CN" altLang="en-US" sz="1200" dirty="0">
                <a:solidFill>
                  <a:schemeClr val="tx1"/>
                </a:solidFill>
                <a:latin typeface="华文中宋" panose="02010600040101010101" charset="-122"/>
                <a:ea typeface="华文中宋" panose="02010600040101010101" charset="-122"/>
              </a:rPr>
              <a:t>）新手驾驶员辅助</a:t>
            </a:r>
            <a:endParaRPr lang="zh-CN" altLang="en-US" sz="1200" dirty="0">
              <a:solidFill>
                <a:schemeClr val="tx1"/>
              </a:solidFill>
              <a:latin typeface="华文中宋" panose="02010600040101010101" charset="-122"/>
              <a:ea typeface="华文中宋" panose="02010600040101010101" charset="-122"/>
            </a:endParaRPr>
          </a:p>
          <a:p>
            <a:pPr indent="0" fontAlgn="auto">
              <a:lnSpc>
                <a:spcPct val="150000"/>
              </a:lnSpc>
              <a:spcAft>
                <a:spcPts val="600"/>
              </a:spcAft>
              <a:buClr>
                <a:schemeClr val="accent2"/>
              </a:buClr>
            </a:pPr>
            <a:r>
              <a:rPr lang="zh-CN" altLang="en-US" sz="1200" dirty="0">
                <a:solidFill>
                  <a:schemeClr val="tx1"/>
                </a:solidFill>
                <a:latin typeface="华文中宋" panose="02010600040101010101" charset="-122"/>
                <a:ea typeface="华文中宋" panose="02010600040101010101" charset="-122"/>
              </a:rPr>
              <a:t>其他系统协同应用：（</a:t>
            </a:r>
            <a:r>
              <a:rPr lang="en-US" altLang="zh-CN" sz="1200" dirty="0">
                <a:solidFill>
                  <a:schemeClr val="tx1"/>
                </a:solidFill>
                <a:latin typeface="华文中宋" panose="02010600040101010101" charset="-122"/>
                <a:ea typeface="华文中宋" panose="02010600040101010101" charset="-122"/>
              </a:rPr>
              <a:t>1</a:t>
            </a:r>
            <a:r>
              <a:rPr lang="zh-CN" altLang="en-US" sz="1200" dirty="0">
                <a:solidFill>
                  <a:schemeClr val="tx1"/>
                </a:solidFill>
                <a:latin typeface="华文中宋" panose="02010600040101010101" charset="-122"/>
                <a:ea typeface="华文中宋" panose="02010600040101010101" charset="-122"/>
              </a:rPr>
              <a:t>）与自适应巡航控制系统联动、（</a:t>
            </a:r>
            <a:r>
              <a:rPr lang="en-US" altLang="zh-CN" sz="1200" dirty="0">
                <a:solidFill>
                  <a:schemeClr val="tx1"/>
                </a:solidFill>
                <a:latin typeface="华文中宋" panose="02010600040101010101" charset="-122"/>
                <a:ea typeface="华文中宋" panose="02010600040101010101" charset="-122"/>
              </a:rPr>
              <a:t>2</a:t>
            </a:r>
            <a:r>
              <a:rPr lang="zh-CN" altLang="en-US" sz="1200" dirty="0">
                <a:solidFill>
                  <a:schemeClr val="tx1"/>
                </a:solidFill>
                <a:latin typeface="华文中宋" panose="02010600040101010101" charset="-122"/>
                <a:ea typeface="华文中宋" panose="02010600040101010101" charset="-122"/>
              </a:rPr>
              <a:t>）与自动紧急制动系统配合</a:t>
            </a:r>
            <a:endParaRPr lang="zh-CN" altLang="en-US" sz="1200" dirty="0">
              <a:solidFill>
                <a:schemeClr val="tx1"/>
              </a:solidFill>
              <a:latin typeface="华文中宋" panose="02010600040101010101" charset="-122"/>
              <a:ea typeface="华文中宋" panose="02010600040101010101" charset="-122"/>
            </a:endParaRPr>
          </a:p>
        </p:txBody>
      </p:sp>
      <p:grpSp>
        <p:nvGrpSpPr>
          <p:cNvPr id="42" name="组合 41"/>
          <p:cNvGrpSpPr/>
          <p:nvPr>
            <p:custDataLst>
              <p:tags r:id="rId6"/>
            </p:custDataLst>
          </p:nvPr>
        </p:nvGrpSpPr>
        <p:grpSpPr>
          <a:xfrm>
            <a:off x="408724" y="2763420"/>
            <a:ext cx="732028" cy="732028"/>
            <a:chOff x="609561" y="4217085"/>
            <a:chExt cx="732028" cy="732028"/>
          </a:xfrm>
        </p:grpSpPr>
        <p:sp>
          <p:nvSpPr>
            <p:cNvPr id="43" name="椭圆 42"/>
            <p:cNvSpPr/>
            <p:nvPr>
              <p:custDataLst>
                <p:tags r:id="rId7"/>
              </p:custDataLst>
            </p:nvPr>
          </p:nvSpPr>
          <p:spPr>
            <a:xfrm>
              <a:off x="609561" y="4217085"/>
              <a:ext cx="732028" cy="73202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sz="1200" dirty="0">
                <a:solidFill>
                  <a:schemeClr val="accent1"/>
                </a:solidFill>
              </a:endParaRPr>
            </a:p>
          </p:txBody>
        </p:sp>
        <p:sp>
          <p:nvSpPr>
            <p:cNvPr id="44" name="Freeform 115"/>
            <p:cNvSpPr>
              <a:spLocks noEditPoints="1"/>
            </p:cNvSpPr>
            <p:nvPr>
              <p:custDataLst>
                <p:tags r:id="rId8"/>
              </p:custDataLst>
            </p:nvPr>
          </p:nvSpPr>
          <p:spPr bwMode="auto">
            <a:xfrm>
              <a:off x="813650" y="4440017"/>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sz="1200">
                <a:solidFill>
                  <a:schemeClr val="tx2"/>
                </a:solidFill>
              </a:endParaRPr>
            </a:p>
          </p:txBody>
        </p:sp>
      </p:grpSp>
      <p:sp>
        <p:nvSpPr>
          <p:cNvPr id="45" name="文本框 44"/>
          <p:cNvSpPr txBox="1"/>
          <p:nvPr/>
        </p:nvSpPr>
        <p:spPr>
          <a:xfrm>
            <a:off x="1160780" y="1295400"/>
            <a:ext cx="1701165" cy="460375"/>
          </a:xfrm>
          <a:prstGeom prst="rect">
            <a:avLst/>
          </a:prstGeom>
          <a:noFill/>
          <a:effectLst/>
        </p:spPr>
        <p:txBody>
          <a:bodyPr vert="horz" wrap="square" rtlCol="0">
            <a:spAutoFit/>
          </a:bodyPr>
          <a:lstStyle/>
          <a:p>
            <a:pPr algn="dist"/>
            <a:r>
              <a:rPr lang="zh-CN" altLang="en-US" sz="2400" dirty="0">
                <a:solidFill>
                  <a:schemeClr val="tx1">
                    <a:lumMod val="85000"/>
                    <a:lumOff val="15000"/>
                  </a:schemeClr>
                </a:solidFill>
                <a:latin typeface="汉仪程行简" panose="00020600040101010101" charset="-122"/>
                <a:ea typeface="汉仪程行简" panose="00020600040101010101" charset="-122"/>
              </a:rPr>
              <a:t>系统组成</a:t>
            </a:r>
            <a:endParaRPr lang="zh-CN" altLang="en-US" sz="2400" dirty="0">
              <a:solidFill>
                <a:schemeClr val="tx1">
                  <a:lumMod val="85000"/>
                  <a:lumOff val="15000"/>
                </a:schemeClr>
              </a:solidFill>
              <a:latin typeface="汉仪程行简" panose="00020600040101010101" charset="-122"/>
              <a:ea typeface="汉仪程行简" panose="00020600040101010101" charset="-122"/>
            </a:endParaRPr>
          </a:p>
        </p:txBody>
      </p:sp>
      <p:sp>
        <p:nvSpPr>
          <p:cNvPr id="46" name="文本框 45"/>
          <p:cNvSpPr txBox="1"/>
          <p:nvPr/>
        </p:nvSpPr>
        <p:spPr>
          <a:xfrm>
            <a:off x="1180216" y="1977355"/>
            <a:ext cx="5326878" cy="368300"/>
          </a:xfrm>
          <a:prstGeom prst="rect">
            <a:avLst/>
          </a:prstGeom>
          <a:noFill/>
          <a:effectLst/>
        </p:spPr>
        <p:txBody>
          <a:bodyPr vert="horz" wrap="square" rtlCol="0">
            <a:spAutoFit/>
          </a:bodyPr>
          <a:lstStyle/>
          <a:p>
            <a:pPr indent="0" algn="just" fontAlgn="auto">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感知层设备、决策层设置、执行层设备</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28" name="文本框 27"/>
          <p:cNvSpPr txBox="1"/>
          <p:nvPr/>
        </p:nvSpPr>
        <p:spPr>
          <a:xfrm>
            <a:off x="10904220" y="591185"/>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车道偏离预警系统</a:t>
            </a:r>
            <a:endParaRPr lang="zh-CN" altLang="en-US" sz="3600">
              <a:latin typeface="汉仪程行简" panose="00020600040101010101" charset="-122"/>
              <a:ea typeface="汉仪程行简" panose="00020600040101010101" charset="-122"/>
              <a:sym typeface="+mn-ea"/>
            </a:endParaRPr>
          </a:p>
        </p:txBody>
      </p:sp>
      <p:sp>
        <p:nvSpPr>
          <p:cNvPr id="2" name="文本框 1"/>
          <p:cNvSpPr txBox="1"/>
          <p:nvPr/>
        </p:nvSpPr>
        <p:spPr>
          <a:xfrm>
            <a:off x="1160780" y="2919730"/>
            <a:ext cx="968375" cy="460375"/>
          </a:xfrm>
          <a:prstGeom prst="rect">
            <a:avLst/>
          </a:prstGeom>
          <a:noFill/>
          <a:effectLst/>
        </p:spPr>
        <p:txBody>
          <a:bodyPr vert="horz" wrap="square" rtlCol="0">
            <a:spAutoFit/>
          </a:bodyPr>
          <a:p>
            <a:pPr algn="dist"/>
            <a:r>
              <a:rPr lang="zh-CN" altLang="en-US" sz="2400" dirty="0">
                <a:solidFill>
                  <a:schemeClr val="tx1">
                    <a:lumMod val="85000"/>
                    <a:lumOff val="15000"/>
                  </a:schemeClr>
                </a:solidFill>
                <a:latin typeface="汉仪程行简" panose="00020600040101010101" charset="-122"/>
                <a:ea typeface="汉仪程行简" panose="00020600040101010101" charset="-122"/>
              </a:rPr>
              <a:t>应用</a:t>
            </a:r>
            <a:endParaRPr lang="zh-CN" altLang="en-US" sz="2400" dirty="0">
              <a:solidFill>
                <a:schemeClr val="tx1">
                  <a:lumMod val="85000"/>
                  <a:lumOff val="15000"/>
                </a:schemeClr>
              </a:solidFill>
              <a:latin typeface="汉仪程行简" panose="00020600040101010101" charset="-122"/>
              <a:ea typeface="汉仪程行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500" fill="hold">
                                          <p:stCondLst>
                                            <p:cond delay="0"/>
                                          </p:stCondLst>
                                        </p:cTn>
                                        <p:tgtEl>
                                          <p:spTgt spid="38"/>
                                        </p:tgtEl>
                                        <p:attrNameLst>
                                          <p:attrName>style.visibility</p:attrName>
                                        </p:attrNameLst>
                                      </p:cBhvr>
                                      <p:to>
                                        <p:strVal val="visible"/>
                                      </p:to>
                                    </p:set>
                                    <p:animEffect transition="in" filter="fade">
                                      <p:cBhvr>
                                        <p:cTn id="7" dur="1500"/>
                                        <p:tgtEl>
                                          <p:spTgt spid="38"/>
                                        </p:tgtEl>
                                      </p:cBhvr>
                                    </p:animEffect>
                                    <p:anim calcmode="lin" valueType="num">
                                      <p:cBhvr>
                                        <p:cTn id="8" dur="1500" fill="hold"/>
                                        <p:tgtEl>
                                          <p:spTgt spid="38"/>
                                        </p:tgtEl>
                                        <p:attrNameLst>
                                          <p:attrName>ppt_x</p:attrName>
                                        </p:attrNameLst>
                                      </p:cBhvr>
                                      <p:tavLst>
                                        <p:tav tm="0">
                                          <p:val>
                                            <p:strVal val="#ppt_x"/>
                                          </p:val>
                                        </p:tav>
                                        <p:tav tm="100000">
                                          <p:val>
                                            <p:strVal val="#ppt_x"/>
                                          </p:val>
                                        </p:tav>
                                      </p:tavLst>
                                    </p:anim>
                                    <p:anim calcmode="lin" valueType="num">
                                      <p:cBhvr>
                                        <p:cTn id="9" dur="15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500" fill="hold">
                                          <p:stCondLst>
                                            <p:cond delay="0"/>
                                          </p:stCondLst>
                                        </p:cTn>
                                        <p:tgtEl>
                                          <p:spTgt spid="45"/>
                                        </p:tgtEl>
                                        <p:attrNameLst>
                                          <p:attrName>style.visibility</p:attrName>
                                        </p:attrNameLst>
                                      </p:cBhvr>
                                      <p:to>
                                        <p:strVal val="visible"/>
                                      </p:to>
                                    </p:set>
                                    <p:animEffect transition="in" filter="fade">
                                      <p:cBhvr>
                                        <p:cTn id="13" dur="1500"/>
                                        <p:tgtEl>
                                          <p:spTgt spid="45"/>
                                        </p:tgtEl>
                                      </p:cBhvr>
                                    </p:animEffect>
                                    <p:anim calcmode="lin" valueType="num">
                                      <p:cBhvr>
                                        <p:cTn id="14" dur="1500" fill="hold"/>
                                        <p:tgtEl>
                                          <p:spTgt spid="45"/>
                                        </p:tgtEl>
                                        <p:attrNameLst>
                                          <p:attrName>ppt_x</p:attrName>
                                        </p:attrNameLst>
                                      </p:cBhvr>
                                      <p:tavLst>
                                        <p:tav tm="0">
                                          <p:val>
                                            <p:strVal val="#ppt_x"/>
                                          </p:val>
                                        </p:tav>
                                        <p:tav tm="100000">
                                          <p:val>
                                            <p:strVal val="#ppt_x"/>
                                          </p:val>
                                        </p:tav>
                                      </p:tavLst>
                                    </p:anim>
                                    <p:anim calcmode="lin" valueType="num">
                                      <p:cBhvr>
                                        <p:cTn id="15" dur="15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500" fill="hold">
                                          <p:stCondLst>
                                            <p:cond delay="0"/>
                                          </p:stCondLst>
                                        </p:cTn>
                                        <p:tgtEl>
                                          <p:spTgt spid="46"/>
                                        </p:tgtEl>
                                        <p:attrNameLst>
                                          <p:attrName>style.visibility</p:attrName>
                                        </p:attrNameLst>
                                      </p:cBhvr>
                                      <p:to>
                                        <p:strVal val="visible"/>
                                      </p:to>
                                    </p:set>
                                    <p:animEffect transition="in" filter="fade">
                                      <p:cBhvr>
                                        <p:cTn id="19" dur="1500"/>
                                        <p:tgtEl>
                                          <p:spTgt spid="46"/>
                                        </p:tgtEl>
                                      </p:cBhvr>
                                    </p:animEffect>
                                    <p:anim calcmode="lin" valueType="num">
                                      <p:cBhvr>
                                        <p:cTn id="20" dur="1500" fill="hold"/>
                                        <p:tgtEl>
                                          <p:spTgt spid="46"/>
                                        </p:tgtEl>
                                        <p:attrNameLst>
                                          <p:attrName>ppt_x</p:attrName>
                                        </p:attrNameLst>
                                      </p:cBhvr>
                                      <p:tavLst>
                                        <p:tav tm="0">
                                          <p:val>
                                            <p:strVal val="#ppt_x"/>
                                          </p:val>
                                        </p:tav>
                                        <p:tav tm="100000">
                                          <p:val>
                                            <p:strVal val="#ppt_x"/>
                                          </p:val>
                                        </p:tav>
                                      </p:tavLst>
                                    </p:anim>
                                    <p:anim calcmode="lin" valueType="num">
                                      <p:cBhvr>
                                        <p:cTn id="21" dur="15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500" fill="hold">
                                          <p:stCondLst>
                                            <p:cond delay="0"/>
                                          </p:stCondLst>
                                        </p:cTn>
                                        <p:tgtEl>
                                          <p:spTgt spid="42"/>
                                        </p:tgtEl>
                                        <p:attrNameLst>
                                          <p:attrName>style.visibility</p:attrName>
                                        </p:attrNameLst>
                                      </p:cBhvr>
                                      <p:to>
                                        <p:strVal val="visible"/>
                                      </p:to>
                                    </p:set>
                                    <p:animEffect transition="in" filter="fade">
                                      <p:cBhvr>
                                        <p:cTn id="25" dur="1500"/>
                                        <p:tgtEl>
                                          <p:spTgt spid="42"/>
                                        </p:tgtEl>
                                      </p:cBhvr>
                                    </p:animEffect>
                                    <p:anim calcmode="lin" valueType="num">
                                      <p:cBhvr>
                                        <p:cTn id="26" dur="1500" fill="hold"/>
                                        <p:tgtEl>
                                          <p:spTgt spid="42"/>
                                        </p:tgtEl>
                                        <p:attrNameLst>
                                          <p:attrName>ppt_x</p:attrName>
                                        </p:attrNameLst>
                                      </p:cBhvr>
                                      <p:tavLst>
                                        <p:tav tm="0">
                                          <p:val>
                                            <p:strVal val="#ppt_x"/>
                                          </p:val>
                                        </p:tav>
                                        <p:tav tm="100000">
                                          <p:val>
                                            <p:strVal val="#ppt_x"/>
                                          </p:val>
                                        </p:tav>
                                      </p:tavLst>
                                    </p:anim>
                                    <p:anim calcmode="lin" valueType="num">
                                      <p:cBhvr>
                                        <p:cTn id="27" dur="1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0"/>
                                  </p:stCondLst>
                                  <p:childTnLst>
                                    <p:set>
                                      <p:cBhvr>
                                        <p:cTn id="30" dur="1500" fill="hold">
                                          <p:stCondLst>
                                            <p:cond delay="0"/>
                                          </p:stCondLst>
                                        </p:cTn>
                                        <p:tgtEl>
                                          <p:spTgt spid="2"/>
                                        </p:tgtEl>
                                        <p:attrNameLst>
                                          <p:attrName>style.visibility</p:attrName>
                                        </p:attrNameLst>
                                      </p:cBhvr>
                                      <p:to>
                                        <p:strVal val="visible"/>
                                      </p:to>
                                    </p:set>
                                    <p:animEffect transition="in" filter="fade">
                                      <p:cBhvr>
                                        <p:cTn id="31" dur="1500"/>
                                        <p:tgtEl>
                                          <p:spTgt spid="2"/>
                                        </p:tgtEl>
                                      </p:cBhvr>
                                    </p:animEffect>
                                    <p:anim calcmode="lin" valueType="num">
                                      <p:cBhvr>
                                        <p:cTn id="32" dur="1500" fill="hold"/>
                                        <p:tgtEl>
                                          <p:spTgt spid="2"/>
                                        </p:tgtEl>
                                        <p:attrNameLst>
                                          <p:attrName>ppt_x</p:attrName>
                                        </p:attrNameLst>
                                      </p:cBhvr>
                                      <p:tavLst>
                                        <p:tav tm="0">
                                          <p:val>
                                            <p:strVal val="#ppt_x"/>
                                          </p:val>
                                        </p:tav>
                                        <p:tav tm="100000">
                                          <p:val>
                                            <p:strVal val="#ppt_x"/>
                                          </p:val>
                                        </p:tav>
                                      </p:tavLst>
                                    </p:anim>
                                    <p:anim calcmode="lin" valueType="num">
                                      <p:cBhvr>
                                        <p:cTn id="33" dur="15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42" presetClass="entr" presetSubtype="0" fill="hold" grpId="0" nodeType="afterEffect">
                                  <p:stCondLst>
                                    <p:cond delay="0"/>
                                  </p:stCondLst>
                                  <p:childTnLst>
                                    <p:set>
                                      <p:cBhvr>
                                        <p:cTn id="36" dur="1500" fill="hold">
                                          <p:stCondLst>
                                            <p:cond delay="0"/>
                                          </p:stCondLst>
                                        </p:cTn>
                                        <p:tgtEl>
                                          <p:spTgt spid="41"/>
                                        </p:tgtEl>
                                        <p:attrNameLst>
                                          <p:attrName>style.visibility</p:attrName>
                                        </p:attrNameLst>
                                      </p:cBhvr>
                                      <p:to>
                                        <p:strVal val="visible"/>
                                      </p:to>
                                    </p:set>
                                    <p:animEffect transition="in" filter="fade">
                                      <p:cBhvr>
                                        <p:cTn id="37" dur="1500"/>
                                        <p:tgtEl>
                                          <p:spTgt spid="41"/>
                                        </p:tgtEl>
                                      </p:cBhvr>
                                    </p:animEffect>
                                    <p:anim calcmode="lin" valueType="num">
                                      <p:cBhvr>
                                        <p:cTn id="38" dur="1500" fill="hold"/>
                                        <p:tgtEl>
                                          <p:spTgt spid="41"/>
                                        </p:tgtEl>
                                        <p:attrNameLst>
                                          <p:attrName>ppt_x</p:attrName>
                                        </p:attrNameLst>
                                      </p:cBhvr>
                                      <p:tavLst>
                                        <p:tav tm="0">
                                          <p:val>
                                            <p:strVal val="#ppt_x"/>
                                          </p:val>
                                        </p:tav>
                                        <p:tav tm="100000">
                                          <p:val>
                                            <p:strVal val="#ppt_x"/>
                                          </p:val>
                                        </p:tav>
                                      </p:tavLst>
                                    </p:anim>
                                    <p:anim calcmode="lin" valueType="num">
                                      <p:cBhvr>
                                        <p:cTn id="39" dur="1500" fill="hold"/>
                                        <p:tgtEl>
                                          <p:spTgt spid="41"/>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42" presetClass="entr" presetSubtype="0" fill="hold" nodeType="afterEffect">
                                  <p:stCondLst>
                                    <p:cond delay="0"/>
                                  </p:stCondLst>
                                  <p:childTnLst>
                                    <p:set>
                                      <p:cBhvr>
                                        <p:cTn id="42" dur="1500" fill="hold">
                                          <p:stCondLst>
                                            <p:cond delay="0"/>
                                          </p:stCondLst>
                                        </p:cTn>
                                        <p:tgtEl>
                                          <p:spTgt spid="41">
                                            <p:txEl>
                                              <p:pRg st="0" end="0"/>
                                            </p:txEl>
                                          </p:spTgt>
                                        </p:tgtEl>
                                        <p:attrNameLst>
                                          <p:attrName>style.visibility</p:attrName>
                                        </p:attrNameLst>
                                      </p:cBhvr>
                                      <p:to>
                                        <p:strVal val="visible"/>
                                      </p:to>
                                    </p:set>
                                    <p:animEffect transition="in" filter="fade">
                                      <p:cBhvr>
                                        <p:cTn id="43" dur="1500"/>
                                        <p:tgtEl>
                                          <p:spTgt spid="41">
                                            <p:txEl>
                                              <p:pRg st="0" end="0"/>
                                            </p:txEl>
                                          </p:spTgt>
                                        </p:tgtEl>
                                      </p:cBhvr>
                                    </p:animEffect>
                                    <p:anim calcmode="lin" valueType="num">
                                      <p:cBhvr>
                                        <p:cTn id="44" dur="15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45" dur="15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500"/>
                            </p:stCondLst>
                            <p:childTnLst>
                              <p:par>
                                <p:cTn id="47" presetID="42" presetClass="entr" presetSubtype="0" fill="hold" nodeType="afterEffect">
                                  <p:stCondLst>
                                    <p:cond delay="0"/>
                                  </p:stCondLst>
                                  <p:childTnLst>
                                    <p:set>
                                      <p:cBhvr>
                                        <p:cTn id="48" dur="1500" fill="hold">
                                          <p:stCondLst>
                                            <p:cond delay="0"/>
                                          </p:stCondLst>
                                        </p:cTn>
                                        <p:tgtEl>
                                          <p:spTgt spid="41">
                                            <p:txEl>
                                              <p:pRg st="1" end="1"/>
                                            </p:txEl>
                                          </p:spTgt>
                                        </p:tgtEl>
                                        <p:attrNameLst>
                                          <p:attrName>style.visibility</p:attrName>
                                        </p:attrNameLst>
                                      </p:cBhvr>
                                      <p:to>
                                        <p:strVal val="visible"/>
                                      </p:to>
                                    </p:set>
                                    <p:animEffect transition="in" filter="fade">
                                      <p:cBhvr>
                                        <p:cTn id="49" dur="1500"/>
                                        <p:tgtEl>
                                          <p:spTgt spid="41">
                                            <p:txEl>
                                              <p:pRg st="1" end="1"/>
                                            </p:txEl>
                                          </p:spTgt>
                                        </p:tgtEl>
                                      </p:cBhvr>
                                    </p:animEffect>
                                    <p:anim calcmode="lin" valueType="num">
                                      <p:cBhvr>
                                        <p:cTn id="50" dur="1500" fill="hold"/>
                                        <p:tgtEl>
                                          <p:spTgt spid="41">
                                            <p:txEl>
                                              <p:pRg st="1" end="1"/>
                                            </p:txEl>
                                          </p:spTgt>
                                        </p:tgtEl>
                                        <p:attrNameLst>
                                          <p:attrName>ppt_x</p:attrName>
                                        </p:attrNameLst>
                                      </p:cBhvr>
                                      <p:tavLst>
                                        <p:tav tm="0">
                                          <p:val>
                                            <p:strVal val="#ppt_x"/>
                                          </p:val>
                                        </p:tav>
                                        <p:tav tm="100000">
                                          <p:val>
                                            <p:strVal val="#ppt_x"/>
                                          </p:val>
                                        </p:tav>
                                      </p:tavLst>
                                    </p:anim>
                                    <p:anim calcmode="lin" valueType="num">
                                      <p:cBhvr>
                                        <p:cTn id="51" dur="1500" fill="hold"/>
                                        <p:tgtEl>
                                          <p:spTgt spid="41">
                                            <p:txEl>
                                              <p:pRg st="1" end="1"/>
                                            </p:txEl>
                                          </p:spTgt>
                                        </p:tgtEl>
                                        <p:attrNameLst>
                                          <p:attrName>ppt_y</p:attrName>
                                        </p:attrNameLst>
                                      </p:cBhvr>
                                      <p:tavLst>
                                        <p:tav tm="0">
                                          <p:val>
                                            <p:strVal val="#ppt_y+.1"/>
                                          </p:val>
                                        </p:tav>
                                        <p:tav tm="100000">
                                          <p:val>
                                            <p:strVal val="#ppt_y"/>
                                          </p:val>
                                        </p:tav>
                                      </p:tavLst>
                                    </p:anim>
                                  </p:childTnLst>
                                </p:cTn>
                              </p:par>
                            </p:childTnLst>
                          </p:cTn>
                        </p:par>
                        <p:par>
                          <p:cTn id="52" fill="hold">
                            <p:stCondLst>
                              <p:cond delay="12000"/>
                            </p:stCondLst>
                            <p:childTnLst>
                              <p:par>
                                <p:cTn id="53" presetID="42" presetClass="entr" presetSubtype="0" fill="hold" nodeType="afterEffect">
                                  <p:stCondLst>
                                    <p:cond delay="0"/>
                                  </p:stCondLst>
                                  <p:childTnLst>
                                    <p:set>
                                      <p:cBhvr>
                                        <p:cTn id="54" dur="1500" fill="hold">
                                          <p:stCondLst>
                                            <p:cond delay="0"/>
                                          </p:stCondLst>
                                        </p:cTn>
                                        <p:tgtEl>
                                          <p:spTgt spid="41">
                                            <p:txEl>
                                              <p:pRg st="2" end="2"/>
                                            </p:txEl>
                                          </p:spTgt>
                                        </p:tgtEl>
                                        <p:attrNameLst>
                                          <p:attrName>style.visibility</p:attrName>
                                        </p:attrNameLst>
                                      </p:cBhvr>
                                      <p:to>
                                        <p:strVal val="visible"/>
                                      </p:to>
                                    </p:set>
                                    <p:animEffect transition="in" filter="fade">
                                      <p:cBhvr>
                                        <p:cTn id="55" dur="1500"/>
                                        <p:tgtEl>
                                          <p:spTgt spid="41">
                                            <p:txEl>
                                              <p:pRg st="2" end="2"/>
                                            </p:txEl>
                                          </p:spTgt>
                                        </p:tgtEl>
                                      </p:cBhvr>
                                    </p:animEffect>
                                    <p:anim calcmode="lin" valueType="num">
                                      <p:cBhvr>
                                        <p:cTn id="56" dur="1500" fill="hold"/>
                                        <p:tgtEl>
                                          <p:spTgt spid="41">
                                            <p:txEl>
                                              <p:pRg st="2" end="2"/>
                                            </p:txEl>
                                          </p:spTgt>
                                        </p:tgtEl>
                                        <p:attrNameLst>
                                          <p:attrName>ppt_x</p:attrName>
                                        </p:attrNameLst>
                                      </p:cBhvr>
                                      <p:tavLst>
                                        <p:tav tm="0">
                                          <p:val>
                                            <p:strVal val="#ppt_x"/>
                                          </p:val>
                                        </p:tav>
                                        <p:tav tm="100000">
                                          <p:val>
                                            <p:strVal val="#ppt_x"/>
                                          </p:val>
                                        </p:tav>
                                      </p:tavLst>
                                    </p:anim>
                                    <p:anim calcmode="lin" valueType="num">
                                      <p:cBhvr>
                                        <p:cTn id="57" dur="1500" fill="hold"/>
                                        <p:tgtEl>
                                          <p:spTgt spid="41">
                                            <p:txEl>
                                              <p:pRg st="2" end="2"/>
                                            </p:txEl>
                                          </p:spTgt>
                                        </p:tgtEl>
                                        <p:attrNameLst>
                                          <p:attrName>ppt_y</p:attrName>
                                        </p:attrNameLst>
                                      </p:cBhvr>
                                      <p:tavLst>
                                        <p:tav tm="0">
                                          <p:val>
                                            <p:strVal val="#ppt_y+.1"/>
                                          </p:val>
                                        </p:tav>
                                        <p:tav tm="100000">
                                          <p:val>
                                            <p:strVal val="#ppt_y"/>
                                          </p:val>
                                        </p:tav>
                                      </p:tavLst>
                                    </p:anim>
                                  </p:childTnLst>
                                </p:cTn>
                              </p:par>
                            </p:childTnLst>
                          </p:cTn>
                        </p:par>
                        <p:par>
                          <p:cTn id="58" fill="hold">
                            <p:stCondLst>
                              <p:cond delay="13500"/>
                            </p:stCondLst>
                            <p:childTnLst>
                              <p:par>
                                <p:cTn id="59" presetID="42" presetClass="entr" presetSubtype="0" fill="hold" nodeType="afterEffect">
                                  <p:stCondLst>
                                    <p:cond delay="0"/>
                                  </p:stCondLst>
                                  <p:childTnLst>
                                    <p:set>
                                      <p:cBhvr>
                                        <p:cTn id="60" dur="1500" fill="hold">
                                          <p:stCondLst>
                                            <p:cond delay="0"/>
                                          </p:stCondLst>
                                        </p:cTn>
                                        <p:tgtEl>
                                          <p:spTgt spid="41">
                                            <p:txEl>
                                              <p:pRg st="3" end="3"/>
                                            </p:txEl>
                                          </p:spTgt>
                                        </p:tgtEl>
                                        <p:attrNameLst>
                                          <p:attrName>style.visibility</p:attrName>
                                        </p:attrNameLst>
                                      </p:cBhvr>
                                      <p:to>
                                        <p:strVal val="visible"/>
                                      </p:to>
                                    </p:set>
                                    <p:animEffect transition="in" filter="fade">
                                      <p:cBhvr>
                                        <p:cTn id="61" dur="1500"/>
                                        <p:tgtEl>
                                          <p:spTgt spid="41">
                                            <p:txEl>
                                              <p:pRg st="3" end="3"/>
                                            </p:txEl>
                                          </p:spTgt>
                                        </p:tgtEl>
                                      </p:cBhvr>
                                    </p:animEffect>
                                    <p:anim calcmode="lin" valueType="num">
                                      <p:cBhvr>
                                        <p:cTn id="62" dur="1500" fill="hold"/>
                                        <p:tgtEl>
                                          <p:spTgt spid="41">
                                            <p:txEl>
                                              <p:pRg st="3" end="3"/>
                                            </p:txEl>
                                          </p:spTgt>
                                        </p:tgtEl>
                                        <p:attrNameLst>
                                          <p:attrName>ppt_x</p:attrName>
                                        </p:attrNameLst>
                                      </p:cBhvr>
                                      <p:tavLst>
                                        <p:tav tm="0">
                                          <p:val>
                                            <p:strVal val="#ppt_x"/>
                                          </p:val>
                                        </p:tav>
                                        <p:tav tm="100000">
                                          <p:val>
                                            <p:strVal val="#ppt_x"/>
                                          </p:val>
                                        </p:tav>
                                      </p:tavLst>
                                    </p:anim>
                                    <p:anim calcmode="lin" valueType="num">
                                      <p:cBhvr>
                                        <p:cTn id="63" dur="1500" fill="hold"/>
                                        <p:tgtEl>
                                          <p:spTgt spid="4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2" grpId="0" animBg="1"/>
      <p:bldP spid="41" grpId="0"/>
      <p:bldP spid="45" grpId="1" animBg="1"/>
      <p:bldP spid="46" grpId="1" animBg="1"/>
      <p:bldP spid="2" grpId="1" animBg="1"/>
      <p:bldP spid="4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5227260" y="384556"/>
            <a:ext cx="1830146" cy="368300"/>
          </a:xfrm>
          <a:prstGeom prst="rect">
            <a:avLst/>
          </a:prstGeom>
          <a:noFill/>
          <a:effectLst/>
        </p:spPr>
        <p:txBody>
          <a:bodyPr vert="horz" wrap="square" rtlCol="0">
            <a:spAutoFit/>
          </a:bodyPr>
          <a:lstStyle/>
          <a:p>
            <a:pPr algn="dist"/>
            <a:r>
              <a:rPr lang="zh-CN" altLang="en-US" dirty="0">
                <a:solidFill>
                  <a:schemeClr val="tx1">
                    <a:lumMod val="85000"/>
                    <a:lumOff val="15000"/>
                  </a:schemeClr>
                </a:solidFill>
                <a:latin typeface="汉仪程行简" panose="00020600040101010101" charset="-122"/>
                <a:ea typeface="汉仪程行简" panose="00020600040101010101" charset="-122"/>
              </a:rPr>
              <a:t>系统概述</a:t>
            </a:r>
            <a:endParaRPr lang="zh-CN" altLang="en-US" dirty="0">
              <a:solidFill>
                <a:schemeClr val="tx1">
                  <a:lumMod val="85000"/>
                  <a:lumOff val="15000"/>
                </a:schemeClr>
              </a:solidFill>
              <a:latin typeface="汉仪程行简" panose="00020600040101010101" charset="-122"/>
              <a:ea typeface="汉仪程行简" panose="00020600040101010101" charset="-122"/>
            </a:endParaRPr>
          </a:p>
        </p:txBody>
      </p:sp>
      <p:sp>
        <p:nvSpPr>
          <p:cNvPr id="50" name="文本框 49"/>
          <p:cNvSpPr txBox="1"/>
          <p:nvPr/>
        </p:nvSpPr>
        <p:spPr>
          <a:xfrm>
            <a:off x="3597910" y="720725"/>
            <a:ext cx="5904865" cy="414020"/>
          </a:xfrm>
          <a:prstGeom prst="rect">
            <a:avLst/>
          </a:prstGeom>
          <a:noFill/>
          <a:effectLst/>
        </p:spPr>
        <p:txBody>
          <a:bodyPr vert="horz" wrap="square" rtlCol="0">
            <a:spAutoFit/>
          </a:bodyPr>
          <a:lstStyle/>
          <a:p>
            <a:pPr algn="ctr">
              <a:lnSpc>
                <a:spcPct val="150000"/>
              </a:lnSpc>
            </a:pPr>
            <a:r>
              <a:rPr lang="zh-CN" altLang="en-US"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rPr>
              <a:t>自动紧急制动系统如同车辆的</a:t>
            </a:r>
            <a:r>
              <a:rPr lang="en-US" altLang="zh-CN"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rPr>
              <a:t>“</a:t>
            </a:r>
            <a:r>
              <a:rPr lang="zh-CN" altLang="en-US"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rPr>
              <a:t>安全卫士</a:t>
            </a:r>
            <a:r>
              <a:rPr lang="en-US" altLang="zh-CN"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rPr>
              <a:t>”</a:t>
            </a:r>
            <a:r>
              <a:rPr lang="zh-CN" altLang="en-US"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rPr>
              <a:t>，时刻警惕着潜在风险。</a:t>
            </a:r>
            <a:endParaRPr lang="zh-CN" altLang="en-US"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endParaRPr>
          </a:p>
        </p:txBody>
      </p:sp>
      <p:grpSp>
        <p:nvGrpSpPr>
          <p:cNvPr id="51" name="组合 50"/>
          <p:cNvGrpSpPr/>
          <p:nvPr/>
        </p:nvGrpSpPr>
        <p:grpSpPr>
          <a:xfrm rot="5400000">
            <a:off x="4611387" y="225335"/>
            <a:ext cx="162047" cy="687773"/>
            <a:chOff x="349168" y="545939"/>
            <a:chExt cx="162047" cy="687773"/>
          </a:xfrm>
          <a:solidFill>
            <a:schemeClr val="tx2">
              <a:lumMod val="60000"/>
              <a:lumOff val="40000"/>
            </a:schemeClr>
          </a:solidFill>
        </p:grpSpPr>
        <p:sp>
          <p:nvSpPr>
            <p:cNvPr id="52" name="椭圆 51"/>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rot="5400000">
            <a:off x="7511232" y="225335"/>
            <a:ext cx="162047" cy="687773"/>
            <a:chOff x="349168" y="545939"/>
            <a:chExt cx="162047" cy="687773"/>
          </a:xfrm>
          <a:solidFill>
            <a:schemeClr val="tx2">
              <a:lumMod val="60000"/>
              <a:lumOff val="40000"/>
            </a:schemeClr>
          </a:solidFill>
        </p:grpSpPr>
        <p:sp>
          <p:nvSpPr>
            <p:cNvPr id="56" name="椭圆 55"/>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矩形 58"/>
          <p:cNvSpPr/>
          <p:nvPr/>
        </p:nvSpPr>
        <p:spPr>
          <a:xfrm>
            <a:off x="442913" y="1721787"/>
            <a:ext cx="4431339" cy="4634853"/>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4994782" y="1721787"/>
            <a:ext cx="3409008" cy="2248047"/>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8514850" y="1721786"/>
            <a:ext cx="3311595" cy="22480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p:cNvSpPr txBox="1"/>
          <p:nvPr/>
        </p:nvSpPr>
        <p:spPr>
          <a:xfrm>
            <a:off x="8682633" y="2025131"/>
            <a:ext cx="1634236" cy="398780"/>
          </a:xfrm>
          <a:prstGeom prst="rect">
            <a:avLst/>
          </a:prstGeom>
          <a:noFill/>
          <a:effectLst/>
        </p:spPr>
        <p:txBody>
          <a:bodyPr vert="horz" wrap="square" rtlCol="0">
            <a:spAutoFit/>
          </a:bodyPr>
          <a:lstStyle/>
          <a:p>
            <a:pPr algn="dist"/>
            <a:r>
              <a:rPr lang="zh-CN" altLang="en-US" sz="2000" dirty="0">
                <a:solidFill>
                  <a:schemeClr val="bg1"/>
                </a:solidFill>
                <a:latin typeface="华文中宋" panose="02010600040101010101" charset="-122"/>
                <a:ea typeface="华文中宋" panose="02010600040101010101" charset="-122"/>
              </a:rPr>
              <a:t>发展历程</a:t>
            </a:r>
            <a:endParaRPr lang="zh-CN" altLang="en-US" sz="2000" dirty="0">
              <a:solidFill>
                <a:schemeClr val="bg1"/>
              </a:solidFill>
              <a:latin typeface="华文中宋" panose="02010600040101010101" charset="-122"/>
              <a:ea typeface="华文中宋" panose="02010600040101010101" charset="-122"/>
            </a:endParaRPr>
          </a:p>
        </p:txBody>
      </p:sp>
      <p:sp>
        <p:nvSpPr>
          <p:cNvPr id="63" name="文本框 62"/>
          <p:cNvSpPr txBox="1"/>
          <p:nvPr/>
        </p:nvSpPr>
        <p:spPr>
          <a:xfrm>
            <a:off x="8682633" y="2471223"/>
            <a:ext cx="2950567" cy="1060450"/>
          </a:xfrm>
          <a:prstGeom prst="rect">
            <a:avLst/>
          </a:prstGeom>
          <a:noFill/>
          <a:effectLst/>
        </p:spPr>
        <p:txBody>
          <a:bodyPr vert="horz" wrap="square" rtlCol="0">
            <a:spAutoFit/>
          </a:bodyPr>
          <a:lstStyle/>
          <a:p>
            <a:pPr algn="just">
              <a:lnSpc>
                <a:spcPct val="150000"/>
              </a:lnSpc>
            </a:pPr>
            <a:r>
              <a:rPr lang="zh-CN" altLang="en-US" sz="1400" dirty="0">
                <a:solidFill>
                  <a:schemeClr val="bg1"/>
                </a:solidFill>
                <a:latin typeface="华文中宋" panose="02010600040101010101" charset="-122"/>
                <a:ea typeface="华文中宋" panose="02010600040101010101" charset="-122"/>
                <a:cs typeface="华文中宋" panose="02010600040101010101" charset="-122"/>
              </a:rPr>
              <a:t>（</a:t>
            </a:r>
            <a:r>
              <a:rPr lang="en-US" altLang="zh-CN" sz="1400" dirty="0">
                <a:solidFill>
                  <a:schemeClr val="bg1"/>
                </a:solidFill>
                <a:latin typeface="华文中宋" panose="02010600040101010101" charset="-122"/>
                <a:ea typeface="华文中宋" panose="02010600040101010101" charset="-122"/>
                <a:cs typeface="华文中宋" panose="02010600040101010101" charset="-122"/>
              </a:rPr>
              <a:t>1</a:t>
            </a:r>
            <a:r>
              <a:rPr lang="zh-CN" altLang="en-US" sz="1400" dirty="0">
                <a:solidFill>
                  <a:schemeClr val="bg1"/>
                </a:solidFill>
                <a:latin typeface="华文中宋" panose="02010600040101010101" charset="-122"/>
                <a:ea typeface="华文中宋" panose="02010600040101010101" charset="-122"/>
                <a:cs typeface="华文中宋" panose="02010600040101010101" charset="-122"/>
              </a:rPr>
              <a:t>）技术萌芽阶段</a:t>
            </a:r>
            <a:endParaRPr lang="zh-CN" altLang="en-US" sz="1400" dirty="0">
              <a:solidFill>
                <a:schemeClr val="bg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400" dirty="0">
                <a:solidFill>
                  <a:schemeClr val="bg1"/>
                </a:solidFill>
                <a:latin typeface="华文中宋" panose="02010600040101010101" charset="-122"/>
                <a:ea typeface="华文中宋" panose="02010600040101010101" charset="-122"/>
                <a:cs typeface="华文中宋" panose="02010600040101010101" charset="-122"/>
              </a:rPr>
              <a:t>（</a:t>
            </a:r>
            <a:r>
              <a:rPr lang="en-US" altLang="zh-CN" sz="1400" dirty="0">
                <a:solidFill>
                  <a:schemeClr val="bg1"/>
                </a:solidFill>
                <a:latin typeface="华文中宋" panose="02010600040101010101" charset="-122"/>
                <a:ea typeface="华文中宋" panose="02010600040101010101" charset="-122"/>
                <a:cs typeface="华文中宋" panose="02010600040101010101" charset="-122"/>
              </a:rPr>
              <a:t>2</a:t>
            </a:r>
            <a:r>
              <a:rPr lang="zh-CN" altLang="en-US" sz="1400" dirty="0">
                <a:solidFill>
                  <a:schemeClr val="bg1"/>
                </a:solidFill>
                <a:latin typeface="华文中宋" panose="02010600040101010101" charset="-122"/>
                <a:ea typeface="华文中宋" panose="02010600040101010101" charset="-122"/>
                <a:cs typeface="华文中宋" panose="02010600040101010101" charset="-122"/>
              </a:rPr>
              <a:t>）功能实现阶段</a:t>
            </a:r>
            <a:endParaRPr lang="zh-CN" altLang="en-US" sz="1400" dirty="0">
              <a:solidFill>
                <a:schemeClr val="bg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400" dirty="0">
                <a:solidFill>
                  <a:schemeClr val="bg1"/>
                </a:solidFill>
                <a:latin typeface="华文中宋" panose="02010600040101010101" charset="-122"/>
                <a:ea typeface="华文中宋" panose="02010600040101010101" charset="-122"/>
                <a:cs typeface="华文中宋" panose="02010600040101010101" charset="-122"/>
              </a:rPr>
              <a:t>（</a:t>
            </a:r>
            <a:r>
              <a:rPr lang="en-US" altLang="zh-CN" sz="1400" dirty="0">
                <a:solidFill>
                  <a:schemeClr val="bg1"/>
                </a:solidFill>
                <a:latin typeface="华文中宋" panose="02010600040101010101" charset="-122"/>
                <a:ea typeface="华文中宋" panose="02010600040101010101" charset="-122"/>
                <a:cs typeface="华文中宋" panose="02010600040101010101" charset="-122"/>
              </a:rPr>
              <a:t>3</a:t>
            </a:r>
            <a:r>
              <a:rPr lang="zh-CN" altLang="en-US" sz="1400" dirty="0">
                <a:solidFill>
                  <a:schemeClr val="bg1"/>
                </a:solidFill>
                <a:latin typeface="华文中宋" panose="02010600040101010101" charset="-122"/>
                <a:ea typeface="华文中宋" panose="02010600040101010101" charset="-122"/>
                <a:cs typeface="华文中宋" panose="02010600040101010101" charset="-122"/>
              </a:rPr>
              <a:t>）技术成熟阶段</a:t>
            </a:r>
            <a:endParaRPr lang="zh-CN" altLang="en-US" sz="1400" dirty="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84" name="文本框 83"/>
          <p:cNvSpPr txBox="1"/>
          <p:nvPr/>
        </p:nvSpPr>
        <p:spPr>
          <a:xfrm>
            <a:off x="5877429" y="4494706"/>
            <a:ext cx="5869393" cy="1568450"/>
          </a:xfrm>
          <a:prstGeom prst="rect">
            <a:avLst/>
          </a:prstGeom>
          <a:noFill/>
          <a:effectLst/>
        </p:spPr>
        <p:txBody>
          <a:bodyPr vert="horz" wrap="square" rtlCol="0">
            <a:spAutoFit/>
          </a:bodyPr>
          <a:lstStyle/>
          <a:p>
            <a:pPr algn="just">
              <a:lnSpc>
                <a:spcPct val="150000"/>
              </a:lnSpc>
            </a:pPr>
            <a:r>
              <a:rPr lang="zh-CN" altLang="en-US" sz="1600" dirty="0">
                <a:solidFill>
                  <a:schemeClr val="tx1"/>
                </a:solidFill>
                <a:latin typeface="华文中宋" panose="02010600040101010101" charset="-122"/>
                <a:ea typeface="华文中宋" panose="02010600040101010101" charset="-122"/>
                <a:cs typeface="华文中宋" panose="02010600040101010101" charset="-122"/>
              </a:rPr>
              <a:t>基础定义：</a:t>
            </a:r>
            <a:endParaRPr lang="zh-CN" altLang="en-US" sz="14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自动紧急制动系统（</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Automatic Emergency Braking</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AEB</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是一种主动安全技术，通过车辆搭载的传感器实时监测前方道路环境，当系统检测到可能发生碰撞危险且驾驶员未及时采取制动措施时，会自动触发车辆自动紧急制动系统，降低车速或使车辆完全停止，从而避免碰撞事故发生或减轻碰撞造成的伤害。</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p:txBody>
      </p:sp>
      <p:grpSp>
        <p:nvGrpSpPr>
          <p:cNvPr id="38" name="组合 37"/>
          <p:cNvGrpSpPr/>
          <p:nvPr>
            <p:custDataLst>
              <p:tags r:id="rId3"/>
            </p:custDataLst>
          </p:nvPr>
        </p:nvGrpSpPr>
        <p:grpSpPr>
          <a:xfrm>
            <a:off x="4990884" y="4418394"/>
            <a:ext cx="732028" cy="732028"/>
            <a:chOff x="609561" y="3269961"/>
            <a:chExt cx="732028" cy="732028"/>
          </a:xfrm>
        </p:grpSpPr>
        <p:sp>
          <p:nvSpPr>
            <p:cNvPr id="39" name="椭圆 38"/>
            <p:cNvSpPr/>
            <p:nvPr>
              <p:custDataLst>
                <p:tags r:id="rId4"/>
              </p:custDataLst>
            </p:nvPr>
          </p:nvSpPr>
          <p:spPr>
            <a:xfrm>
              <a:off x="609561" y="3269961"/>
              <a:ext cx="732028" cy="73202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p>
              <a:pPr algn="ctr"/>
              <a:endParaRPr lang="zh-CN" altLang="en-US" sz="1200" dirty="0">
                <a:solidFill>
                  <a:schemeClr val="accent1"/>
                </a:solidFill>
              </a:endParaRPr>
            </a:p>
          </p:txBody>
        </p:sp>
        <p:sp>
          <p:nvSpPr>
            <p:cNvPr id="2" name="Freeform 80"/>
            <p:cNvSpPr>
              <a:spLocks noEditPoints="1"/>
            </p:cNvSpPr>
            <p:nvPr>
              <p:custDataLst>
                <p:tags r:id="rId5"/>
              </p:custDataLst>
            </p:nvPr>
          </p:nvSpPr>
          <p:spPr bwMode="auto">
            <a:xfrm>
              <a:off x="795394" y="347405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p>
              <a:endParaRPr lang="zh-CN" altLang="en-US" sz="1200">
                <a:solidFill>
                  <a:schemeClr val="tx2"/>
                </a:solidFill>
              </a:endParaRPr>
            </a:p>
          </p:txBody>
        </p:sp>
      </p:grpSp>
      <p:sp>
        <p:nvSpPr>
          <p:cNvPr id="28" name="文本框 27"/>
          <p:cNvSpPr txBox="1"/>
          <p:nvPr/>
        </p:nvSpPr>
        <p:spPr>
          <a:xfrm>
            <a:off x="683895" y="2120900"/>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自动紧急制动系统</a:t>
            </a:r>
            <a:endParaRPr lang="zh-CN" altLang="en-US" sz="3600">
              <a:latin typeface="汉仪程行简" panose="00020600040101010101" charset="-122"/>
              <a:ea typeface="汉仪程行简"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2000"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2000" fill="hold">
                                          <p:stCondLst>
                                            <p:cond delay="0"/>
                                          </p:stCondLst>
                                        </p:cTn>
                                        <p:tgtEl>
                                          <p:spTgt spid="50"/>
                                        </p:tgtEl>
                                        <p:attrNameLst>
                                          <p:attrName>style.visibility</p:attrName>
                                        </p:attrNameLst>
                                      </p:cBhvr>
                                      <p:to>
                                        <p:strVal val="visible"/>
                                      </p:to>
                                    </p:set>
                                    <p:animEffect transition="in" filter="fade">
                                      <p:cBhvr>
                                        <p:cTn id="11" dur="2000"/>
                                        <p:tgtEl>
                                          <p:spTgt spid="50"/>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2000" fill="hold">
                                          <p:stCondLst>
                                            <p:cond delay="0"/>
                                          </p:stCondLst>
                                        </p:cTn>
                                        <p:tgtEl>
                                          <p:spTgt spid="38"/>
                                        </p:tgtEl>
                                        <p:attrNameLst>
                                          <p:attrName>style.visibility</p:attrName>
                                        </p:attrNameLst>
                                      </p:cBhvr>
                                      <p:to>
                                        <p:strVal val="visible"/>
                                      </p:to>
                                    </p:set>
                                    <p:animEffect transition="in" filter="fade">
                                      <p:cBhvr>
                                        <p:cTn id="15" dur="2000"/>
                                        <p:tgtEl>
                                          <p:spTgt spid="38"/>
                                        </p:tgtEl>
                                      </p:cBhvr>
                                    </p:animEffect>
                                    <p:anim calcmode="lin" valueType="num">
                                      <p:cBhvr>
                                        <p:cTn id="16" dur="2000" fill="hold"/>
                                        <p:tgtEl>
                                          <p:spTgt spid="38"/>
                                        </p:tgtEl>
                                        <p:attrNameLst>
                                          <p:attrName>ppt_x</p:attrName>
                                        </p:attrNameLst>
                                      </p:cBhvr>
                                      <p:tavLst>
                                        <p:tav tm="0">
                                          <p:val>
                                            <p:strVal val="#ppt_x"/>
                                          </p:val>
                                        </p:tav>
                                        <p:tav tm="100000">
                                          <p:val>
                                            <p:strVal val="#ppt_x"/>
                                          </p:val>
                                        </p:tav>
                                      </p:tavLst>
                                    </p:anim>
                                    <p:anim calcmode="lin" valueType="num">
                                      <p:cBhvr>
                                        <p:cTn id="17" dur="2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42" presetClass="entr" presetSubtype="0" fill="hold" grpId="0" nodeType="afterEffect">
                                  <p:stCondLst>
                                    <p:cond delay="0"/>
                                  </p:stCondLst>
                                  <p:childTnLst>
                                    <p:set>
                                      <p:cBhvr>
                                        <p:cTn id="20" dur="2000" fill="hold">
                                          <p:stCondLst>
                                            <p:cond delay="0"/>
                                          </p:stCondLst>
                                        </p:cTn>
                                        <p:tgtEl>
                                          <p:spTgt spid="84"/>
                                        </p:tgtEl>
                                        <p:attrNameLst>
                                          <p:attrName>style.visibility</p:attrName>
                                        </p:attrNameLst>
                                      </p:cBhvr>
                                      <p:to>
                                        <p:strVal val="visible"/>
                                      </p:to>
                                    </p:set>
                                    <p:animEffect transition="in" filter="fade">
                                      <p:cBhvr>
                                        <p:cTn id="21" dur="2000"/>
                                        <p:tgtEl>
                                          <p:spTgt spid="84"/>
                                        </p:tgtEl>
                                      </p:cBhvr>
                                    </p:animEffect>
                                    <p:anim calcmode="lin" valueType="num">
                                      <p:cBhvr>
                                        <p:cTn id="22" dur="2000" fill="hold"/>
                                        <p:tgtEl>
                                          <p:spTgt spid="84"/>
                                        </p:tgtEl>
                                        <p:attrNameLst>
                                          <p:attrName>ppt_x</p:attrName>
                                        </p:attrNameLst>
                                      </p:cBhvr>
                                      <p:tavLst>
                                        <p:tav tm="0">
                                          <p:val>
                                            <p:strVal val="#ppt_x"/>
                                          </p:val>
                                        </p:tav>
                                        <p:tav tm="100000">
                                          <p:val>
                                            <p:strVal val="#ppt_x"/>
                                          </p:val>
                                        </p:tav>
                                      </p:tavLst>
                                    </p:anim>
                                    <p:anim calcmode="lin" valueType="num">
                                      <p:cBhvr>
                                        <p:cTn id="23" dur="2000" fill="hold"/>
                                        <p:tgtEl>
                                          <p:spTgt spid="84"/>
                                        </p:tgtEl>
                                        <p:attrNameLst>
                                          <p:attrName>ppt_y</p:attrName>
                                        </p:attrNameLst>
                                      </p:cBhvr>
                                      <p:tavLst>
                                        <p:tav tm="0">
                                          <p:val>
                                            <p:strVal val="#ppt_y+.1"/>
                                          </p:val>
                                        </p:tav>
                                        <p:tav tm="100000">
                                          <p:val>
                                            <p:strVal val="#ppt_y"/>
                                          </p:val>
                                        </p:tav>
                                      </p:tavLst>
                                    </p:anim>
                                  </p:childTnLst>
                                </p:cTn>
                              </p:par>
                            </p:childTnLst>
                          </p:cTn>
                        </p:par>
                        <p:par>
                          <p:cTn id="24" fill="hold">
                            <p:stCondLst>
                              <p:cond delay="8000"/>
                            </p:stCondLst>
                            <p:childTnLst>
                              <p:par>
                                <p:cTn id="25" presetID="42" presetClass="entr" presetSubtype="0" fill="hold" grpId="0" nodeType="afterEffect">
                                  <p:stCondLst>
                                    <p:cond delay="0"/>
                                  </p:stCondLst>
                                  <p:childTnLst>
                                    <p:set>
                                      <p:cBhvr>
                                        <p:cTn id="26" dur="2000" fill="hold">
                                          <p:stCondLst>
                                            <p:cond delay="0"/>
                                          </p:stCondLst>
                                        </p:cTn>
                                        <p:tgtEl>
                                          <p:spTgt spid="62"/>
                                        </p:tgtEl>
                                        <p:attrNameLst>
                                          <p:attrName>style.visibility</p:attrName>
                                        </p:attrNameLst>
                                      </p:cBhvr>
                                      <p:to>
                                        <p:strVal val="visible"/>
                                      </p:to>
                                    </p:set>
                                    <p:animEffect transition="in" filter="fade">
                                      <p:cBhvr>
                                        <p:cTn id="27" dur="2000"/>
                                        <p:tgtEl>
                                          <p:spTgt spid="62"/>
                                        </p:tgtEl>
                                      </p:cBhvr>
                                    </p:animEffect>
                                    <p:anim calcmode="lin" valueType="num">
                                      <p:cBhvr>
                                        <p:cTn id="28" dur="2000" fill="hold"/>
                                        <p:tgtEl>
                                          <p:spTgt spid="62"/>
                                        </p:tgtEl>
                                        <p:attrNameLst>
                                          <p:attrName>ppt_x</p:attrName>
                                        </p:attrNameLst>
                                      </p:cBhvr>
                                      <p:tavLst>
                                        <p:tav tm="0">
                                          <p:val>
                                            <p:strVal val="#ppt_x"/>
                                          </p:val>
                                        </p:tav>
                                        <p:tav tm="100000">
                                          <p:val>
                                            <p:strVal val="#ppt_x"/>
                                          </p:val>
                                        </p:tav>
                                      </p:tavLst>
                                    </p:anim>
                                    <p:anim calcmode="lin" valueType="num">
                                      <p:cBhvr>
                                        <p:cTn id="29" dur="2000" fill="hold"/>
                                        <p:tgtEl>
                                          <p:spTgt spid="62"/>
                                        </p:tgtEl>
                                        <p:attrNameLst>
                                          <p:attrName>ppt_y</p:attrName>
                                        </p:attrNameLst>
                                      </p:cBhvr>
                                      <p:tavLst>
                                        <p:tav tm="0">
                                          <p:val>
                                            <p:strVal val="#ppt_y+.1"/>
                                          </p:val>
                                        </p:tav>
                                        <p:tav tm="100000">
                                          <p:val>
                                            <p:strVal val="#ppt_y"/>
                                          </p:val>
                                        </p:tav>
                                      </p:tavLst>
                                    </p:anim>
                                  </p:childTnLst>
                                </p:cTn>
                              </p:par>
                            </p:childTnLst>
                          </p:cTn>
                        </p:par>
                        <p:par>
                          <p:cTn id="30" fill="hold">
                            <p:stCondLst>
                              <p:cond delay="10000"/>
                            </p:stCondLst>
                            <p:childTnLst>
                              <p:par>
                                <p:cTn id="31" presetID="42" presetClass="entr" presetSubtype="0" fill="hold" nodeType="afterEffect">
                                  <p:stCondLst>
                                    <p:cond delay="0"/>
                                  </p:stCondLst>
                                  <p:childTnLst>
                                    <p:set>
                                      <p:cBhvr>
                                        <p:cTn id="32" dur="1" fill="hold">
                                          <p:stCondLst>
                                            <p:cond delay="0"/>
                                          </p:stCondLst>
                                        </p:cTn>
                                        <p:tgtEl>
                                          <p:spTgt spid="63">
                                            <p:txEl>
                                              <p:pRg st="0" end="0"/>
                                            </p:txEl>
                                          </p:spTgt>
                                        </p:tgtEl>
                                        <p:attrNameLst>
                                          <p:attrName>style.visibility</p:attrName>
                                        </p:attrNameLst>
                                      </p:cBhvr>
                                      <p:to>
                                        <p:strVal val="visible"/>
                                      </p:to>
                                    </p:set>
                                    <p:animEffect transition="in" filter="fade">
                                      <p:cBhvr>
                                        <p:cTn id="33" dur="1000"/>
                                        <p:tgtEl>
                                          <p:spTgt spid="63">
                                            <p:txEl>
                                              <p:pRg st="0" end="0"/>
                                            </p:txEl>
                                          </p:spTgt>
                                        </p:tgtEl>
                                      </p:cBhvr>
                                    </p:animEffect>
                                    <p:anim calcmode="lin" valueType="num">
                                      <p:cBhvr>
                                        <p:cTn id="34" dur="10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3">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11000"/>
                            </p:stCondLst>
                            <p:childTnLst>
                              <p:par>
                                <p:cTn id="37" presetID="42" presetClass="entr" presetSubtype="0" fill="hold" nodeType="afterEffect">
                                  <p:stCondLst>
                                    <p:cond delay="0"/>
                                  </p:stCondLst>
                                  <p:childTnLst>
                                    <p:set>
                                      <p:cBhvr>
                                        <p:cTn id="38" dur="1" fill="hold">
                                          <p:stCondLst>
                                            <p:cond delay="0"/>
                                          </p:stCondLst>
                                        </p:cTn>
                                        <p:tgtEl>
                                          <p:spTgt spid="63">
                                            <p:txEl>
                                              <p:pRg st="1" end="1"/>
                                            </p:txEl>
                                          </p:spTgt>
                                        </p:tgtEl>
                                        <p:attrNameLst>
                                          <p:attrName>style.visibility</p:attrName>
                                        </p:attrNameLst>
                                      </p:cBhvr>
                                      <p:to>
                                        <p:strVal val="visible"/>
                                      </p:to>
                                    </p:set>
                                    <p:animEffect transition="in" filter="fade">
                                      <p:cBhvr>
                                        <p:cTn id="39" dur="1000"/>
                                        <p:tgtEl>
                                          <p:spTgt spid="63">
                                            <p:txEl>
                                              <p:pRg st="1" end="1"/>
                                            </p:txEl>
                                          </p:spTgt>
                                        </p:tgtEl>
                                      </p:cBhvr>
                                    </p:animEffect>
                                    <p:anim calcmode="lin" valueType="num">
                                      <p:cBhvr>
                                        <p:cTn id="40" dur="1000" fill="hold"/>
                                        <p:tgtEl>
                                          <p:spTgt spid="63">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63">
                                            <p:txEl>
                                              <p:pRg st="1" end="1"/>
                                            </p:txEl>
                                          </p:spTgt>
                                        </p:tgtEl>
                                        <p:attrNameLst>
                                          <p:attrName>ppt_y</p:attrName>
                                        </p:attrNameLst>
                                      </p:cBhvr>
                                      <p:tavLst>
                                        <p:tav tm="0">
                                          <p:val>
                                            <p:strVal val="#ppt_y+.1"/>
                                          </p:val>
                                        </p:tav>
                                        <p:tav tm="100000">
                                          <p:val>
                                            <p:strVal val="#ppt_y"/>
                                          </p:val>
                                        </p:tav>
                                      </p:tavLst>
                                    </p:anim>
                                  </p:childTnLst>
                                </p:cTn>
                              </p:par>
                            </p:childTnLst>
                          </p:cTn>
                        </p:par>
                        <p:par>
                          <p:cTn id="42" fill="hold">
                            <p:stCondLst>
                              <p:cond delay="12000"/>
                            </p:stCondLst>
                            <p:childTnLst>
                              <p:par>
                                <p:cTn id="43" presetID="42" presetClass="entr" presetSubtype="0" fill="hold" nodeType="afterEffect">
                                  <p:stCondLst>
                                    <p:cond delay="0"/>
                                  </p:stCondLst>
                                  <p:childTnLst>
                                    <p:set>
                                      <p:cBhvr>
                                        <p:cTn id="44" dur="1" fill="hold">
                                          <p:stCondLst>
                                            <p:cond delay="0"/>
                                          </p:stCondLst>
                                        </p:cTn>
                                        <p:tgtEl>
                                          <p:spTgt spid="63">
                                            <p:txEl>
                                              <p:pRg st="2" end="2"/>
                                            </p:txEl>
                                          </p:spTgt>
                                        </p:tgtEl>
                                        <p:attrNameLst>
                                          <p:attrName>style.visibility</p:attrName>
                                        </p:attrNameLst>
                                      </p:cBhvr>
                                      <p:to>
                                        <p:strVal val="visible"/>
                                      </p:to>
                                    </p:set>
                                    <p:animEffect transition="in" filter="fade">
                                      <p:cBhvr>
                                        <p:cTn id="45" dur="1000"/>
                                        <p:tgtEl>
                                          <p:spTgt spid="63">
                                            <p:txEl>
                                              <p:pRg st="2" end="2"/>
                                            </p:txEl>
                                          </p:spTgt>
                                        </p:tgtEl>
                                      </p:cBhvr>
                                    </p:animEffect>
                                    <p:anim calcmode="lin" valueType="num">
                                      <p:cBhvr>
                                        <p:cTn id="46" dur="1000" fill="hold"/>
                                        <p:tgtEl>
                                          <p:spTgt spid="63">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6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0" grpId="0" bldLvl="0" animBg="1"/>
      <p:bldP spid="84" grpId="0" animBg="1"/>
      <p:bldP spid="84" grpId="1" animBg="1"/>
      <p:bldP spid="62" grpId="0" animBg="1"/>
      <p:bldP spid="6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49515" y="1788716"/>
            <a:ext cx="679269" cy="67926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custDataLst>
              <p:tags r:id="rId2"/>
            </p:custDataLst>
          </p:nvPr>
        </p:nvGrpSpPr>
        <p:grpSpPr>
          <a:xfrm>
            <a:off x="925190" y="1910229"/>
            <a:ext cx="327918" cy="436241"/>
            <a:chOff x="7976594" y="2279040"/>
            <a:chExt cx="528116" cy="702571"/>
          </a:xfrm>
          <a:solidFill>
            <a:schemeClr val="bg1"/>
          </a:solidFill>
        </p:grpSpPr>
        <p:sp>
          <p:nvSpPr>
            <p:cNvPr id="14" name="Freeform 23"/>
            <p:cNvSpPr>
              <a:spLocks noEditPoints="1"/>
            </p:cNvSpPr>
            <p:nvPr>
              <p:custDataLst>
                <p:tags r:id="rId3"/>
              </p:custDataLst>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24"/>
            <p:cNvSpPr/>
            <p:nvPr>
              <p:custDataLst>
                <p:tags r:id="rId4"/>
              </p:custDataLst>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6" name="文本框 15"/>
          <p:cNvSpPr txBox="1"/>
          <p:nvPr>
            <p:custDataLst>
              <p:tags r:id="rId5"/>
            </p:custDataLst>
          </p:nvPr>
        </p:nvSpPr>
        <p:spPr>
          <a:xfrm>
            <a:off x="1611630" y="1587500"/>
            <a:ext cx="2061210" cy="400050"/>
          </a:xfrm>
          <a:prstGeom prst="rect">
            <a:avLst/>
          </a:prstGeom>
          <a:noFill/>
          <a:effectLst/>
        </p:spPr>
        <p:txBody>
          <a:bodyPr vert="horz" wrap="square" rtlCol="0">
            <a:noAutofit/>
          </a:bodyPr>
          <a:lstStyle/>
          <a:p>
            <a:pPr algn="just"/>
            <a:r>
              <a:rPr lang="zh-CN" altLang="en-US" dirty="0">
                <a:solidFill>
                  <a:schemeClr val="tx1"/>
                </a:solidFill>
                <a:latin typeface="华文中宋" panose="02010600040101010101" charset="-122"/>
                <a:ea typeface="华文中宋" panose="02010600040101010101" charset="-122"/>
                <a:sym typeface="+mn-ea"/>
              </a:rPr>
              <a:t>系</a:t>
            </a:r>
            <a:r>
              <a:rPr lang="en-US" altLang="zh-CN" dirty="0">
                <a:solidFill>
                  <a:schemeClr val="tx1"/>
                </a:solidFill>
                <a:latin typeface="华文中宋" panose="02010600040101010101" charset="-122"/>
                <a:ea typeface="华文中宋" panose="02010600040101010101" charset="-122"/>
                <a:sym typeface="+mn-ea"/>
              </a:rPr>
              <a:t> </a:t>
            </a:r>
            <a:r>
              <a:rPr lang="zh-CN" altLang="en-US" dirty="0">
                <a:solidFill>
                  <a:schemeClr val="tx1"/>
                </a:solidFill>
                <a:latin typeface="华文中宋" panose="02010600040101010101" charset="-122"/>
                <a:ea typeface="华文中宋" panose="02010600040101010101" charset="-122"/>
                <a:sym typeface="+mn-ea"/>
              </a:rPr>
              <a:t>统</a:t>
            </a:r>
            <a:r>
              <a:rPr lang="en-US" altLang="zh-CN" dirty="0">
                <a:solidFill>
                  <a:schemeClr val="tx1"/>
                </a:solidFill>
                <a:latin typeface="华文中宋" panose="02010600040101010101" charset="-122"/>
                <a:ea typeface="华文中宋" panose="02010600040101010101" charset="-122"/>
                <a:sym typeface="+mn-ea"/>
              </a:rPr>
              <a:t> </a:t>
            </a:r>
            <a:r>
              <a:rPr lang="zh-CN" altLang="en-US" dirty="0">
                <a:solidFill>
                  <a:schemeClr val="tx1"/>
                </a:solidFill>
                <a:latin typeface="华文中宋" panose="02010600040101010101" charset="-122"/>
                <a:ea typeface="华文中宋" panose="02010600040101010101" charset="-122"/>
                <a:sym typeface="+mn-ea"/>
              </a:rPr>
              <a:t>组</a:t>
            </a:r>
            <a:r>
              <a:rPr lang="en-US" altLang="zh-CN" dirty="0">
                <a:solidFill>
                  <a:schemeClr val="tx1"/>
                </a:solidFill>
                <a:latin typeface="华文中宋" panose="02010600040101010101" charset="-122"/>
                <a:ea typeface="华文中宋" panose="02010600040101010101" charset="-122"/>
                <a:sym typeface="+mn-ea"/>
              </a:rPr>
              <a:t> </a:t>
            </a:r>
            <a:r>
              <a:rPr lang="zh-CN" altLang="en-US" dirty="0">
                <a:solidFill>
                  <a:schemeClr val="tx1"/>
                </a:solidFill>
                <a:latin typeface="华文中宋" panose="02010600040101010101" charset="-122"/>
                <a:ea typeface="华文中宋" panose="02010600040101010101" charset="-122"/>
                <a:sym typeface="+mn-ea"/>
              </a:rPr>
              <a:t>成</a:t>
            </a:r>
            <a:endParaRPr lang="zh-CN" altLang="en-US" dirty="0">
              <a:solidFill>
                <a:schemeClr val="tx1"/>
              </a:solidFill>
              <a:latin typeface="华文中宋" panose="02010600040101010101" charset="-122"/>
              <a:ea typeface="华文中宋" panose="02010600040101010101" charset="-122"/>
            </a:endParaRPr>
          </a:p>
          <a:p>
            <a:pPr algn="dist"/>
            <a:endParaRPr lang="zh-CN" altLang="en-US" dirty="0">
              <a:solidFill>
                <a:schemeClr val="tx1"/>
              </a:solidFill>
              <a:latin typeface="华文中宋" panose="02010600040101010101" charset="-122"/>
              <a:ea typeface="华文中宋" panose="02010600040101010101" charset="-122"/>
            </a:endParaRPr>
          </a:p>
        </p:txBody>
      </p:sp>
      <p:sp>
        <p:nvSpPr>
          <p:cNvPr id="17" name="文本框 16"/>
          <p:cNvSpPr txBox="1"/>
          <p:nvPr>
            <p:custDataLst>
              <p:tags r:id="rId6"/>
            </p:custDataLst>
          </p:nvPr>
        </p:nvSpPr>
        <p:spPr>
          <a:xfrm>
            <a:off x="1623060" y="1986915"/>
            <a:ext cx="4346575" cy="1198880"/>
          </a:xfrm>
          <a:prstGeom prst="rect">
            <a:avLst/>
          </a:prstGeom>
          <a:noFill/>
          <a:effectLst/>
        </p:spPr>
        <p:txBody>
          <a:bodyPr vert="horz" wrap="square" rtlCol="0">
            <a:spAutoFit/>
          </a:bodyPr>
          <a:lstStyle/>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感知层设备：（</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）毫米波雷达（</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）激光雷达（</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3</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）摄像头</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决策层设备：（</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ECU</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）算法与逻辑模块</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执行层设备：（</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）制动执行机构（</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）报警装置</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 </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                  </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3</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）其他辅助系统</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8" name="矩形 17"/>
          <p:cNvSpPr/>
          <p:nvPr>
            <p:custDataLst>
              <p:tags r:id="rId7"/>
            </p:custDataLst>
          </p:nvPr>
        </p:nvSpPr>
        <p:spPr>
          <a:xfrm>
            <a:off x="737970" y="4062577"/>
            <a:ext cx="679269" cy="67926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custDataLst>
              <p:tags r:id="rId8"/>
            </p:custDataLst>
          </p:nvPr>
        </p:nvGrpSpPr>
        <p:grpSpPr>
          <a:xfrm>
            <a:off x="913645" y="4184090"/>
            <a:ext cx="327918" cy="436241"/>
            <a:chOff x="7976594" y="2279040"/>
            <a:chExt cx="528116" cy="702571"/>
          </a:xfrm>
          <a:solidFill>
            <a:schemeClr val="bg1"/>
          </a:solidFill>
        </p:grpSpPr>
        <p:sp>
          <p:nvSpPr>
            <p:cNvPr id="20" name="Freeform 23"/>
            <p:cNvSpPr>
              <a:spLocks noEditPoints="1"/>
            </p:cNvSpPr>
            <p:nvPr>
              <p:custDataLst>
                <p:tags r:id="rId9"/>
              </p:custDataLst>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24"/>
            <p:cNvSpPr/>
            <p:nvPr>
              <p:custDataLst>
                <p:tags r:id="rId10"/>
              </p:custDataLst>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22" name="文本框 21"/>
          <p:cNvSpPr txBox="1"/>
          <p:nvPr>
            <p:custDataLst>
              <p:tags r:id="rId11"/>
            </p:custDataLst>
          </p:nvPr>
        </p:nvSpPr>
        <p:spPr>
          <a:xfrm>
            <a:off x="1599984" y="3861187"/>
            <a:ext cx="1634236" cy="645160"/>
          </a:xfrm>
          <a:prstGeom prst="rect">
            <a:avLst/>
          </a:prstGeom>
          <a:noFill/>
          <a:effectLst/>
        </p:spPr>
        <p:txBody>
          <a:bodyPr vert="horz" wrap="square" rtlCol="0">
            <a:spAutoFit/>
          </a:bodyPr>
          <a:lstStyle/>
          <a:p>
            <a:pPr algn="just"/>
            <a:r>
              <a:rPr lang="zh-CN" altLang="en-US" dirty="0">
                <a:solidFill>
                  <a:schemeClr val="tx1"/>
                </a:solidFill>
                <a:latin typeface="华文中宋" panose="02010600040101010101" charset="-122"/>
                <a:ea typeface="华文中宋" panose="02010600040101010101" charset="-122"/>
                <a:cs typeface="华文中宋" panose="02010600040101010101" charset="-122"/>
                <a:sym typeface="+mn-ea"/>
              </a:rPr>
              <a:t>应</a:t>
            </a:r>
            <a:r>
              <a:rPr lang="en-US" altLang="zh-CN" dirty="0">
                <a:solidFill>
                  <a:schemeClr val="tx1"/>
                </a:solidFill>
                <a:latin typeface="华文中宋" panose="02010600040101010101" charset="-122"/>
                <a:ea typeface="华文中宋" panose="02010600040101010101" charset="-122"/>
                <a:cs typeface="华文中宋" panose="02010600040101010101" charset="-122"/>
                <a:sym typeface="+mn-ea"/>
              </a:rPr>
              <a:t> </a:t>
            </a:r>
            <a:r>
              <a:rPr lang="zh-CN" altLang="en-US" dirty="0">
                <a:solidFill>
                  <a:schemeClr val="tx1"/>
                </a:solidFill>
                <a:latin typeface="华文中宋" panose="02010600040101010101" charset="-122"/>
                <a:ea typeface="华文中宋" panose="02010600040101010101" charset="-122"/>
                <a:cs typeface="华文中宋" panose="02010600040101010101" charset="-122"/>
                <a:sym typeface="+mn-ea"/>
              </a:rPr>
              <a:t>用</a:t>
            </a:r>
            <a:endParaRPr lang="zh-CN" altLang="en-US" dirty="0">
              <a:solidFill>
                <a:schemeClr val="tx1"/>
              </a:solidFill>
              <a:latin typeface="华文中宋" panose="02010600040101010101" charset="-122"/>
              <a:ea typeface="华文中宋" panose="02010600040101010101" charset="-122"/>
              <a:cs typeface="华文中宋" panose="02010600040101010101" charset="-122"/>
            </a:endParaRPr>
          </a:p>
          <a:p>
            <a:pPr algn="just"/>
            <a:endParaRPr lang="zh-CN" altLang="en-US"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23" name="文本框 22"/>
          <p:cNvSpPr txBox="1"/>
          <p:nvPr>
            <p:custDataLst>
              <p:tags r:id="rId12"/>
            </p:custDataLst>
          </p:nvPr>
        </p:nvSpPr>
        <p:spPr>
          <a:xfrm>
            <a:off x="1611630" y="4260850"/>
            <a:ext cx="4106545" cy="1198880"/>
          </a:xfrm>
          <a:prstGeom prst="rect">
            <a:avLst/>
          </a:prstGeom>
          <a:noFill/>
          <a:effectLst/>
        </p:spPr>
        <p:txBody>
          <a:bodyPr vert="horz" wrap="square" rtlCol="0">
            <a:spAutoFit/>
          </a:bodyPr>
          <a:lstStyle/>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乘用车领域应用：（</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）城市道路工况（</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）高速公路场景</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商用车领域应用：（</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）重型卡车（</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）公交车客运</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特殊场景应用：</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  </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）恶劣天气环境（</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sym typeface="+mn-ea"/>
              </a:rPr>
              <a:t>2</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rPr>
              <a:t>）自动驾驶测试与过渡阶段</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24" name="矩形 23"/>
          <p:cNvSpPr/>
          <p:nvPr/>
        </p:nvSpPr>
        <p:spPr>
          <a:xfrm>
            <a:off x="6096000" y="622867"/>
            <a:ext cx="5688013" cy="3804695"/>
          </a:xfrm>
          <a:prstGeom prst="rect">
            <a:avLst/>
          </a:prstGeom>
          <a:blipFill dpi="0" rotWithShape="1">
            <a:blip r:embed="rId1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096000" y="4620331"/>
            <a:ext cx="5688012" cy="18439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6430645" y="4879682"/>
            <a:ext cx="1653017" cy="1200329"/>
          </a:xfrm>
          <a:prstGeom prst="rect">
            <a:avLst/>
          </a:prstGeom>
          <a:noFill/>
        </p:spPr>
        <p:txBody>
          <a:bodyPr wrap="none" rtlCol="0">
            <a:spAutoFit/>
          </a:bodyPr>
          <a:lstStyle/>
          <a:p>
            <a:r>
              <a:rPr lang="en-US" altLang="zh-CN" sz="7200" dirty="0">
                <a:solidFill>
                  <a:schemeClr val="bg1"/>
                </a:solidFill>
                <a:latin typeface="Bahnschrift SemiLight Condensed" panose="020B0502040204020203" pitchFamily="34" charset="0"/>
                <a:ea typeface="字魂36号-正文宋楷" panose="02000000000000000000" pitchFamily="2" charset="-122"/>
              </a:rPr>
              <a:t>100</a:t>
            </a:r>
            <a:r>
              <a:rPr lang="en-US" altLang="zh-CN" sz="5400" dirty="0">
                <a:solidFill>
                  <a:schemeClr val="bg1"/>
                </a:solidFill>
                <a:latin typeface="Bahnschrift SemiLight Condensed" panose="020B0502040204020203" pitchFamily="34" charset="0"/>
                <a:ea typeface="字魂36号-正文宋楷" panose="02000000000000000000" pitchFamily="2" charset="-122"/>
              </a:rPr>
              <a:t>%</a:t>
            </a:r>
            <a:endParaRPr lang="zh-CN" altLang="en-US" sz="5400" dirty="0">
              <a:solidFill>
                <a:schemeClr val="bg1"/>
              </a:solidFill>
              <a:latin typeface="Bahnschrift SemiLight Condensed" panose="020B0502040204020203" pitchFamily="34" charset="0"/>
              <a:ea typeface="字魂36号-正文宋楷" panose="02000000000000000000" pitchFamily="2" charset="-122"/>
            </a:endParaRPr>
          </a:p>
        </p:txBody>
      </p:sp>
      <p:sp>
        <p:nvSpPr>
          <p:cNvPr id="27" name="文本框 26"/>
          <p:cNvSpPr txBox="1"/>
          <p:nvPr/>
        </p:nvSpPr>
        <p:spPr>
          <a:xfrm>
            <a:off x="8332470" y="4779645"/>
            <a:ext cx="3317875" cy="1060450"/>
          </a:xfrm>
          <a:prstGeom prst="rect">
            <a:avLst/>
          </a:prstGeom>
          <a:noFill/>
          <a:effectLst/>
        </p:spPr>
        <p:txBody>
          <a:bodyPr vert="horz" wrap="square" rtlCol="0">
            <a:spAutoFit/>
          </a:bodyPr>
          <a:lstStyle/>
          <a:p>
            <a:pPr algn="just">
              <a:lnSpc>
                <a:spcPct val="150000"/>
              </a:lnSpc>
            </a:pPr>
            <a:r>
              <a:rPr lang="zh-CN" altLang="en-US" sz="1050" dirty="0">
                <a:solidFill>
                  <a:schemeClr val="bg1"/>
                </a:solidFill>
                <a:ea typeface="字魂54号-贤黑" panose="00000500000000000000" pitchFamily="2" charset="-122"/>
              </a:rPr>
              <a:t>它凭借先进的技术，从敏锐感知危险，到精准判断局势，再到果断采取制动措施，以毫秒级的响应速度，为驾乘人员筑起一道坚实的安全防线，守护每一段出行旅程。</a:t>
            </a:r>
            <a:endParaRPr lang="zh-CN" altLang="en-US" sz="1050" dirty="0">
              <a:solidFill>
                <a:schemeClr val="bg1"/>
              </a:solidFill>
              <a:ea typeface="字魂54号-贤黑" panose="00000500000000000000" pitchFamily="2" charset="-122"/>
            </a:endParaRPr>
          </a:p>
        </p:txBody>
      </p:sp>
      <p:grpSp>
        <p:nvGrpSpPr>
          <p:cNvPr id="28" name="组合 27"/>
          <p:cNvGrpSpPr/>
          <p:nvPr/>
        </p:nvGrpSpPr>
        <p:grpSpPr>
          <a:xfrm rot="5400000">
            <a:off x="8654898" y="5672080"/>
            <a:ext cx="162047" cy="687773"/>
            <a:chOff x="349168" y="545939"/>
            <a:chExt cx="162047" cy="687773"/>
          </a:xfrm>
          <a:solidFill>
            <a:schemeClr val="bg1"/>
          </a:solidFill>
        </p:grpSpPr>
        <p:sp>
          <p:nvSpPr>
            <p:cNvPr id="29" name="椭圆 28"/>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2" name="文本框 1"/>
          <p:cNvSpPr txBox="1"/>
          <p:nvPr/>
        </p:nvSpPr>
        <p:spPr>
          <a:xfrm>
            <a:off x="10913745" y="622935"/>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自动紧急制动系统</a:t>
            </a:r>
            <a:endParaRPr lang="zh-CN" altLang="en-US" sz="3600">
              <a:latin typeface="汉仪程行简" panose="00020600040101010101" charset="-122"/>
              <a:ea typeface="汉仪程行简"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2000"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2000"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par>
                          <p:cTn id="18" fill="hold">
                            <p:stCondLst>
                              <p:cond delay="5000"/>
                            </p:stCondLst>
                            <p:childTnLst>
                              <p:par>
                                <p:cTn id="19" presetID="53" presetClass="entr" presetSubtype="16" fill="hold" nodeType="afterEffect">
                                  <p:stCondLst>
                                    <p:cond delay="0"/>
                                  </p:stCondLst>
                                  <p:childTnLst>
                                    <p:set>
                                      <p:cBhvr>
                                        <p:cTn id="20" dur="1000"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Effect transition="in" filter="fade">
                                      <p:cBhvr>
                                        <p:cTn id="23" dur="1000"/>
                                        <p:tgtEl>
                                          <p:spTgt spid="19"/>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2000"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par>
                          <p:cTn id="28" fill="hold">
                            <p:stCondLst>
                              <p:cond delay="8000"/>
                            </p:stCondLst>
                            <p:childTnLst>
                              <p:par>
                                <p:cTn id="29" presetID="10" presetClass="entr" presetSubtype="0" fill="hold" grpId="0" nodeType="afterEffect">
                                  <p:stCondLst>
                                    <p:cond delay="0"/>
                                  </p:stCondLst>
                                  <p:childTnLst>
                                    <p:set>
                                      <p:cBhvr>
                                        <p:cTn id="30" dur="2000"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par>
                          <p:cTn id="32" fill="hold">
                            <p:stCondLst>
                              <p:cond delay="10000"/>
                            </p:stCondLst>
                            <p:childTnLst>
                              <p:par>
                                <p:cTn id="33" presetID="10" presetClass="entr" presetSubtype="0" fill="hold" grpId="0" nodeType="afterEffect">
                                  <p:stCondLst>
                                    <p:cond delay="0"/>
                                  </p:stCondLst>
                                  <p:childTnLst>
                                    <p:set>
                                      <p:cBhvr>
                                        <p:cTn id="34" dur="2000" fill="hold">
                                          <p:stCondLst>
                                            <p:cond delay="0"/>
                                          </p:stCondLst>
                                        </p:cTn>
                                        <p:tgtEl>
                                          <p:spTgt spid="25"/>
                                        </p:tgtEl>
                                        <p:attrNameLst>
                                          <p:attrName>style.visibility</p:attrName>
                                        </p:attrNameLst>
                                      </p:cBhvr>
                                      <p:to>
                                        <p:strVal val="visible"/>
                                      </p:to>
                                    </p:set>
                                    <p:animEffect transition="in" filter="fade">
                                      <p:cBhvr>
                                        <p:cTn id="35" dur="2000"/>
                                        <p:tgtEl>
                                          <p:spTgt spid="25"/>
                                        </p:tgtEl>
                                      </p:cBhvr>
                                    </p:animEffect>
                                  </p:childTnLst>
                                </p:cTn>
                              </p:par>
                              <p:par>
                                <p:cTn id="36" presetID="2" presetClass="entr" presetSubtype="4" fill="hold" grpId="0" nodeType="withEffect">
                                  <p:stCondLst>
                                    <p:cond delay="0"/>
                                  </p:stCondLst>
                                  <p:iterate type="lt">
                                    <p:tmPct val="10000"/>
                                  </p:iterate>
                                  <p:childTnLst>
                                    <p:set>
                                      <p:cBhvr>
                                        <p:cTn id="37" dur="2000" fill="hold">
                                          <p:stCondLst>
                                            <p:cond delay="0"/>
                                          </p:stCondLst>
                                        </p:cTn>
                                        <p:tgtEl>
                                          <p:spTgt spid="26"/>
                                        </p:tgtEl>
                                        <p:attrNameLst>
                                          <p:attrName>style.visibility</p:attrName>
                                        </p:attrNameLst>
                                      </p:cBhvr>
                                      <p:to>
                                        <p:strVal val="visible"/>
                                      </p:to>
                                    </p:set>
                                    <p:anim calcmode="lin" valueType="num">
                                      <p:cBhvr additive="base">
                                        <p:cTn id="38" dur="2000" fill="hold"/>
                                        <p:tgtEl>
                                          <p:spTgt spid="26"/>
                                        </p:tgtEl>
                                        <p:attrNameLst>
                                          <p:attrName>ppt_x</p:attrName>
                                        </p:attrNameLst>
                                      </p:cBhvr>
                                      <p:tavLst>
                                        <p:tav tm="0">
                                          <p:val>
                                            <p:strVal val="#ppt_x"/>
                                          </p:val>
                                        </p:tav>
                                        <p:tav tm="100000">
                                          <p:val>
                                            <p:strVal val="#ppt_x"/>
                                          </p:val>
                                        </p:tav>
                                      </p:tavLst>
                                    </p:anim>
                                    <p:anim calcmode="lin" valueType="num">
                                      <p:cBhvr additive="base">
                                        <p:cTn id="39" dur="2000" fill="hold"/>
                                        <p:tgtEl>
                                          <p:spTgt spid="26"/>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0"/>
                                  </p:stCondLst>
                                  <p:childTnLst>
                                    <p:set>
                                      <p:cBhvr>
                                        <p:cTn id="41" dur="2000" fill="hold">
                                          <p:stCondLst>
                                            <p:cond delay="0"/>
                                          </p:stCondLst>
                                        </p:cTn>
                                        <p:tgtEl>
                                          <p:spTgt spid="27"/>
                                        </p:tgtEl>
                                        <p:attrNameLst>
                                          <p:attrName>style.visibility</p:attrName>
                                        </p:attrNameLst>
                                      </p:cBhvr>
                                      <p:to>
                                        <p:strVal val="visible"/>
                                      </p:to>
                                    </p:set>
                                    <p:animEffect transition="in" filter="fade">
                                      <p:cBhvr>
                                        <p:cTn id="4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22" grpId="0" bldLvl="0" animBg="1"/>
      <p:bldP spid="23" grpId="0" bldLvl="0" animBg="1"/>
      <p:bldP spid="25" grpId="0" animBg="1"/>
      <p:bldP spid="26" grpId="0"/>
      <p:bldP spid="2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5227260" y="165481"/>
            <a:ext cx="1830146" cy="369332"/>
          </a:xfrm>
          <a:prstGeom prst="rect">
            <a:avLst/>
          </a:prstGeom>
          <a:noFill/>
          <a:effectLst/>
        </p:spPr>
        <p:txBody>
          <a:bodyPr vert="horz" wrap="square" rtlCol="0">
            <a:spAutoFit/>
          </a:bodyPr>
          <a:lstStyle/>
          <a:p>
            <a:pPr algn="dist"/>
            <a:r>
              <a:rPr lang="zh-CN" altLang="en-US" dirty="0">
                <a:solidFill>
                  <a:schemeClr val="tx1">
                    <a:lumMod val="85000"/>
                    <a:lumOff val="15000"/>
                  </a:schemeClr>
                </a:solidFill>
                <a:latin typeface="字魂22号-文宋体" panose="00000500000000000000" pitchFamily="2" charset="-122"/>
                <a:ea typeface="字魂22号-文宋体" panose="00000500000000000000" pitchFamily="2" charset="-122"/>
              </a:rPr>
              <a:t>输入标题内容</a:t>
            </a:r>
            <a:endParaRPr lang="zh-CN" altLang="en-US"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sp>
        <p:nvSpPr>
          <p:cNvPr id="50" name="文本框 49"/>
          <p:cNvSpPr txBox="1"/>
          <p:nvPr/>
        </p:nvSpPr>
        <p:spPr>
          <a:xfrm>
            <a:off x="3597800" y="501360"/>
            <a:ext cx="4999789" cy="399084"/>
          </a:xfrm>
          <a:prstGeom prst="rect">
            <a:avLst/>
          </a:prstGeom>
          <a:noFill/>
          <a:effectLst/>
        </p:spPr>
        <p:txBody>
          <a:bodyPr vert="horz" wrap="square" rtlCol="0">
            <a:spAutoFit/>
          </a:bodyPr>
          <a:lstStyle/>
          <a:p>
            <a:pPr algn="ctr">
              <a:lnSpc>
                <a:spcPct val="150000"/>
              </a:lnSpc>
            </a:pPr>
            <a:r>
              <a:rPr lang="en-US" altLang="zh-CN" sz="700" dirty="0">
                <a:solidFill>
                  <a:schemeClr val="tx1">
                    <a:lumMod val="85000"/>
                    <a:lumOff val="15000"/>
                  </a:schemeClr>
                </a:solidFill>
              </a:rPr>
              <a:t>Please enter your detailed introduction text here, which is required concise and concise</a:t>
            </a:r>
            <a:r>
              <a:rPr lang="zh-CN" altLang="en-US" sz="700" dirty="0">
                <a:solidFill>
                  <a:schemeClr val="tx1">
                    <a:lumMod val="85000"/>
                    <a:lumOff val="15000"/>
                  </a:schemeClr>
                </a:solidFill>
              </a:rPr>
              <a:t>。</a:t>
            </a:r>
            <a:r>
              <a:rPr lang="en-US" altLang="zh-CN" sz="700" dirty="0">
                <a:solidFill>
                  <a:schemeClr val="tx1">
                    <a:lumMod val="85000"/>
                    <a:lumOff val="15000"/>
                  </a:schemeClr>
                </a:solidFill>
              </a:rPr>
              <a:t>Please enter your detailed introduction text here, which is required to be </a:t>
            </a:r>
            <a:r>
              <a:rPr lang="zh-CN" altLang="en-US" sz="700" dirty="0">
                <a:solidFill>
                  <a:schemeClr val="tx1">
                    <a:lumMod val="85000"/>
                    <a:lumOff val="15000"/>
                  </a:schemeClr>
                </a:solidFill>
              </a:rPr>
              <a:t>。</a:t>
            </a:r>
            <a:endParaRPr lang="zh-CN" altLang="en-US" sz="700" dirty="0">
              <a:solidFill>
                <a:schemeClr val="tx1">
                  <a:lumMod val="85000"/>
                  <a:lumOff val="15000"/>
                </a:schemeClr>
              </a:solidFill>
              <a:ea typeface="字魂54号-贤黑" panose="00000500000000000000" pitchFamily="2" charset="-122"/>
            </a:endParaRPr>
          </a:p>
        </p:txBody>
      </p:sp>
      <p:grpSp>
        <p:nvGrpSpPr>
          <p:cNvPr id="51" name="组合 50"/>
          <p:cNvGrpSpPr/>
          <p:nvPr/>
        </p:nvGrpSpPr>
        <p:grpSpPr>
          <a:xfrm rot="5400000">
            <a:off x="4611387" y="6260"/>
            <a:ext cx="162047" cy="687773"/>
            <a:chOff x="349168" y="545939"/>
            <a:chExt cx="162047" cy="687773"/>
          </a:xfrm>
          <a:solidFill>
            <a:schemeClr val="tx2">
              <a:lumMod val="60000"/>
              <a:lumOff val="40000"/>
            </a:schemeClr>
          </a:solidFill>
        </p:grpSpPr>
        <p:sp>
          <p:nvSpPr>
            <p:cNvPr id="52" name="椭圆 51"/>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rot="5400000">
            <a:off x="7511232" y="6260"/>
            <a:ext cx="162047" cy="687773"/>
            <a:chOff x="349168" y="545939"/>
            <a:chExt cx="162047" cy="687773"/>
          </a:xfrm>
          <a:solidFill>
            <a:schemeClr val="tx2">
              <a:lumMod val="60000"/>
              <a:lumOff val="40000"/>
            </a:schemeClr>
          </a:solidFill>
        </p:grpSpPr>
        <p:sp>
          <p:nvSpPr>
            <p:cNvPr id="56" name="椭圆 55"/>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0" y="0"/>
            <a:ext cx="12192000" cy="6858000"/>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5197359" y="0"/>
            <a:ext cx="6839415" cy="6858000"/>
          </a:xfrm>
          <a:custGeom>
            <a:avLst/>
            <a:gdLst>
              <a:gd name="connsiteX0" fmla="*/ 0 w 4163122"/>
              <a:gd name="connsiteY0" fmla="*/ 0 h 6858000"/>
              <a:gd name="connsiteX1" fmla="*/ 4163122 w 4163122"/>
              <a:gd name="connsiteY1" fmla="*/ 0 h 6858000"/>
              <a:gd name="connsiteX2" fmla="*/ 4163122 w 4163122"/>
              <a:gd name="connsiteY2" fmla="*/ 6858000 h 6858000"/>
              <a:gd name="connsiteX3" fmla="*/ 0 w 4163122"/>
              <a:gd name="connsiteY3" fmla="*/ 6858000 h 6858000"/>
              <a:gd name="connsiteX4" fmla="*/ 0 w 4163122"/>
              <a:gd name="connsiteY4" fmla="*/ 0 h 6858000"/>
              <a:gd name="connsiteX0-1" fmla="*/ 11151 w 4174273"/>
              <a:gd name="connsiteY0-2" fmla="*/ 0 h 6858000"/>
              <a:gd name="connsiteX1-3" fmla="*/ 4174273 w 4174273"/>
              <a:gd name="connsiteY1-4" fmla="*/ 0 h 6858000"/>
              <a:gd name="connsiteX2-5" fmla="*/ 4174273 w 4174273"/>
              <a:gd name="connsiteY2-6" fmla="*/ 6858000 h 6858000"/>
              <a:gd name="connsiteX3-7" fmla="*/ 11151 w 4174273"/>
              <a:gd name="connsiteY3-8" fmla="*/ 6858000 h 6858000"/>
              <a:gd name="connsiteX4-9" fmla="*/ 0 w 4174273"/>
              <a:gd name="connsiteY4-10" fmla="*/ 3434576 h 6858000"/>
              <a:gd name="connsiteX5" fmla="*/ 11151 w 4174273"/>
              <a:gd name="connsiteY5" fmla="*/ 0 h 6858000"/>
              <a:gd name="connsiteX0-11" fmla="*/ 2676293 w 6839415"/>
              <a:gd name="connsiteY0-12" fmla="*/ 0 h 6858000"/>
              <a:gd name="connsiteX1-13" fmla="*/ 6839415 w 6839415"/>
              <a:gd name="connsiteY1-14" fmla="*/ 0 h 6858000"/>
              <a:gd name="connsiteX2-15" fmla="*/ 6839415 w 6839415"/>
              <a:gd name="connsiteY2-16" fmla="*/ 6858000 h 6858000"/>
              <a:gd name="connsiteX3-17" fmla="*/ 2676293 w 6839415"/>
              <a:gd name="connsiteY3-18" fmla="*/ 6858000 h 6858000"/>
              <a:gd name="connsiteX4-19" fmla="*/ 0 w 6839415"/>
              <a:gd name="connsiteY4-20" fmla="*/ 3456878 h 6858000"/>
              <a:gd name="connsiteX5-21" fmla="*/ 2676293 w 6839415"/>
              <a:gd name="connsiteY5-2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839415" h="6858000">
                <a:moveTo>
                  <a:pt x="2676293" y="0"/>
                </a:moveTo>
                <a:lnTo>
                  <a:pt x="6839415" y="0"/>
                </a:lnTo>
                <a:lnTo>
                  <a:pt x="6839415" y="6858000"/>
                </a:lnTo>
                <a:lnTo>
                  <a:pt x="2676293" y="6858000"/>
                </a:lnTo>
                <a:lnTo>
                  <a:pt x="0" y="3456878"/>
                </a:lnTo>
                <a:lnTo>
                  <a:pt x="2676293"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3"/>
          <p:cNvSpPr/>
          <p:nvPr/>
        </p:nvSpPr>
        <p:spPr>
          <a:xfrm>
            <a:off x="5349759" y="0"/>
            <a:ext cx="6839415" cy="6858000"/>
          </a:xfrm>
          <a:custGeom>
            <a:avLst/>
            <a:gdLst>
              <a:gd name="connsiteX0" fmla="*/ 0 w 4163122"/>
              <a:gd name="connsiteY0" fmla="*/ 0 h 6858000"/>
              <a:gd name="connsiteX1" fmla="*/ 4163122 w 4163122"/>
              <a:gd name="connsiteY1" fmla="*/ 0 h 6858000"/>
              <a:gd name="connsiteX2" fmla="*/ 4163122 w 4163122"/>
              <a:gd name="connsiteY2" fmla="*/ 6858000 h 6858000"/>
              <a:gd name="connsiteX3" fmla="*/ 0 w 4163122"/>
              <a:gd name="connsiteY3" fmla="*/ 6858000 h 6858000"/>
              <a:gd name="connsiteX4" fmla="*/ 0 w 4163122"/>
              <a:gd name="connsiteY4" fmla="*/ 0 h 6858000"/>
              <a:gd name="connsiteX0-1" fmla="*/ 11151 w 4174273"/>
              <a:gd name="connsiteY0-2" fmla="*/ 0 h 6858000"/>
              <a:gd name="connsiteX1-3" fmla="*/ 4174273 w 4174273"/>
              <a:gd name="connsiteY1-4" fmla="*/ 0 h 6858000"/>
              <a:gd name="connsiteX2-5" fmla="*/ 4174273 w 4174273"/>
              <a:gd name="connsiteY2-6" fmla="*/ 6858000 h 6858000"/>
              <a:gd name="connsiteX3-7" fmla="*/ 11151 w 4174273"/>
              <a:gd name="connsiteY3-8" fmla="*/ 6858000 h 6858000"/>
              <a:gd name="connsiteX4-9" fmla="*/ 0 w 4174273"/>
              <a:gd name="connsiteY4-10" fmla="*/ 3434576 h 6858000"/>
              <a:gd name="connsiteX5" fmla="*/ 11151 w 4174273"/>
              <a:gd name="connsiteY5" fmla="*/ 0 h 6858000"/>
              <a:gd name="connsiteX0-11" fmla="*/ 2676293 w 6839415"/>
              <a:gd name="connsiteY0-12" fmla="*/ 0 h 6858000"/>
              <a:gd name="connsiteX1-13" fmla="*/ 6839415 w 6839415"/>
              <a:gd name="connsiteY1-14" fmla="*/ 0 h 6858000"/>
              <a:gd name="connsiteX2-15" fmla="*/ 6839415 w 6839415"/>
              <a:gd name="connsiteY2-16" fmla="*/ 6858000 h 6858000"/>
              <a:gd name="connsiteX3-17" fmla="*/ 2676293 w 6839415"/>
              <a:gd name="connsiteY3-18" fmla="*/ 6858000 h 6858000"/>
              <a:gd name="connsiteX4-19" fmla="*/ 0 w 6839415"/>
              <a:gd name="connsiteY4-20" fmla="*/ 3456878 h 6858000"/>
              <a:gd name="connsiteX5-21" fmla="*/ 2676293 w 6839415"/>
              <a:gd name="connsiteY5-2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839415" h="6858000">
                <a:moveTo>
                  <a:pt x="2676293" y="0"/>
                </a:moveTo>
                <a:lnTo>
                  <a:pt x="6839415" y="0"/>
                </a:lnTo>
                <a:lnTo>
                  <a:pt x="6839415" y="6858000"/>
                </a:lnTo>
                <a:lnTo>
                  <a:pt x="2676293" y="6858000"/>
                </a:lnTo>
                <a:lnTo>
                  <a:pt x="0" y="3456878"/>
                </a:lnTo>
                <a:lnTo>
                  <a:pt x="267629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2"/>
            </p:custDataLst>
          </p:nvPr>
        </p:nvSpPr>
        <p:spPr>
          <a:xfrm>
            <a:off x="7136028" y="1788716"/>
            <a:ext cx="679269" cy="67926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custDataLst>
              <p:tags r:id="rId3"/>
            </p:custDataLst>
          </p:nvPr>
        </p:nvGrpSpPr>
        <p:grpSpPr>
          <a:xfrm>
            <a:off x="7311703" y="1910229"/>
            <a:ext cx="327918" cy="436241"/>
            <a:chOff x="7976594" y="2279040"/>
            <a:chExt cx="528116" cy="702571"/>
          </a:xfrm>
          <a:solidFill>
            <a:schemeClr val="bg1"/>
          </a:solidFill>
        </p:grpSpPr>
        <p:sp>
          <p:nvSpPr>
            <p:cNvPr id="17" name="Freeform 23"/>
            <p:cNvSpPr>
              <a:spLocks noEditPoints="1"/>
            </p:cNvSpPr>
            <p:nvPr>
              <p:custDataLst>
                <p:tags r:id="rId4"/>
              </p:custDataLst>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24"/>
            <p:cNvSpPr/>
            <p:nvPr>
              <p:custDataLst>
                <p:tags r:id="rId5"/>
              </p:custDataLst>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9" name="文本框 18"/>
          <p:cNvSpPr txBox="1"/>
          <p:nvPr>
            <p:custDataLst>
              <p:tags r:id="rId6"/>
            </p:custDataLst>
          </p:nvPr>
        </p:nvSpPr>
        <p:spPr>
          <a:xfrm>
            <a:off x="7998042" y="872951"/>
            <a:ext cx="1634236" cy="368300"/>
          </a:xfrm>
          <a:prstGeom prst="rect">
            <a:avLst/>
          </a:prstGeom>
          <a:noFill/>
          <a:effectLst/>
        </p:spPr>
        <p:txBody>
          <a:bodyPr vert="horz" wrap="square" rtlCol="0">
            <a:spAutoFit/>
          </a:bodyPr>
          <a:lstStyle/>
          <a:p>
            <a:pPr algn="dist"/>
            <a:r>
              <a:rPr lang="zh-CN" altLang="en-US" dirty="0">
                <a:solidFill>
                  <a:schemeClr val="tx1">
                    <a:lumMod val="85000"/>
                    <a:lumOff val="15000"/>
                  </a:schemeClr>
                </a:solidFill>
                <a:latin typeface="华文中宋" panose="02010600040101010101" charset="-122"/>
                <a:ea typeface="华文中宋" panose="02010600040101010101" charset="-122"/>
              </a:rPr>
              <a:t>系统概述</a:t>
            </a:r>
            <a:endParaRPr lang="zh-CN" altLang="en-US" dirty="0">
              <a:solidFill>
                <a:schemeClr val="tx1">
                  <a:lumMod val="85000"/>
                  <a:lumOff val="15000"/>
                </a:schemeClr>
              </a:solidFill>
              <a:latin typeface="华文中宋" panose="02010600040101010101" charset="-122"/>
              <a:ea typeface="华文中宋" panose="02010600040101010101" charset="-122"/>
            </a:endParaRPr>
          </a:p>
        </p:txBody>
      </p:sp>
      <p:sp>
        <p:nvSpPr>
          <p:cNvPr id="20" name="文本框 19"/>
          <p:cNvSpPr txBox="1"/>
          <p:nvPr>
            <p:custDataLst>
              <p:tags r:id="rId7"/>
            </p:custDataLst>
          </p:nvPr>
        </p:nvSpPr>
        <p:spPr>
          <a:xfrm>
            <a:off x="8009890" y="1272540"/>
            <a:ext cx="3900170" cy="2168525"/>
          </a:xfrm>
          <a:prstGeom prst="rect">
            <a:avLst/>
          </a:prstGeom>
          <a:noFill/>
          <a:effectLst/>
        </p:spPr>
        <p:txBody>
          <a:bodyPr vert="horz" wrap="square" rtlCol="0">
            <a:spAutoFit/>
          </a:bodyPr>
          <a:lstStyle/>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定义：自动泊车辅助系统（</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Automatic Parking Assist System</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APAS</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）是一种集成多传感器感知、智能决策算法和车辆运动控制技术的汽车智能辅助系统。</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indent="0" algn="just" fontAlgn="auto" latinLnBrk="1">
              <a:lnSpc>
                <a:spcPct val="150000"/>
              </a:lnSpc>
            </a:pPr>
            <a:endParaRPr lang="zh-CN" altLang="en-US" sz="600" dirty="0">
              <a:solidFill>
                <a:schemeClr val="tx1"/>
              </a:solidFill>
              <a:latin typeface="华文中宋" panose="02010600040101010101" charset="-122"/>
              <a:ea typeface="华文中宋" panose="02010600040101010101" charset="-122"/>
              <a:cs typeface="华文中宋" panose="02010600040101010101" charset="-122"/>
            </a:endParaRPr>
          </a:p>
          <a:p>
            <a:pPr indent="0" algn="just" fontAlgn="auto" latinLnBrk="1">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发展历程：</a:t>
            </a:r>
            <a:r>
              <a:rPr lang="zh-CN" altLang="en-US" sz="1200" dirty="0">
                <a:solidFill>
                  <a:schemeClr val="tx1"/>
                </a:solidFill>
                <a:ea typeface="字魂54号-贤黑" panose="00000500000000000000" pitchFamily="2" charset="-122"/>
                <a:sym typeface="+mn-ea"/>
              </a:rPr>
              <a:t>（</a:t>
            </a:r>
            <a:r>
              <a:rPr lang="en-US" altLang="zh-CN" sz="1200" dirty="0">
                <a:solidFill>
                  <a:schemeClr val="tx1"/>
                </a:solidFill>
                <a:ea typeface="字魂54号-贤黑" panose="00000500000000000000" pitchFamily="2" charset="-122"/>
                <a:sym typeface="+mn-ea"/>
              </a:rPr>
              <a:t>1</a:t>
            </a:r>
            <a:r>
              <a:rPr lang="zh-CN" altLang="en-US" sz="1200" dirty="0">
                <a:solidFill>
                  <a:schemeClr val="tx1"/>
                </a:solidFill>
                <a:ea typeface="字魂54号-贤黑" panose="00000500000000000000" pitchFamily="2" charset="-122"/>
                <a:sym typeface="+mn-ea"/>
              </a:rPr>
              <a:t>）技术萌芽期（</a:t>
            </a:r>
            <a:r>
              <a:rPr lang="en-US" altLang="zh-CN" sz="1200" dirty="0">
                <a:solidFill>
                  <a:schemeClr val="tx1"/>
                </a:solidFill>
                <a:ea typeface="字魂54号-贤黑" panose="00000500000000000000" pitchFamily="2" charset="-122"/>
                <a:sym typeface="+mn-ea"/>
              </a:rPr>
              <a:t>2003—2010</a:t>
            </a:r>
            <a:r>
              <a:rPr lang="zh-CN" altLang="en-US" sz="1200" dirty="0">
                <a:solidFill>
                  <a:schemeClr val="tx1"/>
                </a:solidFill>
                <a:ea typeface="字魂54号-贤黑" panose="00000500000000000000" pitchFamily="2" charset="-122"/>
                <a:sym typeface="+mn-ea"/>
              </a:rPr>
              <a:t>年）、（</a:t>
            </a:r>
            <a:r>
              <a:rPr lang="en-US" altLang="zh-CN" sz="1200" dirty="0">
                <a:solidFill>
                  <a:schemeClr val="tx1"/>
                </a:solidFill>
                <a:ea typeface="字魂54号-贤黑" panose="00000500000000000000" pitchFamily="2" charset="-122"/>
                <a:sym typeface="+mn-ea"/>
              </a:rPr>
              <a:t>2</a:t>
            </a:r>
            <a:r>
              <a:rPr lang="zh-CN" altLang="en-US" sz="1200" dirty="0">
                <a:solidFill>
                  <a:schemeClr val="tx1"/>
                </a:solidFill>
                <a:ea typeface="字魂54号-贤黑" panose="00000500000000000000" pitchFamily="2" charset="-122"/>
                <a:sym typeface="+mn-ea"/>
              </a:rPr>
              <a:t>）功能进化期（</a:t>
            </a:r>
            <a:r>
              <a:rPr lang="en-US" altLang="zh-CN" sz="1200" dirty="0">
                <a:solidFill>
                  <a:schemeClr val="tx1"/>
                </a:solidFill>
                <a:ea typeface="字魂54号-贤黑" panose="00000500000000000000" pitchFamily="2" charset="-122"/>
                <a:sym typeface="+mn-ea"/>
              </a:rPr>
              <a:t>2011—2020</a:t>
            </a:r>
            <a:r>
              <a:rPr lang="zh-CN" altLang="en-US" sz="1200" dirty="0">
                <a:solidFill>
                  <a:schemeClr val="tx1"/>
                </a:solidFill>
                <a:ea typeface="字魂54号-贤黑" panose="00000500000000000000" pitchFamily="2" charset="-122"/>
                <a:sym typeface="+mn-ea"/>
              </a:rPr>
              <a:t>年）、（</a:t>
            </a:r>
            <a:r>
              <a:rPr lang="en-US" altLang="zh-CN" sz="1200" dirty="0">
                <a:solidFill>
                  <a:schemeClr val="tx1"/>
                </a:solidFill>
                <a:ea typeface="字魂54号-贤黑" panose="00000500000000000000" pitchFamily="2" charset="-122"/>
                <a:sym typeface="+mn-ea"/>
              </a:rPr>
              <a:t>3</a:t>
            </a:r>
            <a:r>
              <a:rPr lang="zh-CN" altLang="en-US" sz="1200" dirty="0">
                <a:solidFill>
                  <a:schemeClr val="tx1"/>
                </a:solidFill>
                <a:ea typeface="字魂54号-贤黑" panose="00000500000000000000" pitchFamily="2" charset="-122"/>
                <a:sym typeface="+mn-ea"/>
              </a:rPr>
              <a:t>）智能升级期（</a:t>
            </a:r>
            <a:r>
              <a:rPr lang="en-US" altLang="zh-CN" sz="1200" dirty="0">
                <a:solidFill>
                  <a:schemeClr val="tx1"/>
                </a:solidFill>
                <a:ea typeface="字魂54号-贤黑" panose="00000500000000000000" pitchFamily="2" charset="-122"/>
                <a:sym typeface="+mn-ea"/>
              </a:rPr>
              <a:t>2021</a:t>
            </a:r>
            <a:r>
              <a:rPr lang="zh-CN" altLang="en-US" sz="1200" dirty="0">
                <a:solidFill>
                  <a:schemeClr val="tx1"/>
                </a:solidFill>
                <a:ea typeface="字魂54号-贤黑" panose="00000500000000000000" pitchFamily="2" charset="-122"/>
                <a:sym typeface="+mn-ea"/>
              </a:rPr>
              <a:t>年至今）</a:t>
            </a:r>
            <a:endParaRPr lang="zh-CN" altLang="en-US" sz="1200" dirty="0">
              <a:solidFill>
                <a:schemeClr val="tx1"/>
              </a:solidFill>
              <a:ea typeface="字魂54号-贤黑" panose="00000500000000000000" pitchFamily="2" charset="-122"/>
            </a:endParaRPr>
          </a:p>
          <a:p>
            <a:pPr algn="just">
              <a:lnSpc>
                <a:spcPct val="150000"/>
              </a:lnSpc>
            </a:pPr>
            <a:endParaRPr lang="zh-CN" altLang="en-US" sz="1200" dirty="0">
              <a:solidFill>
                <a:schemeClr val="tx1"/>
              </a:solidFill>
              <a:latin typeface="华文中宋" panose="02010600040101010101" charset="-122"/>
              <a:ea typeface="字魂54号-贤黑" panose="00000500000000000000" pitchFamily="2" charset="-122"/>
              <a:cs typeface="华文中宋" panose="02010600040101010101" charset="-122"/>
            </a:endParaRPr>
          </a:p>
        </p:txBody>
      </p:sp>
      <p:sp>
        <p:nvSpPr>
          <p:cNvPr id="21" name="矩形 20"/>
          <p:cNvSpPr/>
          <p:nvPr>
            <p:custDataLst>
              <p:tags r:id="rId8"/>
            </p:custDataLst>
          </p:nvPr>
        </p:nvSpPr>
        <p:spPr>
          <a:xfrm>
            <a:off x="7124483" y="4062577"/>
            <a:ext cx="679269" cy="67926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custDataLst>
              <p:tags r:id="rId9"/>
            </p:custDataLst>
          </p:nvPr>
        </p:nvGrpSpPr>
        <p:grpSpPr>
          <a:xfrm>
            <a:off x="7300158" y="4184090"/>
            <a:ext cx="327918" cy="436241"/>
            <a:chOff x="7976594" y="2279040"/>
            <a:chExt cx="528116" cy="702571"/>
          </a:xfrm>
          <a:solidFill>
            <a:schemeClr val="bg1"/>
          </a:solidFill>
        </p:grpSpPr>
        <p:sp>
          <p:nvSpPr>
            <p:cNvPr id="23" name="Freeform 23"/>
            <p:cNvSpPr>
              <a:spLocks noEditPoints="1"/>
            </p:cNvSpPr>
            <p:nvPr>
              <p:custDataLst>
                <p:tags r:id="rId10"/>
              </p:custDataLst>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24"/>
            <p:cNvSpPr/>
            <p:nvPr>
              <p:custDataLst>
                <p:tags r:id="rId11"/>
              </p:custDataLst>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25" name="文本框 24"/>
          <p:cNvSpPr txBox="1"/>
          <p:nvPr>
            <p:custDataLst>
              <p:tags r:id="rId12"/>
            </p:custDataLst>
          </p:nvPr>
        </p:nvSpPr>
        <p:spPr>
          <a:xfrm>
            <a:off x="7986497" y="3451612"/>
            <a:ext cx="1634236" cy="368300"/>
          </a:xfrm>
          <a:prstGeom prst="rect">
            <a:avLst/>
          </a:prstGeom>
          <a:noFill/>
          <a:effectLst/>
        </p:spPr>
        <p:txBody>
          <a:bodyPr vert="horz" wrap="square" rtlCol="0">
            <a:spAutoFit/>
          </a:bodyPr>
          <a:lstStyle/>
          <a:p>
            <a:pPr algn="dist"/>
            <a:r>
              <a:rPr lang="zh-CN" altLang="en-US" dirty="0">
                <a:solidFill>
                  <a:schemeClr val="tx1">
                    <a:lumMod val="85000"/>
                    <a:lumOff val="15000"/>
                  </a:schemeClr>
                </a:solidFill>
                <a:latin typeface="华文中宋" panose="02010600040101010101" charset="-122"/>
                <a:ea typeface="华文中宋" panose="02010600040101010101" charset="-122"/>
              </a:rPr>
              <a:t>系统分类</a:t>
            </a:r>
            <a:endParaRPr lang="zh-CN" altLang="en-US" dirty="0">
              <a:solidFill>
                <a:schemeClr val="tx1">
                  <a:lumMod val="85000"/>
                  <a:lumOff val="15000"/>
                </a:schemeClr>
              </a:solidFill>
              <a:latin typeface="华文中宋" panose="02010600040101010101" charset="-122"/>
              <a:ea typeface="华文中宋" panose="02010600040101010101" charset="-122"/>
            </a:endParaRPr>
          </a:p>
        </p:txBody>
      </p:sp>
      <p:sp>
        <p:nvSpPr>
          <p:cNvPr id="26" name="文本框 25"/>
          <p:cNvSpPr txBox="1"/>
          <p:nvPr>
            <p:custDataLst>
              <p:tags r:id="rId13"/>
            </p:custDataLst>
          </p:nvPr>
        </p:nvSpPr>
        <p:spPr>
          <a:xfrm>
            <a:off x="7998042" y="3851102"/>
            <a:ext cx="3785971" cy="2030095"/>
          </a:xfrm>
          <a:prstGeom prst="rect">
            <a:avLst/>
          </a:prstGeom>
          <a:noFill/>
          <a:effectLst/>
        </p:spPr>
        <p:txBody>
          <a:bodyPr vert="horz" wrap="square" rtlCol="0">
            <a:spAutoFit/>
          </a:bodyPr>
          <a:lstStyle/>
          <a:p>
            <a:pPr algn="just">
              <a:lnSpc>
                <a:spcPct val="150000"/>
              </a:lnSpc>
            </a:pPr>
            <a:r>
              <a:rPr lang="zh-CN" altLang="en-US" sz="1200" dirty="0">
                <a:solidFill>
                  <a:schemeClr val="tx1"/>
                </a:solidFill>
                <a:latin typeface="华文中宋" panose="02010600040101010101" charset="-122"/>
                <a:ea typeface="华文中宋" panose="02010600040101010101" charset="-122"/>
              </a:rPr>
              <a:t>按车位类型可分为垂直车位自动泊车系统、平行车位自动泊车系统、斜列式车位自动泊车系统。</a:t>
            </a:r>
            <a:endParaRPr lang="zh-CN" altLang="en-US" sz="1200" dirty="0">
              <a:solidFill>
                <a:schemeClr val="tx1"/>
              </a:solidFill>
              <a:latin typeface="华文中宋" panose="02010600040101010101" charset="-122"/>
              <a:ea typeface="华文中宋" panose="02010600040101010101" charset="-122"/>
            </a:endParaRPr>
          </a:p>
          <a:p>
            <a:pPr algn="just">
              <a:lnSpc>
                <a:spcPct val="150000"/>
              </a:lnSpc>
            </a:pPr>
            <a:endParaRPr lang="zh-CN" altLang="en-US" sz="600" dirty="0">
              <a:solidFill>
                <a:schemeClr val="tx1"/>
              </a:solidFill>
              <a:latin typeface="华文中宋" panose="02010600040101010101" charset="-122"/>
              <a:ea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rPr>
              <a:t>按控制方式可分为半自动泊车系统、全自动泊车系统</a:t>
            </a:r>
            <a:endParaRPr lang="zh-CN" altLang="en-US" sz="1200" dirty="0">
              <a:solidFill>
                <a:schemeClr val="tx1"/>
              </a:solidFill>
              <a:latin typeface="华文中宋" panose="02010600040101010101" charset="-122"/>
              <a:ea typeface="华文中宋" panose="02010600040101010101" charset="-122"/>
            </a:endParaRPr>
          </a:p>
          <a:p>
            <a:pPr algn="just">
              <a:lnSpc>
                <a:spcPct val="150000"/>
              </a:lnSpc>
            </a:pPr>
            <a:endParaRPr lang="zh-CN" altLang="en-US" sz="600" dirty="0">
              <a:solidFill>
                <a:schemeClr val="tx1"/>
              </a:solidFill>
              <a:latin typeface="华文中宋" panose="02010600040101010101" charset="-122"/>
              <a:ea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rPr>
              <a:t>按技术原理可分为基于超声波雷达的自动泊车系统、基于视觉识别的自动泊车系统、多传感器融合的自动泊车系统</a:t>
            </a:r>
            <a:endParaRPr lang="zh-CN" altLang="en-US" sz="1200" dirty="0">
              <a:solidFill>
                <a:schemeClr val="tx1"/>
              </a:solidFill>
              <a:latin typeface="华文中宋" panose="02010600040101010101" charset="-122"/>
              <a:ea typeface="华文中宋" panose="02010600040101010101" charset="-122"/>
            </a:endParaRPr>
          </a:p>
        </p:txBody>
      </p:sp>
      <p:sp>
        <p:nvSpPr>
          <p:cNvPr id="2" name="文本框 1"/>
          <p:cNvSpPr txBox="1"/>
          <p:nvPr/>
        </p:nvSpPr>
        <p:spPr>
          <a:xfrm>
            <a:off x="293370" y="1492250"/>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自动泊车辅助系统</a:t>
            </a:r>
            <a:endParaRPr lang="zh-CN" altLang="en-US" sz="3600">
              <a:latin typeface="汉仪程行简" panose="00020600040101010101" charset="-122"/>
              <a:ea typeface="汉仪程行简"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000"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000" fill="hold">
                                          <p:stCondLst>
                                            <p:cond delay="0"/>
                                          </p:stCondLst>
                                        </p:cTn>
                                        <p:tgtEl>
                                          <p:spTgt spid="20">
                                            <p:txEl>
                                              <p:pRg st="0" end="0"/>
                                            </p:txEl>
                                          </p:spTgt>
                                        </p:tgtEl>
                                        <p:attrNameLst>
                                          <p:attrName>style.visibility</p:attrName>
                                        </p:attrNameLst>
                                      </p:cBhvr>
                                      <p:to>
                                        <p:strVal val="visible"/>
                                      </p:to>
                                    </p:set>
                                    <p:animEffect transition="in" filter="fade">
                                      <p:cBhvr>
                                        <p:cTn id="17" dur="1000"/>
                                        <p:tgtEl>
                                          <p:spTgt spid="20">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000"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childTnLst>
                                </p:cTn>
                              </p:par>
                            </p:childTnLst>
                          </p:cTn>
                        </p:par>
                        <p:par>
                          <p:cTn id="22" fill="hold">
                            <p:stCondLst>
                              <p:cond delay="4000"/>
                            </p:stCondLst>
                            <p:childTnLst>
                              <p:par>
                                <p:cTn id="23" presetID="53" presetClass="entr" presetSubtype="16" fill="hold" nodeType="afterEffect">
                                  <p:stCondLst>
                                    <p:cond delay="0"/>
                                  </p:stCondLst>
                                  <p:childTnLst>
                                    <p:set>
                                      <p:cBhvr>
                                        <p:cTn id="24" dur="1000"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Effect transition="in" filter="fade">
                                      <p:cBhvr>
                                        <p:cTn id="27" dur="1000"/>
                                        <p:tgtEl>
                                          <p:spTgt spid="22"/>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000"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000" fill="hold">
                                          <p:stCondLst>
                                            <p:cond delay="0"/>
                                          </p:stCondLst>
                                        </p:cTn>
                                        <p:tgtEl>
                                          <p:spTgt spid="26">
                                            <p:txEl>
                                              <p:pRg st="0" end="0"/>
                                            </p:txEl>
                                          </p:spTgt>
                                        </p:tgtEl>
                                        <p:attrNameLst>
                                          <p:attrName>style.visibility</p:attrName>
                                        </p:attrNameLst>
                                      </p:cBhvr>
                                      <p:to>
                                        <p:strVal val="visible"/>
                                      </p:to>
                                    </p:set>
                                    <p:animEffect transition="in" filter="fade">
                                      <p:cBhvr>
                                        <p:cTn id="35" dur="1000"/>
                                        <p:tgtEl>
                                          <p:spTgt spid="26">
                                            <p:txEl>
                                              <p:pRg st="0" end="0"/>
                                            </p:txEl>
                                          </p:spTgt>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000" fill="hold">
                                          <p:stCondLst>
                                            <p:cond delay="0"/>
                                          </p:stCondLst>
                                        </p:cTn>
                                        <p:tgtEl>
                                          <p:spTgt spid="26">
                                            <p:txEl>
                                              <p:pRg st="2" end="2"/>
                                            </p:txEl>
                                          </p:spTgt>
                                        </p:tgtEl>
                                        <p:attrNameLst>
                                          <p:attrName>style.visibility</p:attrName>
                                        </p:attrNameLst>
                                      </p:cBhvr>
                                      <p:to>
                                        <p:strVal val="visible"/>
                                      </p:to>
                                    </p:set>
                                    <p:animEffect transition="in" filter="fade">
                                      <p:cBhvr>
                                        <p:cTn id="39" dur="1000"/>
                                        <p:tgtEl>
                                          <p:spTgt spid="26">
                                            <p:txEl>
                                              <p:pRg st="2" end="2"/>
                                            </p:txEl>
                                          </p:spTgt>
                                        </p:tgtEl>
                                      </p:cBhvr>
                                    </p:animEffect>
                                  </p:childTnLst>
                                </p:cTn>
                              </p:par>
                            </p:childTnLst>
                          </p:cTn>
                        </p:par>
                        <p:par>
                          <p:cTn id="40" fill="hold">
                            <p:stCondLst>
                              <p:cond delay="8000"/>
                            </p:stCondLst>
                            <p:childTnLst>
                              <p:par>
                                <p:cTn id="41" presetID="10" presetClass="entr" presetSubtype="0" fill="hold" nodeType="afterEffect">
                                  <p:stCondLst>
                                    <p:cond delay="0"/>
                                  </p:stCondLst>
                                  <p:childTnLst>
                                    <p:set>
                                      <p:cBhvr>
                                        <p:cTn id="42" dur="1000" fill="hold">
                                          <p:stCondLst>
                                            <p:cond delay="0"/>
                                          </p:stCondLst>
                                        </p:cTn>
                                        <p:tgtEl>
                                          <p:spTgt spid="26">
                                            <p:txEl>
                                              <p:pRg st="4" end="4"/>
                                            </p:txEl>
                                          </p:spTgt>
                                        </p:tgtEl>
                                        <p:attrNameLst>
                                          <p:attrName>style.visibility</p:attrName>
                                        </p:attrNameLst>
                                      </p:cBhvr>
                                      <p:to>
                                        <p:strVal val="visible"/>
                                      </p:to>
                                    </p:set>
                                    <p:animEffect transition="in" filter="fade">
                                      <p:cBhvr>
                                        <p:cTn id="43" dur="10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5245675" y="352171"/>
            <a:ext cx="1830146" cy="368300"/>
          </a:xfrm>
          <a:prstGeom prst="rect">
            <a:avLst/>
          </a:prstGeom>
          <a:noFill/>
          <a:effectLst/>
        </p:spPr>
        <p:txBody>
          <a:bodyPr vert="horz" wrap="square" rtlCol="0">
            <a:spAutoFit/>
          </a:bodyPr>
          <a:lstStyle/>
          <a:p>
            <a:pPr algn="dist"/>
            <a:r>
              <a:rPr lang="zh-CN" altLang="en-US" dirty="0">
                <a:solidFill>
                  <a:schemeClr val="tx1">
                    <a:lumMod val="85000"/>
                    <a:lumOff val="15000"/>
                  </a:schemeClr>
                </a:solidFill>
                <a:latin typeface="汉仪程行简" panose="00020600040101010101" charset="-122"/>
                <a:ea typeface="汉仪程行简" panose="00020600040101010101" charset="-122"/>
              </a:rPr>
              <a:t>系统组成</a:t>
            </a:r>
            <a:endParaRPr lang="zh-CN" altLang="en-US" dirty="0">
              <a:solidFill>
                <a:schemeClr val="tx1">
                  <a:lumMod val="85000"/>
                  <a:lumOff val="15000"/>
                </a:schemeClr>
              </a:solidFill>
              <a:latin typeface="汉仪程行简" panose="00020600040101010101" charset="-122"/>
              <a:ea typeface="汉仪程行简" panose="00020600040101010101" charset="-122"/>
            </a:endParaRPr>
          </a:p>
        </p:txBody>
      </p:sp>
      <p:sp>
        <p:nvSpPr>
          <p:cNvPr id="50" name="文本框 49"/>
          <p:cNvSpPr txBox="1"/>
          <p:nvPr/>
        </p:nvSpPr>
        <p:spPr>
          <a:xfrm>
            <a:off x="2482215" y="720725"/>
            <a:ext cx="7227570" cy="414020"/>
          </a:xfrm>
          <a:prstGeom prst="rect">
            <a:avLst/>
          </a:prstGeom>
          <a:noFill/>
          <a:effectLst/>
        </p:spPr>
        <p:txBody>
          <a:bodyPr vert="horz" wrap="square" rtlCol="0">
            <a:spAutoFit/>
          </a:bodyPr>
          <a:lstStyle/>
          <a:p>
            <a:pPr algn="ctr">
              <a:lnSpc>
                <a:spcPct val="150000"/>
              </a:lnSpc>
            </a:pPr>
            <a:r>
              <a:rPr lang="zh-CN" altLang="en-US"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rPr>
              <a:t>在停车难成为城市出行痛点的当下，自动泊车辅助系统宛如一位贴心的停车助手。</a:t>
            </a:r>
            <a:endParaRPr lang="zh-CN" altLang="en-US" sz="1400" dirty="0">
              <a:solidFill>
                <a:schemeClr val="tx1">
                  <a:lumMod val="85000"/>
                  <a:lumOff val="15000"/>
                </a:schemeClr>
              </a:solidFill>
              <a:latin typeface="华文中宋" panose="02010600040101010101" charset="-122"/>
              <a:ea typeface="华文中宋" panose="02010600040101010101" charset="-122"/>
              <a:cs typeface="华文中宋" panose="02010600040101010101" charset="-122"/>
            </a:endParaRPr>
          </a:p>
        </p:txBody>
      </p:sp>
      <p:grpSp>
        <p:nvGrpSpPr>
          <p:cNvPr id="51" name="组合 50"/>
          <p:cNvGrpSpPr/>
          <p:nvPr/>
        </p:nvGrpSpPr>
        <p:grpSpPr>
          <a:xfrm rot="5400000">
            <a:off x="4611387" y="225335"/>
            <a:ext cx="162047" cy="687773"/>
            <a:chOff x="349168" y="545939"/>
            <a:chExt cx="162047" cy="687773"/>
          </a:xfrm>
          <a:solidFill>
            <a:schemeClr val="tx2">
              <a:lumMod val="60000"/>
              <a:lumOff val="40000"/>
            </a:schemeClr>
          </a:solidFill>
        </p:grpSpPr>
        <p:sp>
          <p:nvSpPr>
            <p:cNvPr id="52" name="椭圆 51"/>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rot="5400000">
            <a:off x="1986732" y="2387510"/>
            <a:ext cx="162047" cy="687773"/>
            <a:chOff x="349168" y="545939"/>
            <a:chExt cx="162047" cy="687773"/>
          </a:xfrm>
          <a:solidFill>
            <a:schemeClr val="tx2">
              <a:lumMod val="60000"/>
              <a:lumOff val="40000"/>
            </a:schemeClr>
          </a:solidFill>
        </p:grpSpPr>
        <p:sp>
          <p:nvSpPr>
            <p:cNvPr id="56" name="椭圆 55"/>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p:cNvSpPr/>
          <p:nvPr/>
        </p:nvSpPr>
        <p:spPr>
          <a:xfrm>
            <a:off x="3799077" y="1652572"/>
            <a:ext cx="3409008" cy="2248047"/>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353195" y="1636061"/>
            <a:ext cx="3311595" cy="22480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1028700" y="1976120"/>
            <a:ext cx="2459355" cy="1568450"/>
          </a:xfrm>
          <a:prstGeom prst="rect">
            <a:avLst/>
          </a:prstGeom>
          <a:noFill/>
          <a:effectLst/>
        </p:spPr>
        <p:txBody>
          <a:bodyPr vert="horz" wrap="square" rtlCol="0">
            <a:spAutoFit/>
          </a:bodyPr>
          <a:lstStyle/>
          <a:p>
            <a:pPr algn="just">
              <a:lnSpc>
                <a:spcPct val="150000"/>
              </a:lnSpc>
            </a:pPr>
            <a:r>
              <a:rPr lang="en-US" altLang="zh-CN" sz="1600" dirty="0">
                <a:solidFill>
                  <a:schemeClr val="bg1"/>
                </a:solidFill>
                <a:latin typeface="华文中宋" panose="02010600040101010101" charset="-122"/>
                <a:ea typeface="华文中宋" panose="02010600040101010101" charset="-122"/>
                <a:cs typeface="华文中宋" panose="02010600040101010101" charset="-122"/>
              </a:rPr>
              <a:t>1</a:t>
            </a:r>
            <a:r>
              <a:rPr lang="zh-CN" altLang="en-US" sz="1600" dirty="0">
                <a:solidFill>
                  <a:schemeClr val="bg1"/>
                </a:solidFill>
                <a:latin typeface="华文中宋" panose="02010600040101010101" charset="-122"/>
                <a:ea typeface="华文中宋" panose="02010600040101010101" charset="-122"/>
                <a:cs typeface="华文中宋" panose="02010600040101010101" charset="-122"/>
              </a:rPr>
              <a:t>、传感器系统</a:t>
            </a:r>
            <a:r>
              <a:rPr lang="en-US" altLang="zh-CN" sz="1600" dirty="0">
                <a:solidFill>
                  <a:schemeClr val="bg1"/>
                </a:solidFill>
                <a:latin typeface="华文中宋" panose="02010600040101010101" charset="-122"/>
                <a:ea typeface="华文中宋" panose="02010600040101010101" charset="-122"/>
                <a:cs typeface="华文中宋" panose="02010600040101010101" charset="-122"/>
              </a:rPr>
              <a:t>  </a:t>
            </a:r>
            <a:endParaRPr lang="en-US" altLang="zh-CN" sz="1600" dirty="0">
              <a:solidFill>
                <a:schemeClr val="bg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en-US" altLang="zh-CN" sz="1600" dirty="0">
                <a:solidFill>
                  <a:schemeClr val="bg1"/>
                </a:solidFill>
                <a:latin typeface="华文中宋" panose="02010600040101010101" charset="-122"/>
                <a:ea typeface="华文中宋" panose="02010600040101010101" charset="-122"/>
                <a:cs typeface="华文中宋" panose="02010600040101010101" charset="-122"/>
              </a:rPr>
              <a:t>2</a:t>
            </a:r>
            <a:r>
              <a:rPr lang="zh-CN" altLang="en-US" sz="1600" dirty="0">
                <a:solidFill>
                  <a:schemeClr val="bg1"/>
                </a:solidFill>
                <a:latin typeface="华文中宋" panose="02010600040101010101" charset="-122"/>
                <a:ea typeface="华文中宋" panose="02010600040101010101" charset="-122"/>
                <a:cs typeface="华文中宋" panose="02010600040101010101" charset="-122"/>
              </a:rPr>
              <a:t>、控制器单元</a:t>
            </a:r>
            <a:endParaRPr lang="zh-CN" altLang="en-US" sz="1600" dirty="0">
              <a:solidFill>
                <a:schemeClr val="bg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en-US" altLang="zh-CN" sz="1600" dirty="0">
                <a:solidFill>
                  <a:schemeClr val="bg1"/>
                </a:solidFill>
                <a:latin typeface="华文中宋" panose="02010600040101010101" charset="-122"/>
                <a:ea typeface="华文中宋" panose="02010600040101010101" charset="-122"/>
                <a:cs typeface="华文中宋" panose="02010600040101010101" charset="-122"/>
              </a:rPr>
              <a:t>3</a:t>
            </a:r>
            <a:r>
              <a:rPr lang="zh-CN" altLang="en-US" sz="1600" dirty="0">
                <a:solidFill>
                  <a:schemeClr val="bg1"/>
                </a:solidFill>
                <a:latin typeface="华文中宋" panose="02010600040101010101" charset="-122"/>
                <a:ea typeface="华文中宋" panose="02010600040101010101" charset="-122"/>
                <a:cs typeface="华文中宋" panose="02010600040101010101" charset="-122"/>
              </a:rPr>
              <a:t>、执行机构</a:t>
            </a:r>
            <a:r>
              <a:rPr lang="en-US" altLang="zh-CN" sz="1600" dirty="0">
                <a:solidFill>
                  <a:schemeClr val="bg1"/>
                </a:solidFill>
                <a:latin typeface="华文中宋" panose="02010600040101010101" charset="-122"/>
                <a:ea typeface="华文中宋" panose="02010600040101010101" charset="-122"/>
                <a:cs typeface="华文中宋" panose="02010600040101010101" charset="-122"/>
              </a:rPr>
              <a:t>    </a:t>
            </a:r>
            <a:endParaRPr lang="en-US" altLang="zh-CN" sz="1600" dirty="0">
              <a:solidFill>
                <a:schemeClr val="bg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en-US" altLang="zh-CN" sz="1600" dirty="0">
                <a:solidFill>
                  <a:schemeClr val="bg1"/>
                </a:solidFill>
                <a:latin typeface="华文中宋" panose="02010600040101010101" charset="-122"/>
                <a:ea typeface="华文中宋" panose="02010600040101010101" charset="-122"/>
                <a:cs typeface="华文中宋" panose="02010600040101010101" charset="-122"/>
              </a:rPr>
              <a:t>4</a:t>
            </a:r>
            <a:r>
              <a:rPr lang="zh-CN" altLang="en-US" sz="1600" dirty="0">
                <a:solidFill>
                  <a:schemeClr val="bg1"/>
                </a:solidFill>
                <a:latin typeface="华文中宋" panose="02010600040101010101" charset="-122"/>
                <a:ea typeface="华文中宋" panose="02010600040101010101" charset="-122"/>
                <a:cs typeface="华文中宋" panose="02010600040101010101" charset="-122"/>
              </a:rPr>
              <a:t>、人机交互系统</a:t>
            </a:r>
            <a:endParaRPr lang="zh-CN" altLang="en-US" sz="1600" dirty="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84" name="文本框 83"/>
          <p:cNvSpPr txBox="1"/>
          <p:nvPr/>
        </p:nvSpPr>
        <p:spPr>
          <a:xfrm>
            <a:off x="1407029" y="4461686"/>
            <a:ext cx="5869393" cy="1591310"/>
          </a:xfrm>
          <a:prstGeom prst="rect">
            <a:avLst/>
          </a:prstGeom>
          <a:noFill/>
          <a:effectLst/>
        </p:spPr>
        <p:txBody>
          <a:bodyPr vert="horz" wrap="square" rtlCol="0">
            <a:spAutoFit/>
          </a:bodyPr>
          <a:lstStyle/>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控制器单元中的域控制器集成是随着汽车电子架构向集中式发展，自动泊车功能常集成于底盘域控制器或智能驾驶域控制器中。这种集成方式通过统一的硬件平台和软件架构，实现传感器数据共享和跨系统协同控制。</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endParaRPr lang="zh-CN" altLang="en-US" sz="500" dirty="0">
              <a:solidFill>
                <a:schemeClr val="tx1"/>
              </a:solidFill>
              <a:latin typeface="华文中宋" panose="02010600040101010101" charset="-122"/>
              <a:ea typeface="华文中宋" panose="02010600040101010101" charset="-122"/>
              <a:cs typeface="华文中宋" panose="02010600040101010101" charset="-122"/>
            </a:endParaRPr>
          </a:p>
          <a:p>
            <a:pPr algn="just">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执行机构中的转向执行系统是负责实现自动泊车过程中的精准转向控制，主要由</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EPS</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或线控转向系统组成。</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p:txBody>
      </p:sp>
      <p:grpSp>
        <p:nvGrpSpPr>
          <p:cNvPr id="38" name="组合 37"/>
          <p:cNvGrpSpPr/>
          <p:nvPr>
            <p:custDataLst>
              <p:tags r:id="rId2"/>
            </p:custDataLst>
          </p:nvPr>
        </p:nvGrpSpPr>
        <p:grpSpPr>
          <a:xfrm>
            <a:off x="520484" y="4385374"/>
            <a:ext cx="732028" cy="732028"/>
            <a:chOff x="609561" y="3269961"/>
            <a:chExt cx="732028" cy="732028"/>
          </a:xfrm>
        </p:grpSpPr>
        <p:sp>
          <p:nvSpPr>
            <p:cNvPr id="39" name="椭圆 38"/>
            <p:cNvSpPr/>
            <p:nvPr>
              <p:custDataLst>
                <p:tags r:id="rId3"/>
              </p:custDataLst>
            </p:nvPr>
          </p:nvSpPr>
          <p:spPr>
            <a:xfrm>
              <a:off x="609561" y="3269961"/>
              <a:ext cx="732028" cy="73202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p>
              <a:pPr algn="ctr"/>
              <a:endParaRPr lang="zh-CN" altLang="en-US" sz="1200" dirty="0">
                <a:solidFill>
                  <a:schemeClr val="accent1"/>
                </a:solidFill>
              </a:endParaRPr>
            </a:p>
          </p:txBody>
        </p:sp>
        <p:sp>
          <p:nvSpPr>
            <p:cNvPr id="2" name="Freeform 80"/>
            <p:cNvSpPr>
              <a:spLocks noEditPoints="1"/>
            </p:cNvSpPr>
            <p:nvPr>
              <p:custDataLst>
                <p:tags r:id="rId4"/>
              </p:custDataLst>
            </p:nvPr>
          </p:nvSpPr>
          <p:spPr bwMode="auto">
            <a:xfrm>
              <a:off x="795394" y="347405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p>
              <a:endParaRPr lang="zh-CN" altLang="en-US" sz="1200">
                <a:solidFill>
                  <a:schemeClr val="tx2"/>
                </a:solidFill>
              </a:endParaRPr>
            </a:p>
          </p:txBody>
        </p:sp>
      </p:grpSp>
      <p:grpSp>
        <p:nvGrpSpPr>
          <p:cNvPr id="3" name="组合 2"/>
          <p:cNvGrpSpPr/>
          <p:nvPr/>
        </p:nvGrpSpPr>
        <p:grpSpPr>
          <a:xfrm>
            <a:off x="7343140" y="1635760"/>
            <a:ext cx="4553585" cy="4237990"/>
            <a:chOff x="419139" y="1550020"/>
            <a:chExt cx="4724399" cy="4713248"/>
          </a:xfrm>
          <a:blipFill>
            <a:blip r:embed="rId5"/>
            <a:stretch>
              <a:fillRect r="-66000" b="-4000"/>
            </a:stretch>
          </a:blipFill>
        </p:grpSpPr>
        <p:sp>
          <p:nvSpPr>
            <p:cNvPr id="12" name="矩形 11"/>
            <p:cNvSpPr/>
            <p:nvPr/>
          </p:nvSpPr>
          <p:spPr>
            <a:xfrm>
              <a:off x="419139" y="1550020"/>
              <a:ext cx="2308302" cy="23083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419139" y="3954966"/>
              <a:ext cx="2308302" cy="23083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2835236" y="1550020"/>
              <a:ext cx="2308302" cy="23083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2835236" y="3954966"/>
              <a:ext cx="2308302" cy="23083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8" name="文本框 27"/>
          <p:cNvSpPr txBox="1"/>
          <p:nvPr/>
        </p:nvSpPr>
        <p:spPr>
          <a:xfrm>
            <a:off x="11010265" y="1854200"/>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自动泊车辅助系统</a:t>
            </a:r>
            <a:endParaRPr lang="zh-CN" altLang="en-US" sz="3600">
              <a:latin typeface="汉仪程行简" panose="00020600040101010101" charset="-122"/>
              <a:ea typeface="汉仪程行简" panose="00020600040101010101" charset="-122"/>
              <a:sym typeface="+mn-ea"/>
            </a:endParaRPr>
          </a:p>
        </p:txBody>
      </p:sp>
      <p:grpSp>
        <p:nvGrpSpPr>
          <p:cNvPr id="7" name="组合 6"/>
          <p:cNvGrpSpPr/>
          <p:nvPr/>
        </p:nvGrpSpPr>
        <p:grpSpPr>
          <a:xfrm rot="5400000">
            <a:off x="7538102" y="224700"/>
            <a:ext cx="162047" cy="687773"/>
            <a:chOff x="349168" y="545939"/>
            <a:chExt cx="162047" cy="687773"/>
          </a:xfrm>
          <a:solidFill>
            <a:schemeClr val="tx2">
              <a:lumMod val="60000"/>
              <a:lumOff val="40000"/>
            </a:schemeClr>
          </a:solidFill>
        </p:grpSpPr>
        <p:sp>
          <p:nvSpPr>
            <p:cNvPr id="8" name="椭圆 7"/>
            <p:cNvSpPr/>
            <p:nvPr/>
          </p:nvSpPr>
          <p:spPr>
            <a:xfrm>
              <a:off x="349170" y="545939"/>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349169" y="808803"/>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349168" y="1071667"/>
              <a:ext cx="162045" cy="1620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000"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000"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childTnLst>
                                </p:cTn>
                              </p:par>
                              <p:par>
                                <p:cTn id="12" presetID="42" presetClass="entr" presetSubtype="0" fill="hold" nodeType="withEffect">
                                  <p:stCondLst>
                                    <p:cond delay="0"/>
                                  </p:stCondLst>
                                  <p:childTnLst>
                                    <p:set>
                                      <p:cBhvr>
                                        <p:cTn id="13" dur="1000" fill="hold">
                                          <p:stCondLst>
                                            <p:cond delay="0"/>
                                          </p:stCondLst>
                                        </p:cTn>
                                        <p:tgtEl>
                                          <p:spTgt spid="63">
                                            <p:txEl>
                                              <p:pRg st="0" end="0"/>
                                            </p:txEl>
                                          </p:spTgt>
                                        </p:tgtEl>
                                        <p:attrNameLst>
                                          <p:attrName>style.visibility</p:attrName>
                                        </p:attrNameLst>
                                      </p:cBhvr>
                                      <p:to>
                                        <p:strVal val="visible"/>
                                      </p:to>
                                    </p:set>
                                    <p:animEffect transition="in" filter="fade">
                                      <p:cBhvr>
                                        <p:cTn id="14" dur="1000"/>
                                        <p:tgtEl>
                                          <p:spTgt spid="63">
                                            <p:txEl>
                                              <p:pRg st="0" end="0"/>
                                            </p:txEl>
                                          </p:spTgt>
                                        </p:tgtEl>
                                      </p:cBhvr>
                                    </p:animEffect>
                                    <p:anim calcmode="lin" valueType="num">
                                      <p:cBhvr>
                                        <p:cTn id="15" dur="10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000" fill="hold">
                                          <p:stCondLst>
                                            <p:cond delay="0"/>
                                          </p:stCondLst>
                                        </p:cTn>
                                        <p:tgtEl>
                                          <p:spTgt spid="63">
                                            <p:txEl>
                                              <p:pRg st="1" end="1"/>
                                            </p:txEl>
                                          </p:spTgt>
                                        </p:tgtEl>
                                        <p:attrNameLst>
                                          <p:attrName>style.visibility</p:attrName>
                                        </p:attrNameLst>
                                      </p:cBhvr>
                                      <p:to>
                                        <p:strVal val="visible"/>
                                      </p:to>
                                    </p:set>
                                    <p:animEffect transition="in" filter="fade">
                                      <p:cBhvr>
                                        <p:cTn id="19" dur="1000"/>
                                        <p:tgtEl>
                                          <p:spTgt spid="63">
                                            <p:txEl>
                                              <p:pRg st="1" end="1"/>
                                            </p:txEl>
                                          </p:spTgt>
                                        </p:tgtEl>
                                      </p:cBhvr>
                                    </p:animEffect>
                                    <p:anim calcmode="lin" valueType="num">
                                      <p:cBhvr>
                                        <p:cTn id="20" dur="1000" fill="hold"/>
                                        <p:tgtEl>
                                          <p:spTgt spid="6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000" fill="hold">
                                          <p:stCondLst>
                                            <p:cond delay="0"/>
                                          </p:stCondLst>
                                        </p:cTn>
                                        <p:tgtEl>
                                          <p:spTgt spid="63">
                                            <p:txEl>
                                              <p:pRg st="2" end="2"/>
                                            </p:txEl>
                                          </p:spTgt>
                                        </p:tgtEl>
                                        <p:attrNameLst>
                                          <p:attrName>style.visibility</p:attrName>
                                        </p:attrNameLst>
                                      </p:cBhvr>
                                      <p:to>
                                        <p:strVal val="visible"/>
                                      </p:to>
                                    </p:set>
                                    <p:animEffect transition="in" filter="fade">
                                      <p:cBhvr>
                                        <p:cTn id="24" dur="1000"/>
                                        <p:tgtEl>
                                          <p:spTgt spid="63">
                                            <p:txEl>
                                              <p:pRg st="2" end="2"/>
                                            </p:txEl>
                                          </p:spTgt>
                                        </p:tgtEl>
                                      </p:cBhvr>
                                    </p:animEffect>
                                    <p:anim calcmode="lin" valueType="num">
                                      <p:cBhvr>
                                        <p:cTn id="25" dur="1000" fill="hold"/>
                                        <p:tgtEl>
                                          <p:spTgt spid="6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000" fill="hold">
                                          <p:stCondLst>
                                            <p:cond delay="0"/>
                                          </p:stCondLst>
                                        </p:cTn>
                                        <p:tgtEl>
                                          <p:spTgt spid="63">
                                            <p:txEl>
                                              <p:pRg st="3" end="3"/>
                                            </p:txEl>
                                          </p:spTgt>
                                        </p:tgtEl>
                                        <p:attrNameLst>
                                          <p:attrName>style.visibility</p:attrName>
                                        </p:attrNameLst>
                                      </p:cBhvr>
                                      <p:to>
                                        <p:strVal val="visible"/>
                                      </p:to>
                                    </p:set>
                                    <p:animEffect transition="in" filter="fade">
                                      <p:cBhvr>
                                        <p:cTn id="29" dur="1000"/>
                                        <p:tgtEl>
                                          <p:spTgt spid="63">
                                            <p:txEl>
                                              <p:pRg st="3" end="3"/>
                                            </p:txEl>
                                          </p:spTgt>
                                        </p:tgtEl>
                                      </p:cBhvr>
                                    </p:animEffect>
                                    <p:anim calcmode="lin" valueType="num">
                                      <p:cBhvr>
                                        <p:cTn id="30" dur="1000" fill="hold"/>
                                        <p:tgtEl>
                                          <p:spTgt spid="6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000"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000" fill="hold">
                                          <p:stCondLst>
                                            <p:cond delay="0"/>
                                          </p:stCondLst>
                                        </p:cTn>
                                        <p:tgtEl>
                                          <p:spTgt spid="84">
                                            <p:txEl>
                                              <p:pRg st="0" end="0"/>
                                            </p:txEl>
                                          </p:spTgt>
                                        </p:tgtEl>
                                        <p:attrNameLst>
                                          <p:attrName>style.visibility</p:attrName>
                                        </p:attrNameLst>
                                      </p:cBhvr>
                                      <p:to>
                                        <p:strVal val="visible"/>
                                      </p:to>
                                    </p:set>
                                    <p:animEffect transition="in" filter="fade">
                                      <p:cBhvr>
                                        <p:cTn id="39" dur="1000"/>
                                        <p:tgtEl>
                                          <p:spTgt spid="84">
                                            <p:txEl>
                                              <p:pRg st="0" end="0"/>
                                            </p:txEl>
                                          </p:spTgt>
                                        </p:tgtEl>
                                      </p:cBhvr>
                                    </p:animEffect>
                                    <p:anim calcmode="lin" valueType="num">
                                      <p:cBhvr>
                                        <p:cTn id="40" dur="10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4">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000" fill="hold">
                                          <p:stCondLst>
                                            <p:cond delay="0"/>
                                          </p:stCondLst>
                                        </p:cTn>
                                        <p:tgtEl>
                                          <p:spTgt spid="84">
                                            <p:txEl>
                                              <p:pRg st="2" end="2"/>
                                            </p:txEl>
                                          </p:spTgt>
                                        </p:tgtEl>
                                        <p:attrNameLst>
                                          <p:attrName>style.visibility</p:attrName>
                                        </p:attrNameLst>
                                      </p:cBhvr>
                                      <p:to>
                                        <p:strVal val="visible"/>
                                      </p:to>
                                    </p:set>
                                    <p:animEffect transition="in" filter="fade">
                                      <p:cBhvr>
                                        <p:cTn id="44" dur="1000"/>
                                        <p:tgtEl>
                                          <p:spTgt spid="84">
                                            <p:txEl>
                                              <p:pRg st="2" end="2"/>
                                            </p:txEl>
                                          </p:spTgt>
                                        </p:tgtEl>
                                      </p:cBhvr>
                                    </p:animEffect>
                                    <p:anim calcmode="lin" valueType="num">
                                      <p:cBhvr>
                                        <p:cTn id="45" dur="1000" fill="hold"/>
                                        <p:tgtEl>
                                          <p:spTgt spid="8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8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49" grpId="1" animBg="1"/>
      <p:bldP spid="5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42"/>
          <p:cNvPicPr>
            <a:picLocks noChangeAspect="1"/>
          </p:cNvPicPr>
          <p:nvPr/>
        </p:nvPicPr>
        <p:blipFill>
          <a:blip r:embed="rId1"/>
          <a:stretch>
            <a:fillRect/>
          </a:stretch>
        </p:blipFill>
        <p:spPr>
          <a:xfrm>
            <a:off x="-5875655" y="-120650"/>
            <a:ext cx="13691870" cy="6978650"/>
          </a:xfrm>
          <a:prstGeom prst="rect">
            <a:avLst/>
          </a:prstGeom>
        </p:spPr>
      </p:pic>
      <p:sp>
        <p:nvSpPr>
          <p:cNvPr id="4" name="任意多边形 3"/>
          <p:cNvSpPr/>
          <p:nvPr/>
        </p:nvSpPr>
        <p:spPr>
          <a:xfrm>
            <a:off x="-20320" y="-30480"/>
            <a:ext cx="12232005" cy="6908165"/>
          </a:xfrm>
          <a:custGeom>
            <a:avLst/>
            <a:gdLst/>
            <a:ahLst/>
            <a:cxnLst>
              <a:cxn ang="3">
                <a:pos x="hc" y="t"/>
              </a:cxn>
              <a:cxn ang="cd2">
                <a:pos x="l" y="vc"/>
              </a:cxn>
              <a:cxn ang="cd4">
                <a:pos x="hc" y="b"/>
              </a:cxn>
              <a:cxn ang="0">
                <a:pos x="r" y="vc"/>
              </a:cxn>
            </a:cxnLst>
            <a:rect l="l" t="t" r="r" b="b"/>
            <a:pathLst>
              <a:path w="19263" h="10879">
                <a:moveTo>
                  <a:pt x="8834" y="3028"/>
                </a:moveTo>
                <a:cubicBezTo>
                  <a:pt x="8579" y="3028"/>
                  <a:pt x="8372" y="3235"/>
                  <a:pt x="8372" y="3490"/>
                </a:cubicBezTo>
                <a:lnTo>
                  <a:pt x="8372" y="7102"/>
                </a:lnTo>
                <a:cubicBezTo>
                  <a:pt x="8372" y="7356"/>
                  <a:pt x="8579" y="7563"/>
                  <a:pt x="8834" y="7563"/>
                </a:cubicBezTo>
                <a:cubicBezTo>
                  <a:pt x="9088" y="7563"/>
                  <a:pt x="9295" y="7356"/>
                  <a:pt x="9295" y="7102"/>
                </a:cubicBezTo>
                <a:lnTo>
                  <a:pt x="9295" y="3490"/>
                </a:lnTo>
                <a:cubicBezTo>
                  <a:pt x="9295" y="3235"/>
                  <a:pt x="9088" y="3028"/>
                  <a:pt x="8834" y="3028"/>
                </a:cubicBezTo>
                <a:close/>
                <a:moveTo>
                  <a:pt x="4026" y="2481"/>
                </a:moveTo>
                <a:cubicBezTo>
                  <a:pt x="3771" y="2481"/>
                  <a:pt x="3564" y="2688"/>
                  <a:pt x="3564" y="2943"/>
                </a:cubicBezTo>
                <a:lnTo>
                  <a:pt x="3564" y="7637"/>
                </a:lnTo>
                <a:cubicBezTo>
                  <a:pt x="3564" y="7891"/>
                  <a:pt x="3771" y="8098"/>
                  <a:pt x="4026" y="8098"/>
                </a:cubicBezTo>
                <a:cubicBezTo>
                  <a:pt x="4280" y="8098"/>
                  <a:pt x="4487" y="7891"/>
                  <a:pt x="4487" y="7637"/>
                </a:cubicBezTo>
                <a:lnTo>
                  <a:pt x="4487" y="2943"/>
                </a:lnTo>
                <a:cubicBezTo>
                  <a:pt x="4487" y="2688"/>
                  <a:pt x="4280" y="2481"/>
                  <a:pt x="4026" y="2481"/>
                </a:cubicBezTo>
                <a:close/>
                <a:moveTo>
                  <a:pt x="6430" y="2075"/>
                </a:moveTo>
                <a:cubicBezTo>
                  <a:pt x="6175" y="2075"/>
                  <a:pt x="5968" y="2282"/>
                  <a:pt x="5968" y="2537"/>
                </a:cubicBezTo>
                <a:lnTo>
                  <a:pt x="5968" y="7262"/>
                </a:lnTo>
                <a:cubicBezTo>
                  <a:pt x="5968" y="7516"/>
                  <a:pt x="6175" y="7723"/>
                  <a:pt x="6430" y="7723"/>
                </a:cubicBezTo>
                <a:cubicBezTo>
                  <a:pt x="6684" y="7723"/>
                  <a:pt x="6891" y="7516"/>
                  <a:pt x="6891" y="7262"/>
                </a:cubicBezTo>
                <a:lnTo>
                  <a:pt x="6891" y="2537"/>
                </a:lnTo>
                <a:cubicBezTo>
                  <a:pt x="6891" y="2282"/>
                  <a:pt x="6684" y="2075"/>
                  <a:pt x="6430" y="2075"/>
                </a:cubicBezTo>
                <a:close/>
                <a:moveTo>
                  <a:pt x="1622" y="1963"/>
                </a:moveTo>
                <a:cubicBezTo>
                  <a:pt x="1367" y="1963"/>
                  <a:pt x="1160" y="2170"/>
                  <a:pt x="1160" y="2425"/>
                </a:cubicBezTo>
                <a:lnTo>
                  <a:pt x="1160" y="7102"/>
                </a:lnTo>
                <a:cubicBezTo>
                  <a:pt x="1160" y="7356"/>
                  <a:pt x="1367" y="7563"/>
                  <a:pt x="1622" y="7563"/>
                </a:cubicBezTo>
                <a:cubicBezTo>
                  <a:pt x="1876" y="7563"/>
                  <a:pt x="2083" y="7356"/>
                  <a:pt x="2083" y="7102"/>
                </a:cubicBezTo>
                <a:lnTo>
                  <a:pt x="2083" y="2425"/>
                </a:lnTo>
                <a:cubicBezTo>
                  <a:pt x="2083" y="2170"/>
                  <a:pt x="1876" y="1963"/>
                  <a:pt x="1622" y="1963"/>
                </a:cubicBezTo>
                <a:close/>
                <a:moveTo>
                  <a:pt x="5228" y="1860"/>
                </a:moveTo>
                <a:cubicBezTo>
                  <a:pt x="4973" y="1860"/>
                  <a:pt x="4766" y="2067"/>
                  <a:pt x="4766" y="2322"/>
                </a:cubicBezTo>
                <a:lnTo>
                  <a:pt x="4766" y="7842"/>
                </a:lnTo>
                <a:cubicBezTo>
                  <a:pt x="4766" y="8096"/>
                  <a:pt x="4973" y="8303"/>
                  <a:pt x="5228" y="8303"/>
                </a:cubicBezTo>
                <a:cubicBezTo>
                  <a:pt x="5482" y="8303"/>
                  <a:pt x="5689" y="8096"/>
                  <a:pt x="5689" y="7842"/>
                </a:cubicBezTo>
                <a:lnTo>
                  <a:pt x="5689" y="2322"/>
                </a:lnTo>
                <a:cubicBezTo>
                  <a:pt x="5689" y="2067"/>
                  <a:pt x="5482" y="1860"/>
                  <a:pt x="5228" y="1860"/>
                </a:cubicBezTo>
                <a:close/>
                <a:moveTo>
                  <a:pt x="7632" y="1859"/>
                </a:moveTo>
                <a:cubicBezTo>
                  <a:pt x="7377" y="1859"/>
                  <a:pt x="7170" y="2066"/>
                  <a:pt x="7170" y="2321"/>
                </a:cubicBezTo>
                <a:lnTo>
                  <a:pt x="7170" y="8360"/>
                </a:lnTo>
                <a:cubicBezTo>
                  <a:pt x="7170" y="8614"/>
                  <a:pt x="7377" y="8821"/>
                  <a:pt x="7632" y="8821"/>
                </a:cubicBezTo>
                <a:cubicBezTo>
                  <a:pt x="7886" y="8821"/>
                  <a:pt x="8093" y="8614"/>
                  <a:pt x="8093" y="8360"/>
                </a:cubicBezTo>
                <a:lnTo>
                  <a:pt x="8093" y="2321"/>
                </a:lnTo>
                <a:cubicBezTo>
                  <a:pt x="8093" y="2066"/>
                  <a:pt x="7886" y="1859"/>
                  <a:pt x="7632" y="1859"/>
                </a:cubicBezTo>
                <a:close/>
                <a:moveTo>
                  <a:pt x="2824" y="1383"/>
                </a:moveTo>
                <a:cubicBezTo>
                  <a:pt x="2569" y="1383"/>
                  <a:pt x="2362" y="1590"/>
                  <a:pt x="2362" y="1845"/>
                </a:cubicBezTo>
                <a:lnTo>
                  <a:pt x="2362" y="8096"/>
                </a:lnTo>
                <a:cubicBezTo>
                  <a:pt x="2362" y="8350"/>
                  <a:pt x="2569" y="8557"/>
                  <a:pt x="2824" y="8557"/>
                </a:cubicBezTo>
                <a:cubicBezTo>
                  <a:pt x="3078" y="8557"/>
                  <a:pt x="3285" y="8350"/>
                  <a:pt x="3285" y="8096"/>
                </a:cubicBezTo>
                <a:lnTo>
                  <a:pt x="3285" y="1845"/>
                </a:lnTo>
                <a:cubicBezTo>
                  <a:pt x="3285" y="1590"/>
                  <a:pt x="3078" y="1383"/>
                  <a:pt x="2824" y="1383"/>
                </a:cubicBezTo>
                <a:close/>
                <a:moveTo>
                  <a:pt x="0" y="0"/>
                </a:moveTo>
                <a:lnTo>
                  <a:pt x="19263" y="0"/>
                </a:lnTo>
                <a:lnTo>
                  <a:pt x="19263" y="10879"/>
                </a:lnTo>
                <a:lnTo>
                  <a:pt x="0" y="10879"/>
                </a:lnTo>
                <a:lnTo>
                  <a:pt x="0" y="0"/>
                </a:lnTo>
                <a:close/>
              </a:path>
            </a:pathLst>
          </a:custGeom>
          <a:solidFill>
            <a:schemeClr val="accent1">
              <a:lumMod val="20000"/>
              <a:lumOff val="80000"/>
            </a:schemeClr>
          </a:solidFill>
          <a:ln>
            <a:noFill/>
          </a:ln>
          <a:effectLst>
            <a:innerShdw blurRad="63500" dist="50800" dir="108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7" name="文本框 16"/>
          <p:cNvSpPr txBox="1"/>
          <p:nvPr/>
        </p:nvSpPr>
        <p:spPr>
          <a:xfrm>
            <a:off x="6387465" y="1476375"/>
            <a:ext cx="6665595" cy="4338320"/>
          </a:xfrm>
          <a:prstGeom prst="rect">
            <a:avLst/>
          </a:prstGeom>
          <a:noFill/>
        </p:spPr>
        <p:txBody>
          <a:bodyPr wrap="square" rtlCol="0">
            <a:spAutoFit/>
          </a:bodyPr>
          <a:p>
            <a:r>
              <a:rPr lang="zh-CN" sz="13800">
                <a:latin typeface="汉仪程行简" panose="00020600040101010101" charset="-122"/>
                <a:ea typeface="汉仪程行简" panose="00020600040101010101" charset="-122"/>
              </a:rPr>
              <a:t>谢谢</a:t>
            </a:r>
            <a:endParaRPr lang="zh-CN" sz="13800">
              <a:latin typeface="汉仪程行简" panose="00020600040101010101" charset="-122"/>
              <a:ea typeface="汉仪程行简" panose="00020600040101010101" charset="-122"/>
            </a:endParaRPr>
          </a:p>
          <a:p>
            <a:r>
              <a:rPr lang="zh-CN" sz="13800">
                <a:latin typeface="汉仪程行简" panose="00020600040101010101" charset="-122"/>
                <a:ea typeface="汉仪程行简" panose="00020600040101010101" charset="-122"/>
              </a:rPr>
              <a:t> </a:t>
            </a:r>
            <a:r>
              <a:rPr lang="en-US" altLang="zh-CN" sz="13800">
                <a:latin typeface="汉仪程行简" panose="00020600040101010101" charset="-122"/>
                <a:ea typeface="汉仪程行简" panose="00020600040101010101" charset="-122"/>
              </a:rPr>
              <a:t>  </a:t>
            </a:r>
            <a:r>
              <a:rPr lang="zh-CN" sz="13800">
                <a:latin typeface="汉仪程行简" panose="00020600040101010101" charset="-122"/>
                <a:ea typeface="汉仪程行简" panose="00020600040101010101" charset="-122"/>
              </a:rPr>
              <a:t>观看</a:t>
            </a:r>
            <a:endParaRPr lang="zh-CN" sz="13800">
              <a:latin typeface="汉仪程行简" panose="00020600040101010101" charset="-122"/>
              <a:ea typeface="汉仪程行简" panose="00020600040101010101" charset="-122"/>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720833 0.019537 L 0.470313 -0.0167593 " pathEditMode="relative" rAng="0" ptsTypes="">
                                      <p:cBhvr>
                                        <p:cTn id="6" dur="8000" fill="hold"/>
                                        <p:tgtEl>
                                          <p:spTgt spid="14"/>
                                        </p:tgtEl>
                                        <p:attrNameLst>
                                          <p:attrName>ppt_x</p:attrName>
                                          <p:attrName>ppt_y</p:attrName>
                                        </p:attrNameLst>
                                      </p:cBhvr>
                                      <p:rCtr x="235" y="-20"/>
                                    </p:animMotion>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任意多边形 9"/>
          <p:cNvSpPr/>
          <p:nvPr/>
        </p:nvSpPr>
        <p:spPr>
          <a:xfrm>
            <a:off x="2032515" y="-6350"/>
            <a:ext cx="10163930" cy="68580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6006" h="10800">
                <a:moveTo>
                  <a:pt x="1480" y="0"/>
                </a:moveTo>
                <a:lnTo>
                  <a:pt x="16006" y="0"/>
                </a:lnTo>
                <a:lnTo>
                  <a:pt x="16006" y="10800"/>
                </a:lnTo>
                <a:lnTo>
                  <a:pt x="0" y="10800"/>
                </a:lnTo>
                <a:lnTo>
                  <a:pt x="42" y="10786"/>
                </a:lnTo>
                <a:cubicBezTo>
                  <a:pt x="2531" y="9953"/>
                  <a:pt x="4315" y="7700"/>
                  <a:pt x="4315" y="5050"/>
                </a:cubicBezTo>
                <a:cubicBezTo>
                  <a:pt x="4315" y="2951"/>
                  <a:pt x="3196" y="1101"/>
                  <a:pt x="1493" y="8"/>
                </a:cubicBezTo>
                <a:lnTo>
                  <a:pt x="1480" y="0"/>
                </a:lnTo>
                <a:close/>
              </a:path>
            </a:pathLst>
          </a:cu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10"/>
          <p:cNvSpPr/>
          <p:nvPr/>
        </p:nvSpPr>
        <p:spPr>
          <a:xfrm>
            <a:off x="-20320" y="-6350"/>
            <a:ext cx="4792980" cy="68580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548" h="10800">
                <a:moveTo>
                  <a:pt x="0" y="0"/>
                </a:moveTo>
                <a:lnTo>
                  <a:pt x="4713" y="0"/>
                </a:lnTo>
                <a:lnTo>
                  <a:pt x="4726" y="8"/>
                </a:lnTo>
                <a:cubicBezTo>
                  <a:pt x="6429" y="1101"/>
                  <a:pt x="7548" y="2951"/>
                  <a:pt x="7548" y="5050"/>
                </a:cubicBezTo>
                <a:cubicBezTo>
                  <a:pt x="7548" y="7700"/>
                  <a:pt x="5764" y="9953"/>
                  <a:pt x="3275" y="10786"/>
                </a:cubicBezTo>
                <a:lnTo>
                  <a:pt x="3233" y="10800"/>
                </a:lnTo>
                <a:lnTo>
                  <a:pt x="0" y="10800"/>
                </a:lnTo>
                <a:lnTo>
                  <a:pt x="0" y="0"/>
                </a:lnTo>
                <a:close/>
              </a:path>
            </a:pathLst>
          </a:custGeom>
          <a:solidFill>
            <a:schemeClr val="tx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useBgFill="1">
        <p:nvSpPr>
          <p:cNvPr id="16" name="圆角矩形 15"/>
          <p:cNvSpPr/>
          <p:nvPr>
            <p:custDataLst>
              <p:tags r:id="rId2"/>
            </p:custDataLst>
          </p:nvPr>
        </p:nvSpPr>
        <p:spPr>
          <a:xfrm>
            <a:off x="6141720" y="8953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14" name="圆角矩形 13"/>
          <p:cNvSpPr/>
          <p:nvPr>
            <p:custDataLst>
              <p:tags r:id="rId3"/>
            </p:custDataLst>
          </p:nvPr>
        </p:nvSpPr>
        <p:spPr>
          <a:xfrm>
            <a:off x="6141720" y="8953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solidFill>
                  <a:schemeClr val="bg1"/>
                </a:solidFill>
                <a:latin typeface="汉仪程行简" panose="00020600040101010101" charset="-122"/>
                <a:ea typeface="汉仪程行简" panose="00020600040101010101" charset="-122"/>
                <a:cs typeface="汉仪程行简" panose="00020600040101010101" charset="-122"/>
                <a:sym typeface="+mn-ea"/>
              </a:rPr>
              <a:t> </a:t>
            </a:r>
            <a:r>
              <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rPr>
              <a:t>自适应巡航控制系统</a:t>
            </a:r>
            <a:endPar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endParaRPr>
          </a:p>
        </p:txBody>
      </p:sp>
      <p:sp>
        <p:nvSpPr>
          <p:cNvPr id="19" name="椭圆 18"/>
          <p:cNvSpPr/>
          <p:nvPr>
            <p:custDataLst>
              <p:tags r:id="rId4"/>
            </p:custDataLst>
          </p:nvPr>
        </p:nvSpPr>
        <p:spPr>
          <a:xfrm>
            <a:off x="6141720" y="857250"/>
            <a:ext cx="736600" cy="698500"/>
          </a:xfrm>
          <a:prstGeom prst="ellipse">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latin typeface="汉仪程行简" panose="00020600040101010101" charset="-122"/>
                <a:ea typeface="汉仪程行简" panose="00020600040101010101" charset="-122"/>
              </a:rPr>
              <a:t>一</a:t>
            </a:r>
            <a:endParaRPr lang="zh-CN" altLang="en-US" sz="3200" b="1">
              <a:latin typeface="汉仪程行简" panose="00020600040101010101" charset="-122"/>
              <a:ea typeface="汉仪程行简" panose="00020600040101010101" charset="-122"/>
            </a:endParaRPr>
          </a:p>
        </p:txBody>
      </p:sp>
      <p:sp useBgFill="1">
        <p:nvSpPr>
          <p:cNvPr id="21" name="圆角矩形 20"/>
          <p:cNvSpPr/>
          <p:nvPr>
            <p:custDataLst>
              <p:tags r:id="rId5"/>
            </p:custDataLst>
          </p:nvPr>
        </p:nvSpPr>
        <p:spPr>
          <a:xfrm>
            <a:off x="6141720" y="19621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22" name="圆角矩形 21"/>
          <p:cNvSpPr/>
          <p:nvPr>
            <p:custDataLst>
              <p:tags r:id="rId6"/>
            </p:custDataLst>
          </p:nvPr>
        </p:nvSpPr>
        <p:spPr>
          <a:xfrm>
            <a:off x="6141720" y="196850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bg1"/>
                </a:solidFill>
                <a:latin typeface="汉仪程行简" panose="00020600040101010101" charset="-122"/>
                <a:ea typeface="汉仪程行简" panose="00020600040101010101" charset="-122"/>
                <a:cs typeface="汉仪程行简" panose="00020600040101010101" charset="-122"/>
                <a:sym typeface="+mn-ea"/>
              </a:rPr>
              <a:t> </a:t>
            </a:r>
            <a:r>
              <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rPr>
              <a:t>车道保持辅助系统</a:t>
            </a:r>
            <a:endPar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endParaRPr>
          </a:p>
        </p:txBody>
      </p:sp>
      <p:sp>
        <p:nvSpPr>
          <p:cNvPr id="23" name="椭圆 22"/>
          <p:cNvSpPr/>
          <p:nvPr>
            <p:custDataLst>
              <p:tags r:id="rId7"/>
            </p:custDataLst>
          </p:nvPr>
        </p:nvSpPr>
        <p:spPr>
          <a:xfrm>
            <a:off x="6141720" y="1924050"/>
            <a:ext cx="736600" cy="698500"/>
          </a:xfrm>
          <a:prstGeom prst="ellipse">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latin typeface="汉仪程行简" panose="00020600040101010101" charset="-122"/>
                <a:ea typeface="汉仪程行简" panose="00020600040101010101" charset="-122"/>
              </a:rPr>
              <a:t>二</a:t>
            </a:r>
            <a:endParaRPr lang="zh-CN" altLang="en-US" sz="3200" b="1">
              <a:latin typeface="汉仪程行简" panose="00020600040101010101" charset="-122"/>
              <a:ea typeface="汉仪程行简" panose="00020600040101010101" charset="-122"/>
            </a:endParaRPr>
          </a:p>
        </p:txBody>
      </p:sp>
      <p:sp useBgFill="1">
        <p:nvSpPr>
          <p:cNvPr id="25" name="圆角矩形 24"/>
          <p:cNvSpPr/>
          <p:nvPr>
            <p:custDataLst>
              <p:tags r:id="rId8"/>
            </p:custDataLst>
          </p:nvPr>
        </p:nvSpPr>
        <p:spPr>
          <a:xfrm>
            <a:off x="6141720" y="29527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26" name="圆角矩形 25"/>
          <p:cNvSpPr/>
          <p:nvPr>
            <p:custDataLst>
              <p:tags r:id="rId9"/>
            </p:custDataLst>
          </p:nvPr>
        </p:nvSpPr>
        <p:spPr>
          <a:xfrm>
            <a:off x="6141720" y="30416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rPr>
              <a:t>车道偏离预警系统</a:t>
            </a:r>
            <a:endPar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endParaRPr>
          </a:p>
        </p:txBody>
      </p:sp>
      <p:sp>
        <p:nvSpPr>
          <p:cNvPr id="27" name="椭圆 26"/>
          <p:cNvSpPr/>
          <p:nvPr>
            <p:custDataLst>
              <p:tags r:id="rId10"/>
            </p:custDataLst>
          </p:nvPr>
        </p:nvSpPr>
        <p:spPr>
          <a:xfrm>
            <a:off x="6103620" y="2940050"/>
            <a:ext cx="736600" cy="698500"/>
          </a:xfrm>
          <a:prstGeom prst="ellipse">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latin typeface="汉仪程行简" panose="00020600040101010101" charset="-122"/>
                <a:ea typeface="汉仪程行简" panose="00020600040101010101" charset="-122"/>
              </a:rPr>
              <a:t>三</a:t>
            </a:r>
            <a:endParaRPr lang="zh-CN" altLang="en-US" sz="3200" b="1">
              <a:latin typeface="汉仪程行简" panose="00020600040101010101" charset="-122"/>
              <a:ea typeface="汉仪程行简" panose="00020600040101010101" charset="-122"/>
            </a:endParaRPr>
          </a:p>
        </p:txBody>
      </p:sp>
      <p:sp useBgFill="1">
        <p:nvSpPr>
          <p:cNvPr id="28" name="圆角矩形 27"/>
          <p:cNvSpPr/>
          <p:nvPr>
            <p:custDataLst>
              <p:tags r:id="rId11"/>
            </p:custDataLst>
          </p:nvPr>
        </p:nvSpPr>
        <p:spPr>
          <a:xfrm>
            <a:off x="6141720" y="41084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29" name="圆角矩形 28"/>
          <p:cNvSpPr/>
          <p:nvPr>
            <p:custDataLst>
              <p:tags r:id="rId12"/>
            </p:custDataLst>
          </p:nvPr>
        </p:nvSpPr>
        <p:spPr>
          <a:xfrm>
            <a:off x="6141720" y="411480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solidFill>
                  <a:schemeClr val="bg1"/>
                </a:solidFill>
                <a:latin typeface="汉仪程行简" panose="00020600040101010101" charset="-122"/>
                <a:ea typeface="汉仪程行简" panose="00020600040101010101" charset="-122"/>
                <a:cs typeface="汉仪程行简" panose="00020600040101010101" charset="-122"/>
                <a:sym typeface="+mn-ea"/>
              </a:rPr>
              <a:t> </a:t>
            </a:r>
            <a:r>
              <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rPr>
              <a:t>自动紧急制动系统</a:t>
            </a:r>
            <a:endPar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endParaRPr>
          </a:p>
        </p:txBody>
      </p:sp>
      <p:sp>
        <p:nvSpPr>
          <p:cNvPr id="30" name="椭圆 29"/>
          <p:cNvSpPr/>
          <p:nvPr>
            <p:custDataLst>
              <p:tags r:id="rId13"/>
            </p:custDataLst>
          </p:nvPr>
        </p:nvSpPr>
        <p:spPr>
          <a:xfrm>
            <a:off x="6103620" y="4083050"/>
            <a:ext cx="736600" cy="698500"/>
          </a:xfrm>
          <a:prstGeom prst="ellipse">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latin typeface="汉仪程行简" panose="00020600040101010101" charset="-122"/>
                <a:ea typeface="汉仪程行简" panose="00020600040101010101" charset="-122"/>
              </a:rPr>
              <a:t>四</a:t>
            </a:r>
            <a:endParaRPr lang="zh-CN" altLang="en-US" sz="3200" b="1">
              <a:latin typeface="汉仪程行简" panose="00020600040101010101" charset="-122"/>
              <a:ea typeface="汉仪程行简" panose="00020600040101010101" charset="-122"/>
            </a:endParaRPr>
          </a:p>
        </p:txBody>
      </p:sp>
      <p:sp useBgFill="1">
        <p:nvSpPr>
          <p:cNvPr id="31" name="圆角矩形 30"/>
          <p:cNvSpPr/>
          <p:nvPr>
            <p:custDataLst>
              <p:tags r:id="rId14"/>
            </p:custDataLst>
          </p:nvPr>
        </p:nvSpPr>
        <p:spPr>
          <a:xfrm>
            <a:off x="6141720" y="51879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32" name="圆角矩形 31"/>
          <p:cNvSpPr/>
          <p:nvPr>
            <p:custDataLst>
              <p:tags r:id="rId15"/>
            </p:custDataLst>
          </p:nvPr>
        </p:nvSpPr>
        <p:spPr>
          <a:xfrm>
            <a:off x="6141720" y="5187950"/>
            <a:ext cx="5142230" cy="584200"/>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a:solidFill>
                  <a:schemeClr val="bg1"/>
                </a:solidFill>
                <a:latin typeface="汉仪程行简" panose="00020600040101010101" charset="-122"/>
                <a:ea typeface="汉仪程行简" panose="00020600040101010101" charset="-122"/>
                <a:cs typeface="汉仪程行简" panose="00020600040101010101" charset="-122"/>
                <a:sym typeface="+mn-ea"/>
              </a:rPr>
              <a:t> </a:t>
            </a:r>
            <a:r>
              <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rPr>
              <a:t>自动泊车辅助系统</a:t>
            </a:r>
            <a:endParaRPr lang="zh-CN" altLang="en-US" sz="2800">
              <a:solidFill>
                <a:schemeClr val="bg1"/>
              </a:solidFill>
              <a:latin typeface="汉仪程行简" panose="00020600040101010101" charset="-122"/>
              <a:ea typeface="汉仪程行简" panose="00020600040101010101" charset="-122"/>
              <a:cs typeface="汉仪程行简" panose="00020600040101010101" charset="-122"/>
              <a:sym typeface="+mn-ea"/>
            </a:endParaRPr>
          </a:p>
        </p:txBody>
      </p:sp>
      <p:sp>
        <p:nvSpPr>
          <p:cNvPr id="33" name="椭圆 32"/>
          <p:cNvSpPr/>
          <p:nvPr>
            <p:custDataLst>
              <p:tags r:id="rId16"/>
            </p:custDataLst>
          </p:nvPr>
        </p:nvSpPr>
        <p:spPr>
          <a:xfrm>
            <a:off x="6116320" y="5149850"/>
            <a:ext cx="736600" cy="698500"/>
          </a:xfrm>
          <a:prstGeom prst="ellipse">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b="1">
                <a:latin typeface="汉仪程行简" panose="00020600040101010101" charset="-122"/>
                <a:ea typeface="汉仪程行简" panose="00020600040101010101" charset="-122"/>
              </a:rPr>
              <a:t>五</a:t>
            </a:r>
            <a:endParaRPr lang="zh-CN" altLang="en-US" sz="3200" b="1">
              <a:latin typeface="汉仪程行简" panose="00020600040101010101" charset="-122"/>
              <a:ea typeface="汉仪程行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00411458 -0.00185185 L 0.385417 -0.0037037 " pathEditMode="relative" rAng="0" ptsTypes="">
                                      <p:cBhvr>
                                        <p:cTn id="6" dur="3000" fill="hold"/>
                                        <p:tgtEl>
                                          <p:spTgt spid="19"/>
                                        </p:tgtEl>
                                        <p:attrNameLst>
                                          <p:attrName>ppt_x</p:attrName>
                                          <p:attrName>ppt_y</p:attrName>
                                        </p:attrNameLst>
                                      </p:cBhvr>
                                      <p:rCtr x="265" y="-1"/>
                                    </p:animMotion>
                                  </p:childTnLst>
                                </p:cTn>
                              </p:par>
                              <p:par>
                                <p:cTn id="7" presetID="22" presetClass="entr" presetSubtype="8" fill="hold" nodeType="withEffect">
                                  <p:stCondLst>
                                    <p:cond delay="750"/>
                                  </p:stCondLst>
                                  <p:childTnLst>
                                    <p:set>
                                      <p:cBhvr>
                                        <p:cTn id="8" dur="2500" fill="hold">
                                          <p:stCondLst>
                                            <p:cond delay="0"/>
                                          </p:stCondLst>
                                        </p:cTn>
                                        <p:tgtEl>
                                          <p:spTgt spid="14">
                                            <p:txEl>
                                              <p:pRg st="0" end="0"/>
                                            </p:txEl>
                                          </p:spTgt>
                                        </p:tgtEl>
                                        <p:attrNameLst>
                                          <p:attrName>style.visibility</p:attrName>
                                        </p:attrNameLst>
                                      </p:cBhvr>
                                      <p:to>
                                        <p:strVal val="visible"/>
                                      </p:to>
                                    </p:set>
                                    <p:animEffect transition="in" filter="wipe(left)">
                                      <p:cBhvr>
                                        <p:cTn id="9" dur="2500"/>
                                        <p:tgtEl>
                                          <p:spTgt spid="14">
                                            <p:txEl>
                                              <p:pRg st="0" end="0"/>
                                            </p:txEl>
                                          </p:spTgt>
                                        </p:tgtEl>
                                      </p:cBhvr>
                                    </p:animEffect>
                                  </p:childTnLst>
                                </p:cTn>
                              </p:par>
                            </p:childTnLst>
                          </p:cTn>
                        </p:par>
                        <p:par>
                          <p:cTn id="10" fill="hold">
                            <p:stCondLst>
                              <p:cond delay="3000"/>
                            </p:stCondLst>
                            <p:childTnLst>
                              <p:par>
                                <p:cTn id="11" presetID="63" presetClass="path" presetSubtype="0" accel="50000" decel="50000" fill="hold" grpId="0" nodeType="afterEffect">
                                  <p:stCondLst>
                                    <p:cond delay="0"/>
                                  </p:stCondLst>
                                  <p:childTnLst>
                                    <p:animMotion origin="layout" path="M -0.00411458 -0.00185185 L 0.385417 -0.0037037 " pathEditMode="relative" rAng="0" ptsTypes="">
                                      <p:cBhvr>
                                        <p:cTn id="12" dur="3000" fill="hold"/>
                                        <p:tgtEl>
                                          <p:spTgt spid="23"/>
                                        </p:tgtEl>
                                        <p:attrNameLst>
                                          <p:attrName>ppt_x</p:attrName>
                                          <p:attrName>ppt_y</p:attrName>
                                        </p:attrNameLst>
                                      </p:cBhvr>
                                      <p:rCtr x="265" y="-1"/>
                                    </p:animMotion>
                                  </p:childTnLst>
                                </p:cTn>
                              </p:par>
                              <p:par>
                                <p:cTn id="13" presetID="22" presetClass="entr" presetSubtype="8" fill="hold" nodeType="withEffect">
                                  <p:stCondLst>
                                    <p:cond delay="750"/>
                                  </p:stCondLst>
                                  <p:childTnLst>
                                    <p:set>
                                      <p:cBhvr>
                                        <p:cTn id="14" dur="2500" fill="hold">
                                          <p:stCondLst>
                                            <p:cond delay="0"/>
                                          </p:stCondLst>
                                        </p:cTn>
                                        <p:tgtEl>
                                          <p:spTgt spid="22">
                                            <p:txEl>
                                              <p:pRg st="0" end="0"/>
                                            </p:txEl>
                                          </p:spTgt>
                                        </p:tgtEl>
                                        <p:attrNameLst>
                                          <p:attrName>style.visibility</p:attrName>
                                        </p:attrNameLst>
                                      </p:cBhvr>
                                      <p:to>
                                        <p:strVal val="visible"/>
                                      </p:to>
                                    </p:set>
                                    <p:animEffect transition="in" filter="wipe(left)">
                                      <p:cBhvr>
                                        <p:cTn id="15" dur="2500"/>
                                        <p:tgtEl>
                                          <p:spTgt spid="22">
                                            <p:txEl>
                                              <p:pRg st="0" end="0"/>
                                            </p:txEl>
                                          </p:spTgt>
                                        </p:tgtEl>
                                      </p:cBhvr>
                                    </p:animEffect>
                                  </p:childTnLst>
                                </p:cTn>
                              </p:par>
                            </p:childTnLst>
                          </p:cTn>
                        </p:par>
                        <p:par>
                          <p:cTn id="16" fill="hold">
                            <p:stCondLst>
                              <p:cond delay="6000"/>
                            </p:stCondLst>
                            <p:childTnLst>
                              <p:par>
                                <p:cTn id="17" presetID="63" presetClass="path" presetSubtype="0" accel="50000" decel="50000" fill="hold" grpId="0" nodeType="afterEffect">
                                  <p:stCondLst>
                                    <p:cond delay="0"/>
                                  </p:stCondLst>
                                  <p:childTnLst>
                                    <p:animMotion origin="layout" path="M -0.00411458 -0.0037037 L 0.385417 -0.00555555 " pathEditMode="relative" rAng="0" ptsTypes="">
                                      <p:cBhvr>
                                        <p:cTn id="18" dur="3000" fill="hold"/>
                                        <p:tgtEl>
                                          <p:spTgt spid="27"/>
                                        </p:tgtEl>
                                        <p:attrNameLst>
                                          <p:attrName>ppt_x</p:attrName>
                                          <p:attrName>ppt_y</p:attrName>
                                        </p:attrNameLst>
                                      </p:cBhvr>
                                      <p:rCtr x="195" y="0"/>
                                    </p:animMotion>
                                  </p:childTnLst>
                                </p:cTn>
                              </p:par>
                              <p:par>
                                <p:cTn id="19" presetID="22" presetClass="entr" presetSubtype="8" fill="hold" nodeType="withEffect">
                                  <p:stCondLst>
                                    <p:cond delay="750"/>
                                  </p:stCondLst>
                                  <p:childTnLst>
                                    <p:set>
                                      <p:cBhvr>
                                        <p:cTn id="20" dur="2500" fill="hold">
                                          <p:stCondLst>
                                            <p:cond delay="0"/>
                                          </p:stCondLst>
                                        </p:cTn>
                                        <p:tgtEl>
                                          <p:spTgt spid="26">
                                            <p:txEl>
                                              <p:pRg st="0" end="0"/>
                                            </p:txEl>
                                          </p:spTgt>
                                        </p:tgtEl>
                                        <p:attrNameLst>
                                          <p:attrName>style.visibility</p:attrName>
                                        </p:attrNameLst>
                                      </p:cBhvr>
                                      <p:to>
                                        <p:strVal val="visible"/>
                                      </p:to>
                                    </p:set>
                                    <p:animEffect transition="in" filter="wipe(left)">
                                      <p:cBhvr>
                                        <p:cTn id="21" dur="2500"/>
                                        <p:tgtEl>
                                          <p:spTgt spid="26">
                                            <p:txEl>
                                              <p:pRg st="0" end="0"/>
                                            </p:txEl>
                                          </p:spTgt>
                                        </p:tgtEl>
                                      </p:cBhvr>
                                    </p:animEffect>
                                  </p:childTnLst>
                                </p:cTn>
                              </p:par>
                            </p:childTnLst>
                          </p:cTn>
                        </p:par>
                        <p:par>
                          <p:cTn id="22" fill="hold">
                            <p:stCondLst>
                              <p:cond delay="9000"/>
                            </p:stCondLst>
                            <p:childTnLst>
                              <p:par>
                                <p:cTn id="23" presetID="63" presetClass="path" presetSubtype="0" accel="50000" decel="50000" fill="hold" grpId="0" nodeType="afterEffect">
                                  <p:stCondLst>
                                    <p:cond delay="0"/>
                                  </p:stCondLst>
                                  <p:childTnLst>
                                    <p:animMotion origin="layout" path="M -0.00203125 -0.00185185 L 0.3875 -0.0037037 " pathEditMode="relative" rAng="0" ptsTypes="">
                                      <p:cBhvr>
                                        <p:cTn id="24" dur="3000" fill="hold"/>
                                        <p:tgtEl>
                                          <p:spTgt spid="30"/>
                                        </p:tgtEl>
                                        <p:attrNameLst>
                                          <p:attrName>ppt_x</p:attrName>
                                          <p:attrName>ppt_y</p:attrName>
                                        </p:attrNameLst>
                                      </p:cBhvr>
                                      <p:rCtr x="195" y="0"/>
                                    </p:animMotion>
                                  </p:childTnLst>
                                </p:cTn>
                              </p:par>
                              <p:par>
                                <p:cTn id="25" presetID="22" presetClass="entr" presetSubtype="8" fill="hold" nodeType="withEffect">
                                  <p:stCondLst>
                                    <p:cond delay="750"/>
                                  </p:stCondLst>
                                  <p:childTnLst>
                                    <p:set>
                                      <p:cBhvr>
                                        <p:cTn id="26" dur="2500" fill="hold">
                                          <p:stCondLst>
                                            <p:cond delay="0"/>
                                          </p:stCondLst>
                                        </p:cTn>
                                        <p:tgtEl>
                                          <p:spTgt spid="29">
                                            <p:txEl>
                                              <p:pRg st="0" end="0"/>
                                            </p:txEl>
                                          </p:spTgt>
                                        </p:tgtEl>
                                        <p:attrNameLst>
                                          <p:attrName>style.visibility</p:attrName>
                                        </p:attrNameLst>
                                      </p:cBhvr>
                                      <p:to>
                                        <p:strVal val="visible"/>
                                      </p:to>
                                    </p:set>
                                    <p:animEffect transition="in" filter="wipe(left)">
                                      <p:cBhvr>
                                        <p:cTn id="27" dur="2500"/>
                                        <p:tgtEl>
                                          <p:spTgt spid="29">
                                            <p:txEl>
                                              <p:pRg st="0" end="0"/>
                                            </p:txEl>
                                          </p:spTgt>
                                        </p:tgtEl>
                                      </p:cBhvr>
                                    </p:animEffect>
                                  </p:childTnLst>
                                </p:cTn>
                              </p:par>
                            </p:childTnLst>
                          </p:cTn>
                        </p:par>
                        <p:par>
                          <p:cTn id="28" fill="hold">
                            <p:stCondLst>
                              <p:cond delay="12000"/>
                            </p:stCondLst>
                            <p:childTnLst>
                              <p:par>
                                <p:cTn id="29" presetID="63" presetClass="path" presetSubtype="0" accel="50000" decel="50000" fill="hold" grpId="0" nodeType="afterEffect">
                                  <p:stCondLst>
                                    <p:cond delay="0"/>
                                  </p:stCondLst>
                                  <p:childTnLst>
                                    <p:animMotion origin="layout" path="M -0.00411458 -0.00185185 L 0.385417 -0.0037037 " pathEditMode="relative" rAng="0" ptsTypes="">
                                      <p:cBhvr>
                                        <p:cTn id="30" dur="3000" fill="hold"/>
                                        <p:tgtEl>
                                          <p:spTgt spid="33"/>
                                        </p:tgtEl>
                                        <p:attrNameLst>
                                          <p:attrName>ppt_x</p:attrName>
                                          <p:attrName>ppt_y</p:attrName>
                                        </p:attrNameLst>
                                      </p:cBhvr>
                                      <p:rCtr x="265" y="-1"/>
                                    </p:animMotion>
                                  </p:childTnLst>
                                </p:cTn>
                              </p:par>
                              <p:par>
                                <p:cTn id="31" presetID="22" presetClass="entr" presetSubtype="8" fill="hold" nodeType="withEffect">
                                  <p:stCondLst>
                                    <p:cond delay="750"/>
                                  </p:stCondLst>
                                  <p:childTnLst>
                                    <p:set>
                                      <p:cBhvr>
                                        <p:cTn id="32" dur="2500" fill="hold">
                                          <p:stCondLst>
                                            <p:cond delay="0"/>
                                          </p:stCondLst>
                                        </p:cTn>
                                        <p:tgtEl>
                                          <p:spTgt spid="32">
                                            <p:txEl>
                                              <p:pRg st="0" end="0"/>
                                            </p:txEl>
                                          </p:spTgt>
                                        </p:tgtEl>
                                        <p:attrNameLst>
                                          <p:attrName>style.visibility</p:attrName>
                                        </p:attrNameLst>
                                      </p:cBhvr>
                                      <p:to>
                                        <p:strVal val="visible"/>
                                      </p:to>
                                    </p:set>
                                    <p:animEffect transition="in" filter="wipe(left)">
                                      <p:cBhvr>
                                        <p:cTn id="33" dur="2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6" grpId="1" animBg="1"/>
      <p:bldP spid="23" grpId="0" bldLvl="0" animBg="1"/>
      <p:bldP spid="23" grpId="1" animBg="1"/>
      <p:bldP spid="21" grpId="1" animBg="1"/>
      <p:bldP spid="27" grpId="0" bldLvl="0" animBg="1"/>
      <p:bldP spid="27" grpId="1" animBg="1"/>
      <p:bldP spid="25" grpId="1" animBg="1"/>
      <p:bldP spid="30" grpId="0" bldLvl="0" animBg="1"/>
      <p:bldP spid="30" grpId="1" animBg="1"/>
      <p:bldP spid="28" grpId="1" animBg="1"/>
      <p:bldP spid="33" grpId="0" bldLvl="0" animBg="1"/>
      <p:bldP spid="33" grpId="1" animBg="1"/>
      <p:bldP spid="3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8900" y="0"/>
            <a:ext cx="12280900" cy="6883400"/>
          </a:xfrm>
          <a:prstGeom prst="rect">
            <a:avLst/>
          </a:prstGeom>
          <a:gradFill>
            <a:gsLst>
              <a:gs pos="44000">
                <a:srgbClr val="F4F5F7">
                  <a:alpha val="40000"/>
                </a:srgbClr>
              </a:gs>
              <a:gs pos="17000">
                <a:schemeClr val="accent1">
                  <a:lumMod val="5000"/>
                  <a:lumOff val="95000"/>
                  <a:alpha val="0"/>
                </a:schemeClr>
              </a:gs>
              <a:gs pos="100000">
                <a:schemeClr val="bg1"/>
              </a:gs>
              <a:gs pos="76000">
                <a:schemeClr val="bg1">
                  <a:alpha val="67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nvGrpSpPr>
        <p:grpSpPr>
          <a:xfrm>
            <a:off x="260350" y="1204595"/>
            <a:ext cx="5048885" cy="768195"/>
            <a:chOff x="290" y="1697"/>
            <a:chExt cx="6950" cy="962"/>
          </a:xfrm>
        </p:grpSpPr>
        <p:sp useBgFill="1">
          <p:nvSpPr>
            <p:cNvPr id="14" name="圆角矩形 13"/>
            <p:cNvSpPr/>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1</a:t>
              </a:r>
              <a:endParaRPr lang="en-US" altLang="zh-CN" sz="4400">
                <a:solidFill>
                  <a:schemeClr val="tx1"/>
                </a:solidFill>
                <a:latin typeface="汉仪程行简" panose="00020600040101010101" charset="-122"/>
                <a:ea typeface="汉仪程行简" panose="00020600040101010101" charset="-122"/>
              </a:endParaRPr>
            </a:p>
          </p:txBody>
        </p:sp>
      </p:grpSp>
      <p:grpSp>
        <p:nvGrpSpPr>
          <p:cNvPr id="19" name="组合 18"/>
          <p:cNvGrpSpPr/>
          <p:nvPr/>
        </p:nvGrpSpPr>
        <p:grpSpPr>
          <a:xfrm>
            <a:off x="-958850" y="2760825"/>
            <a:ext cx="5048885" cy="767715"/>
            <a:chOff x="290" y="1697"/>
            <a:chExt cx="6950" cy="962"/>
          </a:xfrm>
        </p:grpSpPr>
        <p:sp useBgFill="1">
          <p:nvSpPr>
            <p:cNvPr id="20" name="圆角矩形 19"/>
            <p:cNvSpPr/>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2</a:t>
              </a:r>
              <a:endParaRPr lang="en-US" altLang="zh-CN" sz="4400">
                <a:solidFill>
                  <a:schemeClr val="tx1"/>
                </a:solidFill>
                <a:latin typeface="汉仪程行简" panose="00020600040101010101" charset="-122"/>
                <a:ea typeface="汉仪程行简" panose="00020600040101010101" charset="-122"/>
              </a:endParaRPr>
            </a:p>
          </p:txBody>
        </p:sp>
      </p:grpSp>
      <p:grpSp>
        <p:nvGrpSpPr>
          <p:cNvPr id="22" name="组合 21"/>
          <p:cNvGrpSpPr/>
          <p:nvPr/>
        </p:nvGrpSpPr>
        <p:grpSpPr>
          <a:xfrm>
            <a:off x="-958850" y="4316575"/>
            <a:ext cx="5048885" cy="767715"/>
            <a:chOff x="290" y="1697"/>
            <a:chExt cx="6950" cy="962"/>
          </a:xfrm>
        </p:grpSpPr>
        <p:sp useBgFill="1">
          <p:nvSpPr>
            <p:cNvPr id="23" name="圆角矩形 22"/>
            <p:cNvSpPr/>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3</a:t>
              </a:r>
              <a:endParaRPr lang="en-US" altLang="zh-CN" sz="4400">
                <a:solidFill>
                  <a:schemeClr val="tx1"/>
                </a:solidFill>
                <a:latin typeface="汉仪程行简" panose="00020600040101010101" charset="-122"/>
                <a:ea typeface="汉仪程行简" panose="00020600040101010101" charset="-122"/>
              </a:endParaRPr>
            </a:p>
          </p:txBody>
        </p:sp>
      </p:grpSp>
      <p:pic>
        <p:nvPicPr>
          <p:cNvPr id="6" name="图片 5"/>
          <p:cNvPicPr>
            <a:picLocks noChangeAspect="1"/>
          </p:cNvPicPr>
          <p:nvPr/>
        </p:nvPicPr>
        <p:blipFill>
          <a:blip r:embed="rId2"/>
          <a:srcRect l="50022"/>
          <a:stretch>
            <a:fillRect/>
          </a:stretch>
        </p:blipFill>
        <p:spPr>
          <a:xfrm>
            <a:off x="1473200" y="227965"/>
            <a:ext cx="579120" cy="6655435"/>
          </a:xfrm>
          <a:prstGeom prst="rect">
            <a:avLst/>
          </a:prstGeom>
        </p:spPr>
      </p:pic>
      <p:sp useBgFill="1">
        <p:nvSpPr>
          <p:cNvPr id="25" name="矩形 24"/>
          <p:cNvSpPr/>
          <p:nvPr/>
        </p:nvSpPr>
        <p:spPr>
          <a:xfrm>
            <a:off x="-25400" y="-6350"/>
            <a:ext cx="1511300" cy="68834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nvSpPr>
        <p:spPr>
          <a:xfrm>
            <a:off x="5784215" y="1191895"/>
            <a:ext cx="5092065" cy="583565"/>
          </a:xfrm>
          <a:prstGeom prst="rect">
            <a:avLst/>
          </a:prstGeom>
          <a:noFill/>
        </p:spPr>
        <p:txBody>
          <a:bodyPr wrap="square" rtlCol="0">
            <a:spAutoFit/>
          </a:bodyPr>
          <a:p>
            <a:r>
              <a:rPr lang="zh-CN" altLang="en-US" sz="3200">
                <a:latin typeface="汉仪程行简" panose="00020600040101010101" charset="-122"/>
                <a:ea typeface="汉仪程行简" panose="00020600040101010101" charset="-122"/>
              </a:rPr>
              <a:t>概</a:t>
            </a:r>
            <a:r>
              <a:rPr lang="en-US" altLang="zh-CN" sz="3200">
                <a:latin typeface="汉仪程行简" panose="00020600040101010101" charset="-122"/>
                <a:ea typeface="汉仪程行简" panose="00020600040101010101" charset="-122"/>
              </a:rPr>
              <a:t> </a:t>
            </a:r>
            <a:r>
              <a:rPr lang="zh-CN" altLang="en-US" sz="3200">
                <a:latin typeface="汉仪程行简" panose="00020600040101010101" charset="-122"/>
                <a:ea typeface="汉仪程行简" panose="00020600040101010101" charset="-122"/>
              </a:rPr>
              <a:t>述</a:t>
            </a:r>
            <a:endParaRPr lang="zh-CN" altLang="en-US" sz="3200">
              <a:latin typeface="汉仪程行简" panose="00020600040101010101" charset="-122"/>
              <a:ea typeface="汉仪程行简" panose="00020600040101010101" charset="-122"/>
            </a:endParaRPr>
          </a:p>
        </p:txBody>
      </p:sp>
      <p:sp>
        <p:nvSpPr>
          <p:cNvPr id="27" name="文本框 26"/>
          <p:cNvSpPr txBox="1"/>
          <p:nvPr/>
        </p:nvSpPr>
        <p:spPr>
          <a:xfrm>
            <a:off x="4366895" y="1945640"/>
            <a:ext cx="6731000" cy="3830955"/>
          </a:xfrm>
          <a:prstGeom prst="rect">
            <a:avLst/>
          </a:prstGeom>
          <a:noFill/>
        </p:spPr>
        <p:txBody>
          <a:bodyPr wrap="square" rtlCol="0">
            <a:spAutoFit/>
          </a:bodyPr>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基本概念：自适应巡航控制（</a:t>
            </a:r>
            <a:r>
              <a:rPr lang="en-US" altLang="zh-CN" sz="1600">
                <a:latin typeface="华文中宋" panose="02010600040101010101" charset="-122"/>
                <a:ea typeface="华文中宋" panose="02010600040101010101" charset="-122"/>
                <a:cs typeface="华文中宋" panose="02010600040101010101" charset="-122"/>
              </a:rPr>
              <a:t>Adaptive Cruise Control</a:t>
            </a: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ACC</a:t>
            </a:r>
            <a:r>
              <a:rPr lang="zh-CN" altLang="en-US" sz="1600">
                <a:latin typeface="华文中宋" panose="02010600040101010101" charset="-122"/>
                <a:ea typeface="华文中宋" panose="02010600040101010101" charset="-122"/>
                <a:cs typeface="华文中宋" panose="02010600040101010101" charset="-122"/>
              </a:rPr>
              <a:t>）系统是一种在传统定速巡航基础上发展而来的智能驾驶辅助技术。</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发展历程：自适应巡航控制技术的雏形可追溯到</a:t>
            </a:r>
            <a:r>
              <a:rPr lang="en-US" altLang="zh-CN" sz="1600">
                <a:latin typeface="华文中宋" panose="02010600040101010101" charset="-122"/>
                <a:ea typeface="华文中宋" panose="02010600040101010101" charset="-122"/>
                <a:cs typeface="华文中宋" panose="02010600040101010101" charset="-122"/>
              </a:rPr>
              <a:t>20</a:t>
            </a:r>
            <a:r>
              <a:rPr lang="zh-CN" altLang="en-US" sz="1600">
                <a:latin typeface="华文中宋" panose="02010600040101010101" charset="-122"/>
                <a:ea typeface="华文中宋" panose="02010600040101010101" charset="-122"/>
                <a:cs typeface="华文中宋" panose="02010600040101010101" charset="-122"/>
              </a:rPr>
              <a:t>世纪</a:t>
            </a:r>
            <a:r>
              <a:rPr lang="en-US" altLang="zh-CN" sz="1600">
                <a:latin typeface="华文中宋" panose="02010600040101010101" charset="-122"/>
                <a:ea typeface="华文中宋" panose="02010600040101010101" charset="-122"/>
                <a:cs typeface="华文中宋" panose="02010600040101010101" charset="-122"/>
              </a:rPr>
              <a:t>70</a:t>
            </a:r>
            <a:r>
              <a:rPr lang="zh-CN" altLang="en-US" sz="1600">
                <a:latin typeface="华文中宋" panose="02010600040101010101" charset="-122"/>
                <a:ea typeface="华文中宋" panose="02010600040101010101" charset="-122"/>
                <a:cs typeface="华文中宋" panose="02010600040101010101" charset="-122"/>
              </a:rPr>
              <a:t>年代，当时部分车企开始探索车辆自动跟车技术，但受限于传感器和控制技术水平，未能实现广泛应用。随着技术的不断进步，自适应巡航控制系统从早期仅能在较高车速下工作，逐步发展为可在全车速范围（</a:t>
            </a:r>
            <a:r>
              <a:rPr lang="en-US" altLang="zh-CN" sz="1600">
                <a:latin typeface="华文中宋" panose="02010600040101010101" charset="-122"/>
                <a:ea typeface="华文中宋" panose="02010600040101010101" charset="-122"/>
                <a:cs typeface="华文中宋" panose="02010600040101010101" charset="-122"/>
              </a:rPr>
              <a:t>0~200km/h</a:t>
            </a:r>
            <a:r>
              <a:rPr lang="zh-CN" altLang="en-US" sz="1600">
                <a:latin typeface="华文中宋" panose="02010600040101010101" charset="-122"/>
                <a:ea typeface="华文中宋" panose="02010600040101010101" charset="-122"/>
                <a:cs typeface="华文中宋" panose="02010600040101010101" charset="-122"/>
              </a:rPr>
              <a:t>）内实现自动跟车。</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核心功能：（</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）车速自动调节、（</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）安全跟车距离控制、（</a:t>
            </a:r>
            <a:r>
              <a:rPr lang="en-US" altLang="zh-CN" sz="1600">
                <a:latin typeface="华文中宋" panose="02010600040101010101" charset="-122"/>
                <a:ea typeface="华文中宋" panose="02010600040101010101" charset="-122"/>
                <a:cs typeface="华文中宋" panose="02010600040101010101" charset="-122"/>
              </a:rPr>
              <a:t>3</a:t>
            </a:r>
            <a:r>
              <a:rPr lang="zh-CN" altLang="en-US" sz="1600">
                <a:latin typeface="华文中宋" panose="02010600040101010101" charset="-122"/>
                <a:ea typeface="华文中宋" panose="02010600040101010101" charset="-122"/>
                <a:cs typeface="华文中宋" panose="02010600040101010101" charset="-122"/>
              </a:rPr>
              <a:t>）驾驶模式切换</a:t>
            </a:r>
            <a:endParaRPr lang="zh-CN" altLang="en-US" sz="1600">
              <a:latin typeface="华文中宋" panose="02010600040101010101" charset="-122"/>
              <a:ea typeface="华文中宋" panose="02010600040101010101" charset="-122"/>
              <a:cs typeface="华文中宋" panose="02010600040101010101" charset="-122"/>
            </a:endParaRPr>
          </a:p>
        </p:txBody>
      </p:sp>
      <p:sp>
        <p:nvSpPr>
          <p:cNvPr id="28" name="文本框 27"/>
          <p:cNvSpPr txBox="1"/>
          <p:nvPr/>
        </p:nvSpPr>
        <p:spPr>
          <a:xfrm>
            <a:off x="302260" y="1191895"/>
            <a:ext cx="736600" cy="43307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自适应巡航控制系统</a:t>
            </a:r>
            <a:endParaRPr lang="zh-CN" altLang="en-US" sz="3600">
              <a:latin typeface="汉仪程行简" panose="00020600040101010101" charset="-122"/>
              <a:ea typeface="汉仪程行简"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1000">
        <p:push/>
      </p:transition>
    </mc:Choice>
    <mc:Fallback>
      <p:transition spd="slow" advClick="0" advTm="100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ppt_x</p:attrName>
                                        </p:attrNameLst>
                                      </p:cBhvr>
                                      <p:tavLst>
                                        <p:tav tm="0">
                                          <p:val>
                                            <p:strVal val="#ppt_x"/>
                                          </p:val>
                                        </p:tav>
                                        <p:tav tm="100000">
                                          <p:val>
                                            <p:strVal val="#ppt_x"/>
                                          </p:val>
                                        </p:tav>
                                      </p:tavLst>
                                    </p:anim>
                                    <p:anim calcmode="lin" valueType="num">
                                      <p:cBhvr>
                                        <p:cTn id="9" dur="2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3000" fill="hold">
                                          <p:stCondLst>
                                            <p:cond delay="0"/>
                                          </p:stCondLst>
                                        </p:cTn>
                                        <p:tgtEl>
                                          <p:spTgt spid="27">
                                            <p:txEl>
                                              <p:pRg st="0" end="0"/>
                                            </p:txEl>
                                          </p:spTgt>
                                        </p:tgtEl>
                                        <p:attrNameLst>
                                          <p:attrName>style.visibility</p:attrName>
                                        </p:attrNameLst>
                                      </p:cBhvr>
                                      <p:to>
                                        <p:strVal val="visible"/>
                                      </p:to>
                                    </p:set>
                                    <p:animEffect transition="in" filter="fade">
                                      <p:cBhvr>
                                        <p:cTn id="13" dur="3000"/>
                                        <p:tgtEl>
                                          <p:spTgt spid="27">
                                            <p:txEl>
                                              <p:pRg st="0" end="0"/>
                                            </p:txEl>
                                          </p:spTgt>
                                        </p:tgtEl>
                                      </p:cBhvr>
                                    </p:animEffect>
                                    <p:anim calcmode="lin" valueType="num">
                                      <p:cBhvr>
                                        <p:cTn id="14" dur="3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5" dur="3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0"/>
                                  </p:stCondLst>
                                  <p:childTnLst>
                                    <p:set>
                                      <p:cBhvr>
                                        <p:cTn id="18" dur="3000" fill="hold">
                                          <p:stCondLst>
                                            <p:cond delay="0"/>
                                          </p:stCondLst>
                                        </p:cTn>
                                        <p:tgtEl>
                                          <p:spTgt spid="27">
                                            <p:txEl>
                                              <p:pRg st="2" end="2"/>
                                            </p:txEl>
                                          </p:spTgt>
                                        </p:tgtEl>
                                        <p:attrNameLst>
                                          <p:attrName>style.visibility</p:attrName>
                                        </p:attrNameLst>
                                      </p:cBhvr>
                                      <p:to>
                                        <p:strVal val="visible"/>
                                      </p:to>
                                    </p:set>
                                    <p:animEffect transition="in" filter="fade">
                                      <p:cBhvr>
                                        <p:cTn id="19" dur="3000"/>
                                        <p:tgtEl>
                                          <p:spTgt spid="27">
                                            <p:txEl>
                                              <p:pRg st="2" end="2"/>
                                            </p:txEl>
                                          </p:spTgt>
                                        </p:tgtEl>
                                      </p:cBhvr>
                                    </p:animEffect>
                                    <p:anim calcmode="lin" valueType="num">
                                      <p:cBhvr>
                                        <p:cTn id="20" dur="3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21" dur="3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8000"/>
                            </p:stCondLst>
                            <p:childTnLst>
                              <p:par>
                                <p:cTn id="23" presetID="42" presetClass="entr" presetSubtype="0" fill="hold" nodeType="afterEffect">
                                  <p:stCondLst>
                                    <p:cond delay="0"/>
                                  </p:stCondLst>
                                  <p:childTnLst>
                                    <p:set>
                                      <p:cBhvr>
                                        <p:cTn id="24" dur="3000" fill="hold">
                                          <p:stCondLst>
                                            <p:cond delay="0"/>
                                          </p:stCondLst>
                                        </p:cTn>
                                        <p:tgtEl>
                                          <p:spTgt spid="27">
                                            <p:txEl>
                                              <p:pRg st="4" end="4"/>
                                            </p:txEl>
                                          </p:spTgt>
                                        </p:tgtEl>
                                        <p:attrNameLst>
                                          <p:attrName>style.visibility</p:attrName>
                                        </p:attrNameLst>
                                      </p:cBhvr>
                                      <p:to>
                                        <p:strVal val="visible"/>
                                      </p:to>
                                    </p:set>
                                    <p:animEffect transition="in" filter="fade">
                                      <p:cBhvr>
                                        <p:cTn id="25" dur="3000"/>
                                        <p:tgtEl>
                                          <p:spTgt spid="27">
                                            <p:txEl>
                                              <p:pRg st="4" end="4"/>
                                            </p:txEl>
                                          </p:spTgt>
                                        </p:tgtEl>
                                      </p:cBhvr>
                                    </p:animEffect>
                                    <p:anim calcmode="lin" valueType="num">
                                      <p:cBhvr>
                                        <p:cTn id="26" dur="3000" fill="hold"/>
                                        <p:tgtEl>
                                          <p:spTgt spid="27">
                                            <p:txEl>
                                              <p:pRg st="4" end="4"/>
                                            </p:txEl>
                                          </p:spTgt>
                                        </p:tgtEl>
                                        <p:attrNameLst>
                                          <p:attrName>ppt_x</p:attrName>
                                        </p:attrNameLst>
                                      </p:cBhvr>
                                      <p:tavLst>
                                        <p:tav tm="0">
                                          <p:val>
                                            <p:strVal val="#ppt_x"/>
                                          </p:val>
                                        </p:tav>
                                        <p:tav tm="100000">
                                          <p:val>
                                            <p:strVal val="#ppt_x"/>
                                          </p:val>
                                        </p:tav>
                                      </p:tavLst>
                                    </p:anim>
                                    <p:anim calcmode="lin" valueType="num">
                                      <p:cBhvr>
                                        <p:cTn id="27" dur="3000" fill="hold"/>
                                        <p:tgtEl>
                                          <p:spTgt spid="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8900" y="0"/>
            <a:ext cx="12280900" cy="6883400"/>
          </a:xfrm>
          <a:prstGeom prst="rect">
            <a:avLst/>
          </a:prstGeom>
          <a:gradFill>
            <a:gsLst>
              <a:gs pos="51000">
                <a:srgbClr val="F4F5F7">
                  <a:alpha val="40000"/>
                </a:srgbClr>
              </a:gs>
              <a:gs pos="0">
                <a:schemeClr val="accent1">
                  <a:lumMod val="5000"/>
                  <a:lumOff val="95000"/>
                  <a:alpha val="0"/>
                </a:schemeClr>
              </a:gs>
              <a:gs pos="100000">
                <a:schemeClr val="bg1"/>
              </a:gs>
              <a:gs pos="81000">
                <a:schemeClr val="bg1">
                  <a:alpha val="67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custDataLst>
              <p:tags r:id="rId2"/>
            </p:custDataLst>
          </p:nvPr>
        </p:nvGrpSpPr>
        <p:grpSpPr>
          <a:xfrm>
            <a:off x="-806450" y="1204595"/>
            <a:ext cx="5048885" cy="768195"/>
            <a:chOff x="290" y="1697"/>
            <a:chExt cx="6950" cy="962"/>
          </a:xfrm>
        </p:grpSpPr>
        <p:sp useBgFill="1">
          <p:nvSpPr>
            <p:cNvPr id="14" name="圆角矩形 13"/>
            <p:cNvSpPr/>
            <p:nvPr>
              <p:custDataLst>
                <p:tags r:id="rId3"/>
              </p:custDataLst>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4"/>
              </p:custDataLst>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1</a:t>
              </a:r>
              <a:endParaRPr lang="en-US" altLang="zh-CN" sz="4400">
                <a:solidFill>
                  <a:schemeClr val="tx1"/>
                </a:solidFill>
                <a:latin typeface="汉仪程行简" panose="00020600040101010101" charset="-122"/>
                <a:ea typeface="汉仪程行简" panose="00020600040101010101" charset="-122"/>
              </a:endParaRPr>
            </a:p>
          </p:txBody>
        </p:sp>
      </p:grpSp>
      <p:grpSp>
        <p:nvGrpSpPr>
          <p:cNvPr id="19" name="组合 18"/>
          <p:cNvGrpSpPr/>
          <p:nvPr>
            <p:custDataLst>
              <p:tags r:id="rId5"/>
            </p:custDataLst>
          </p:nvPr>
        </p:nvGrpSpPr>
        <p:grpSpPr>
          <a:xfrm>
            <a:off x="260350" y="2760825"/>
            <a:ext cx="5048885" cy="767715"/>
            <a:chOff x="290" y="1697"/>
            <a:chExt cx="6950" cy="962"/>
          </a:xfrm>
        </p:grpSpPr>
        <p:sp useBgFill="1">
          <p:nvSpPr>
            <p:cNvPr id="20" name="圆角矩形 19"/>
            <p:cNvSpPr/>
            <p:nvPr>
              <p:custDataLst>
                <p:tags r:id="rId6"/>
              </p:custDataLst>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7"/>
              </p:custDataLst>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2</a:t>
              </a:r>
              <a:endParaRPr lang="en-US" altLang="zh-CN" sz="4400">
                <a:solidFill>
                  <a:schemeClr val="tx1"/>
                </a:solidFill>
                <a:latin typeface="汉仪程行简" panose="00020600040101010101" charset="-122"/>
                <a:ea typeface="汉仪程行简" panose="00020600040101010101" charset="-122"/>
              </a:endParaRPr>
            </a:p>
          </p:txBody>
        </p:sp>
      </p:grpSp>
      <p:grpSp>
        <p:nvGrpSpPr>
          <p:cNvPr id="22" name="组合 21"/>
          <p:cNvGrpSpPr/>
          <p:nvPr>
            <p:custDataLst>
              <p:tags r:id="rId8"/>
            </p:custDataLst>
          </p:nvPr>
        </p:nvGrpSpPr>
        <p:grpSpPr>
          <a:xfrm>
            <a:off x="-806450" y="4316575"/>
            <a:ext cx="5048885" cy="767715"/>
            <a:chOff x="290" y="1697"/>
            <a:chExt cx="6950" cy="962"/>
          </a:xfrm>
        </p:grpSpPr>
        <p:sp useBgFill="1">
          <p:nvSpPr>
            <p:cNvPr id="23" name="圆角矩形 22"/>
            <p:cNvSpPr/>
            <p:nvPr>
              <p:custDataLst>
                <p:tags r:id="rId9"/>
              </p:custDataLst>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custDataLst>
                <p:tags r:id="rId10"/>
              </p:custDataLst>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3</a:t>
              </a:r>
              <a:endParaRPr lang="en-US" altLang="zh-CN" sz="4400">
                <a:solidFill>
                  <a:schemeClr val="tx1"/>
                </a:solidFill>
                <a:latin typeface="汉仪程行简" panose="00020600040101010101" charset="-122"/>
                <a:ea typeface="汉仪程行简" panose="00020600040101010101" charset="-122"/>
              </a:endParaRPr>
            </a:p>
          </p:txBody>
        </p:sp>
      </p:grpSp>
      <p:pic>
        <p:nvPicPr>
          <p:cNvPr id="6" name="图片 5"/>
          <p:cNvPicPr>
            <a:picLocks noChangeAspect="1"/>
          </p:cNvPicPr>
          <p:nvPr>
            <p:custDataLst>
              <p:tags r:id="rId11"/>
            </p:custDataLst>
          </p:nvPr>
        </p:nvPicPr>
        <p:blipFill>
          <a:blip r:embed="rId12"/>
          <a:srcRect l="50022"/>
          <a:stretch>
            <a:fillRect/>
          </a:stretch>
        </p:blipFill>
        <p:spPr>
          <a:xfrm>
            <a:off x="1473200" y="227965"/>
            <a:ext cx="579120" cy="6655435"/>
          </a:xfrm>
          <a:prstGeom prst="rect">
            <a:avLst/>
          </a:prstGeom>
        </p:spPr>
      </p:pic>
      <p:sp useBgFill="1">
        <p:nvSpPr>
          <p:cNvPr id="25" name="矩形 24"/>
          <p:cNvSpPr/>
          <p:nvPr>
            <p:custDataLst>
              <p:tags r:id="rId13"/>
            </p:custDataLst>
          </p:nvPr>
        </p:nvSpPr>
        <p:spPr>
          <a:xfrm>
            <a:off x="-25400" y="-6350"/>
            <a:ext cx="1511300" cy="68834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nvSpPr>
        <p:spPr>
          <a:xfrm>
            <a:off x="5784215" y="781685"/>
            <a:ext cx="5092065" cy="583565"/>
          </a:xfrm>
          <a:prstGeom prst="rect">
            <a:avLst/>
          </a:prstGeom>
          <a:noFill/>
        </p:spPr>
        <p:txBody>
          <a:bodyPr wrap="square" rtlCol="0">
            <a:spAutoFit/>
          </a:bodyPr>
          <a:p>
            <a:r>
              <a:rPr lang="zh-CN" altLang="en-US" sz="3200">
                <a:latin typeface="汉仪程行简" panose="00020600040101010101" charset="-122"/>
                <a:ea typeface="汉仪程行简" panose="00020600040101010101" charset="-122"/>
              </a:rPr>
              <a:t>系统组成</a:t>
            </a:r>
            <a:endParaRPr lang="zh-CN" altLang="en-US" sz="3200">
              <a:latin typeface="汉仪程行简" panose="00020600040101010101" charset="-122"/>
              <a:ea typeface="汉仪程行简" panose="00020600040101010101" charset="-122"/>
            </a:endParaRPr>
          </a:p>
        </p:txBody>
      </p:sp>
      <p:sp>
        <p:nvSpPr>
          <p:cNvPr id="27" name="文本框 26"/>
          <p:cNvSpPr txBox="1"/>
          <p:nvPr/>
        </p:nvSpPr>
        <p:spPr>
          <a:xfrm>
            <a:off x="4366895" y="1365250"/>
            <a:ext cx="6731000" cy="4892675"/>
          </a:xfrm>
          <a:prstGeom prst="rect">
            <a:avLst/>
          </a:prstGeom>
          <a:noFill/>
        </p:spPr>
        <p:txBody>
          <a:bodyPr wrap="square" rtlCol="0">
            <a:spAutoFit/>
          </a:bodyPr>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感知层组件：</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）毫米波雷达</a:t>
            </a:r>
            <a:r>
              <a:rPr lang="en-US" altLang="zh-CN" sz="1600">
                <a:latin typeface="华文中宋" panose="02010600040101010101" charset="-122"/>
                <a:ea typeface="华文中宋" panose="02010600040101010101" charset="-122"/>
                <a:cs typeface="华文中宋" panose="02010600040101010101" charset="-122"/>
              </a:rPr>
              <a:t> </a:t>
            </a:r>
            <a:r>
              <a:rPr lang="zh-CN" altLang="en-US" sz="1600">
                <a:latin typeface="华文中宋" panose="02010600040101010101" charset="-122"/>
                <a:ea typeface="华文中宋" panose="02010600040101010101" charset="-122"/>
                <a:cs typeface="华文中宋" panose="02010600040101010101" charset="-122"/>
              </a:rPr>
              <a:t>：是自适应巡航控制系统的核心感知设备，工作频段通常为</a:t>
            </a:r>
            <a:r>
              <a:rPr lang="en-US" altLang="zh-CN" sz="1600">
                <a:latin typeface="华文中宋" panose="02010600040101010101" charset="-122"/>
                <a:ea typeface="华文中宋" panose="02010600040101010101" charset="-122"/>
                <a:cs typeface="华文中宋" panose="02010600040101010101" charset="-122"/>
              </a:rPr>
              <a:t>24GHz</a:t>
            </a:r>
            <a:r>
              <a:rPr lang="zh-CN" altLang="en-US" sz="1600">
                <a:latin typeface="华文中宋" panose="02010600040101010101" charset="-122"/>
                <a:ea typeface="华文中宋" panose="02010600040101010101" charset="-122"/>
                <a:cs typeface="华文中宋" panose="02010600040101010101" charset="-122"/>
              </a:rPr>
              <a:t>或</a:t>
            </a:r>
            <a:r>
              <a:rPr lang="en-US" altLang="zh-CN" sz="1600">
                <a:latin typeface="华文中宋" panose="02010600040101010101" charset="-122"/>
                <a:ea typeface="华文中宋" panose="02010600040101010101" charset="-122"/>
                <a:cs typeface="华文中宋" panose="02010600040101010101" charset="-122"/>
              </a:rPr>
              <a:t>77GHz</a:t>
            </a:r>
            <a:r>
              <a:rPr lang="zh-CN" altLang="en-US" sz="1600">
                <a:latin typeface="华文中宋" panose="02010600040101010101" charset="-122"/>
                <a:ea typeface="华文中宋" panose="02010600040101010101" charset="-122"/>
                <a:cs typeface="华文中宋" panose="02010600040101010101" charset="-122"/>
              </a:rPr>
              <a:t>。</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）摄像头</a:t>
            </a:r>
            <a:r>
              <a:rPr lang="en-US" altLang="zh-CN" sz="1600">
                <a:latin typeface="华文中宋" panose="02010600040101010101" charset="-122"/>
                <a:ea typeface="华文中宋" panose="02010600040101010101" charset="-122"/>
                <a:cs typeface="华文中宋" panose="02010600040101010101" charset="-122"/>
              </a:rPr>
              <a:t> </a:t>
            </a:r>
            <a:r>
              <a:rPr lang="zh-CN" altLang="en-US" sz="1600">
                <a:latin typeface="华文中宋" panose="02010600040101010101" charset="-122"/>
                <a:ea typeface="华文中宋" panose="02010600040101010101" charset="-122"/>
                <a:cs typeface="华文中宋" panose="02010600040101010101" charset="-122"/>
              </a:rPr>
              <a:t>：摄像头作为辅助感知设备，能够识别交通标志、车道线以及前方车辆的轮廓和类型。</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3</a:t>
            </a:r>
            <a:r>
              <a:rPr lang="zh-CN" altLang="en-US" sz="1600">
                <a:latin typeface="华文中宋" panose="02010600040101010101" charset="-122"/>
                <a:ea typeface="华文中宋" panose="02010600040101010101" charset="-122"/>
                <a:cs typeface="华文中宋" panose="02010600040101010101" charset="-122"/>
              </a:rPr>
              <a:t>）超声波雷达：主要用于近距离探测，在车辆低速行驶或停车场景中发挥作用</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决策层组件：</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ECU</a:t>
            </a:r>
            <a:r>
              <a:rPr lang="zh-CN" altLang="en-US" sz="1600">
                <a:latin typeface="华文中宋" panose="02010600040101010101" charset="-122"/>
                <a:ea typeface="华文中宋" panose="02010600040101010101" charset="-122"/>
                <a:cs typeface="华文中宋" panose="02010600040101010101" charset="-122"/>
              </a:rPr>
              <a:t>：是自适应巡航控制系统的</a:t>
            </a:r>
            <a:r>
              <a:rPr lang="en-US" altLang="zh-CN" sz="1600">
                <a:latin typeface="华文中宋" panose="02010600040101010101" charset="-122"/>
                <a:ea typeface="华文中宋" panose="02010600040101010101" charset="-122"/>
                <a:cs typeface="华文中宋" panose="02010600040101010101" charset="-122"/>
              </a:rPr>
              <a:t>“</a:t>
            </a:r>
            <a:r>
              <a:rPr lang="zh-CN" altLang="en-US" sz="1600">
                <a:latin typeface="华文中宋" panose="02010600040101010101" charset="-122"/>
                <a:ea typeface="华文中宋" panose="02010600040101010101" charset="-122"/>
                <a:cs typeface="华文中宋" panose="02010600040101010101" charset="-122"/>
              </a:rPr>
              <a:t>大脑</a:t>
            </a:r>
            <a:r>
              <a:rPr lang="en-US" altLang="zh-CN" sz="1600">
                <a:latin typeface="华文中宋" panose="02010600040101010101" charset="-122"/>
                <a:ea typeface="华文中宋" panose="02010600040101010101" charset="-122"/>
                <a:cs typeface="华文中宋" panose="02010600040101010101" charset="-122"/>
              </a:rPr>
              <a:t>”</a:t>
            </a: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 </a:t>
            </a:r>
            <a:endParaRPr lang="en-US" altLang="zh-CN"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）人机交互模块：负责驾驶员与系统之间的信息交互。</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执行层组件：</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）动力系统执行机构</a:t>
            </a:r>
            <a:r>
              <a:rPr lang="en-US" altLang="zh-CN" sz="1600">
                <a:latin typeface="华文中宋" panose="02010600040101010101" charset="-122"/>
                <a:ea typeface="华文中宋" panose="02010600040101010101" charset="-122"/>
                <a:cs typeface="华文中宋" panose="02010600040101010101" charset="-122"/>
              </a:rPr>
              <a:t>  </a:t>
            </a:r>
            <a:endParaRPr lang="en-US" altLang="zh-CN"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）制动系统执行机构</a:t>
            </a:r>
            <a:endParaRPr lang="zh-CN" altLang="en-US" sz="1600">
              <a:latin typeface="华文中宋" panose="02010600040101010101" charset="-122"/>
              <a:ea typeface="华文中宋" panose="02010600040101010101" charset="-122"/>
              <a:cs typeface="华文中宋" panose="02010600040101010101" charset="-122"/>
            </a:endParaRPr>
          </a:p>
        </p:txBody>
      </p:sp>
      <p:sp>
        <p:nvSpPr>
          <p:cNvPr id="28" name="文本框 27"/>
          <p:cNvSpPr txBox="1"/>
          <p:nvPr/>
        </p:nvSpPr>
        <p:spPr>
          <a:xfrm>
            <a:off x="302260" y="1191895"/>
            <a:ext cx="736600" cy="43307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自适应巡航控制系统</a:t>
            </a:r>
            <a:endParaRPr lang="zh-CN" altLang="en-US" sz="3600">
              <a:latin typeface="汉仪程行简" panose="00020600040101010101" charset="-122"/>
              <a:ea typeface="汉仪程行简"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ppt_x</p:attrName>
                                        </p:attrNameLst>
                                      </p:cBhvr>
                                      <p:tavLst>
                                        <p:tav tm="0">
                                          <p:val>
                                            <p:strVal val="#ppt_x"/>
                                          </p:val>
                                        </p:tav>
                                        <p:tav tm="100000">
                                          <p:val>
                                            <p:strVal val="#ppt_x"/>
                                          </p:val>
                                        </p:tav>
                                      </p:tavLst>
                                    </p:anim>
                                    <p:anim calcmode="lin" valueType="num">
                                      <p:cBhvr>
                                        <p:cTn id="9" dur="2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000" fill="hold">
                                          <p:stCondLst>
                                            <p:cond delay="0"/>
                                          </p:stCondLst>
                                        </p:cTn>
                                        <p:tgtEl>
                                          <p:spTgt spid="27">
                                            <p:txEl>
                                              <p:pRg st="0" end="0"/>
                                            </p:txEl>
                                          </p:spTgt>
                                        </p:tgtEl>
                                        <p:attrNameLst>
                                          <p:attrName>style.visibility</p:attrName>
                                        </p:attrNameLst>
                                      </p:cBhvr>
                                      <p:to>
                                        <p:strVal val="visible"/>
                                      </p:to>
                                    </p:set>
                                    <p:animEffect transition="in" filter="fade">
                                      <p:cBhvr>
                                        <p:cTn id="13" dur="1000"/>
                                        <p:tgtEl>
                                          <p:spTgt spid="27">
                                            <p:txEl>
                                              <p:pRg st="0" end="0"/>
                                            </p:txEl>
                                          </p:spTgt>
                                        </p:tgtEl>
                                      </p:cBhvr>
                                    </p:animEffect>
                                    <p:anim calcmode="lin" valueType="num">
                                      <p:cBhvr>
                                        <p:cTn id="14"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500" fill="hold">
                                          <p:stCondLst>
                                            <p:cond delay="0"/>
                                          </p:stCondLst>
                                        </p:cTn>
                                        <p:tgtEl>
                                          <p:spTgt spid="27">
                                            <p:txEl>
                                              <p:pRg st="1" end="1"/>
                                            </p:txEl>
                                          </p:spTgt>
                                        </p:tgtEl>
                                        <p:attrNameLst>
                                          <p:attrName>style.visibility</p:attrName>
                                        </p:attrNameLst>
                                      </p:cBhvr>
                                      <p:to>
                                        <p:strVal val="visible"/>
                                      </p:to>
                                    </p:set>
                                    <p:animEffect transition="in" filter="fade">
                                      <p:cBhvr>
                                        <p:cTn id="19" dur="500"/>
                                        <p:tgtEl>
                                          <p:spTgt spid="27">
                                            <p:txEl>
                                              <p:pRg st="1" end="1"/>
                                            </p:txEl>
                                          </p:spTgt>
                                        </p:tgtEl>
                                      </p:cBhvr>
                                    </p:animEffect>
                                    <p:anim calcmode="lin" valueType="num">
                                      <p:cBhvr>
                                        <p:cTn id="20"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0"/>
                                  </p:stCondLst>
                                  <p:childTnLst>
                                    <p:set>
                                      <p:cBhvr>
                                        <p:cTn id="24" dur="500" fill="hold">
                                          <p:stCondLst>
                                            <p:cond delay="0"/>
                                          </p:stCondLst>
                                        </p:cTn>
                                        <p:tgtEl>
                                          <p:spTgt spid="27">
                                            <p:txEl>
                                              <p:pRg st="2" end="2"/>
                                            </p:txEl>
                                          </p:spTgt>
                                        </p:tgtEl>
                                        <p:attrNameLst>
                                          <p:attrName>style.visibility</p:attrName>
                                        </p:attrNameLst>
                                      </p:cBhvr>
                                      <p:to>
                                        <p:strVal val="visible"/>
                                      </p:to>
                                    </p:set>
                                    <p:animEffect transition="in" filter="fade">
                                      <p:cBhvr>
                                        <p:cTn id="25" dur="500"/>
                                        <p:tgtEl>
                                          <p:spTgt spid="27">
                                            <p:txEl>
                                              <p:pRg st="2" end="2"/>
                                            </p:txEl>
                                          </p:spTgt>
                                        </p:tgtEl>
                                      </p:cBhvr>
                                    </p:animEffect>
                                    <p:anim calcmode="lin" valueType="num">
                                      <p:cBhvr>
                                        <p:cTn id="26"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500" fill="hold">
                                          <p:stCondLst>
                                            <p:cond delay="0"/>
                                          </p:stCondLst>
                                        </p:cTn>
                                        <p:tgtEl>
                                          <p:spTgt spid="27">
                                            <p:txEl>
                                              <p:pRg st="3" end="3"/>
                                            </p:txEl>
                                          </p:spTgt>
                                        </p:tgtEl>
                                        <p:attrNameLst>
                                          <p:attrName>style.visibility</p:attrName>
                                        </p:attrNameLst>
                                      </p:cBhvr>
                                      <p:to>
                                        <p:strVal val="visible"/>
                                      </p:to>
                                    </p:set>
                                    <p:animEffect transition="in" filter="fade">
                                      <p:cBhvr>
                                        <p:cTn id="31" dur="500"/>
                                        <p:tgtEl>
                                          <p:spTgt spid="27">
                                            <p:txEl>
                                              <p:pRg st="3" end="3"/>
                                            </p:txEl>
                                          </p:spTgt>
                                        </p:tgtEl>
                                      </p:cBhvr>
                                    </p:animEffect>
                                    <p:anim calcmode="lin" valueType="num">
                                      <p:cBhvr>
                                        <p:cTn id="32"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000" fill="hold">
                                          <p:stCondLst>
                                            <p:cond delay="0"/>
                                          </p:stCondLst>
                                        </p:cTn>
                                        <p:tgtEl>
                                          <p:spTgt spid="27">
                                            <p:txEl>
                                              <p:pRg st="4" end="4"/>
                                            </p:txEl>
                                          </p:spTgt>
                                        </p:tgtEl>
                                        <p:attrNameLst>
                                          <p:attrName>style.visibility</p:attrName>
                                        </p:attrNameLst>
                                      </p:cBhvr>
                                      <p:to>
                                        <p:strVal val="visible"/>
                                      </p:to>
                                    </p:set>
                                    <p:animEffect transition="in" filter="fade">
                                      <p:cBhvr>
                                        <p:cTn id="37" dur="1000"/>
                                        <p:tgtEl>
                                          <p:spTgt spid="27">
                                            <p:txEl>
                                              <p:pRg st="4" end="4"/>
                                            </p:txEl>
                                          </p:spTgt>
                                        </p:tgtEl>
                                      </p:cBhvr>
                                    </p:animEffect>
                                    <p:anim calcmode="lin" valueType="num">
                                      <p:cBhvr>
                                        <p:cTn id="38" dur="1000" fill="hold"/>
                                        <p:tgtEl>
                                          <p:spTgt spid="2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7">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500" fill="hold">
                                          <p:stCondLst>
                                            <p:cond delay="0"/>
                                          </p:stCondLst>
                                        </p:cTn>
                                        <p:tgtEl>
                                          <p:spTgt spid="27">
                                            <p:txEl>
                                              <p:pRg st="5" end="5"/>
                                            </p:txEl>
                                          </p:spTgt>
                                        </p:tgtEl>
                                        <p:attrNameLst>
                                          <p:attrName>style.visibility</p:attrName>
                                        </p:attrNameLst>
                                      </p:cBhvr>
                                      <p:to>
                                        <p:strVal val="visible"/>
                                      </p:to>
                                    </p:set>
                                    <p:animEffect transition="in" filter="fade">
                                      <p:cBhvr>
                                        <p:cTn id="43" dur="500"/>
                                        <p:tgtEl>
                                          <p:spTgt spid="27">
                                            <p:txEl>
                                              <p:pRg st="5" end="5"/>
                                            </p:txEl>
                                          </p:spTgt>
                                        </p:tgtEl>
                                      </p:cBhvr>
                                    </p:animEffect>
                                    <p:anim calcmode="lin" valueType="num">
                                      <p:cBhvr>
                                        <p:cTn id="44"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27">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nodeType="afterEffect">
                                  <p:stCondLst>
                                    <p:cond delay="0"/>
                                  </p:stCondLst>
                                  <p:childTnLst>
                                    <p:set>
                                      <p:cBhvr>
                                        <p:cTn id="48" dur="500" fill="hold">
                                          <p:stCondLst>
                                            <p:cond delay="0"/>
                                          </p:stCondLst>
                                        </p:cTn>
                                        <p:tgtEl>
                                          <p:spTgt spid="27">
                                            <p:txEl>
                                              <p:pRg st="6" end="6"/>
                                            </p:txEl>
                                          </p:spTgt>
                                        </p:tgtEl>
                                        <p:attrNameLst>
                                          <p:attrName>style.visibility</p:attrName>
                                        </p:attrNameLst>
                                      </p:cBhvr>
                                      <p:to>
                                        <p:strVal val="visible"/>
                                      </p:to>
                                    </p:set>
                                    <p:animEffect transition="in" filter="fade">
                                      <p:cBhvr>
                                        <p:cTn id="49" dur="500"/>
                                        <p:tgtEl>
                                          <p:spTgt spid="27">
                                            <p:txEl>
                                              <p:pRg st="6" end="6"/>
                                            </p:txEl>
                                          </p:spTgt>
                                        </p:tgtEl>
                                      </p:cBhvr>
                                    </p:animEffect>
                                    <p:anim calcmode="lin" valueType="num">
                                      <p:cBhvr>
                                        <p:cTn id="50" dur="500" fill="hold"/>
                                        <p:tgtEl>
                                          <p:spTgt spid="27">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27">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nodeType="afterEffect">
                                  <p:stCondLst>
                                    <p:cond delay="0"/>
                                  </p:stCondLst>
                                  <p:childTnLst>
                                    <p:set>
                                      <p:cBhvr>
                                        <p:cTn id="54" dur="1000" fill="hold">
                                          <p:stCondLst>
                                            <p:cond delay="0"/>
                                          </p:stCondLst>
                                        </p:cTn>
                                        <p:tgtEl>
                                          <p:spTgt spid="27">
                                            <p:txEl>
                                              <p:pRg st="7" end="7"/>
                                            </p:txEl>
                                          </p:spTgt>
                                        </p:tgtEl>
                                        <p:attrNameLst>
                                          <p:attrName>style.visibility</p:attrName>
                                        </p:attrNameLst>
                                      </p:cBhvr>
                                      <p:to>
                                        <p:strVal val="visible"/>
                                      </p:to>
                                    </p:set>
                                    <p:animEffect transition="in" filter="fade">
                                      <p:cBhvr>
                                        <p:cTn id="55" dur="1000"/>
                                        <p:tgtEl>
                                          <p:spTgt spid="27">
                                            <p:txEl>
                                              <p:pRg st="7" end="7"/>
                                            </p:txEl>
                                          </p:spTgt>
                                        </p:tgtEl>
                                      </p:cBhvr>
                                    </p:animEffect>
                                    <p:anim calcmode="lin" valueType="num">
                                      <p:cBhvr>
                                        <p:cTn id="56" dur="1000" fill="hold"/>
                                        <p:tgtEl>
                                          <p:spTgt spid="27">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27">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2" presetClass="entr" presetSubtype="0" fill="hold" nodeType="afterEffect">
                                  <p:stCondLst>
                                    <p:cond delay="0"/>
                                  </p:stCondLst>
                                  <p:childTnLst>
                                    <p:set>
                                      <p:cBhvr>
                                        <p:cTn id="60" dur="500" fill="hold">
                                          <p:stCondLst>
                                            <p:cond delay="0"/>
                                          </p:stCondLst>
                                        </p:cTn>
                                        <p:tgtEl>
                                          <p:spTgt spid="27">
                                            <p:txEl>
                                              <p:pRg st="8" end="8"/>
                                            </p:txEl>
                                          </p:spTgt>
                                        </p:tgtEl>
                                        <p:attrNameLst>
                                          <p:attrName>style.visibility</p:attrName>
                                        </p:attrNameLst>
                                      </p:cBhvr>
                                      <p:to>
                                        <p:strVal val="visible"/>
                                      </p:to>
                                    </p:set>
                                    <p:animEffect transition="in" filter="fade">
                                      <p:cBhvr>
                                        <p:cTn id="61" dur="500"/>
                                        <p:tgtEl>
                                          <p:spTgt spid="27">
                                            <p:txEl>
                                              <p:pRg st="8" end="8"/>
                                            </p:txEl>
                                          </p:spTgt>
                                        </p:tgtEl>
                                      </p:cBhvr>
                                    </p:animEffect>
                                    <p:anim calcmode="lin" valueType="num">
                                      <p:cBhvr>
                                        <p:cTn id="62" dur="500" fill="hold"/>
                                        <p:tgtEl>
                                          <p:spTgt spid="27">
                                            <p:txEl>
                                              <p:pRg st="8" end="8"/>
                                            </p:txEl>
                                          </p:spTgt>
                                        </p:tgtEl>
                                        <p:attrNameLst>
                                          <p:attrName>ppt_x</p:attrName>
                                        </p:attrNameLst>
                                      </p:cBhvr>
                                      <p:tavLst>
                                        <p:tav tm="0">
                                          <p:val>
                                            <p:strVal val="#ppt_x"/>
                                          </p:val>
                                        </p:tav>
                                        <p:tav tm="100000">
                                          <p:val>
                                            <p:strVal val="#ppt_x"/>
                                          </p:val>
                                        </p:tav>
                                      </p:tavLst>
                                    </p:anim>
                                    <p:anim calcmode="lin" valueType="num">
                                      <p:cBhvr>
                                        <p:cTn id="63" dur="500" fill="hold"/>
                                        <p:tgtEl>
                                          <p:spTgt spid="27">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8000"/>
                            </p:stCondLst>
                            <p:childTnLst>
                              <p:par>
                                <p:cTn id="65" presetID="42" presetClass="entr" presetSubtype="0" fill="hold" nodeType="afterEffect">
                                  <p:stCondLst>
                                    <p:cond delay="0"/>
                                  </p:stCondLst>
                                  <p:childTnLst>
                                    <p:set>
                                      <p:cBhvr>
                                        <p:cTn id="66" dur="500" fill="hold">
                                          <p:stCondLst>
                                            <p:cond delay="0"/>
                                          </p:stCondLst>
                                        </p:cTn>
                                        <p:tgtEl>
                                          <p:spTgt spid="27">
                                            <p:txEl>
                                              <p:pRg st="9" end="9"/>
                                            </p:txEl>
                                          </p:spTgt>
                                        </p:tgtEl>
                                        <p:attrNameLst>
                                          <p:attrName>style.visibility</p:attrName>
                                        </p:attrNameLst>
                                      </p:cBhvr>
                                      <p:to>
                                        <p:strVal val="visible"/>
                                      </p:to>
                                    </p:set>
                                    <p:animEffect transition="in" filter="fade">
                                      <p:cBhvr>
                                        <p:cTn id="67" dur="500"/>
                                        <p:tgtEl>
                                          <p:spTgt spid="27">
                                            <p:txEl>
                                              <p:pRg st="9" end="9"/>
                                            </p:txEl>
                                          </p:spTgt>
                                        </p:tgtEl>
                                      </p:cBhvr>
                                    </p:animEffect>
                                    <p:anim calcmode="lin" valueType="num">
                                      <p:cBhvr>
                                        <p:cTn id="68" dur="500" fill="hold"/>
                                        <p:tgtEl>
                                          <p:spTgt spid="27">
                                            <p:txEl>
                                              <p:pRg st="9" end="9"/>
                                            </p:txEl>
                                          </p:spTgt>
                                        </p:tgtEl>
                                        <p:attrNameLst>
                                          <p:attrName>ppt_x</p:attrName>
                                        </p:attrNameLst>
                                      </p:cBhvr>
                                      <p:tavLst>
                                        <p:tav tm="0">
                                          <p:val>
                                            <p:strVal val="#ppt_x"/>
                                          </p:val>
                                        </p:tav>
                                        <p:tav tm="100000">
                                          <p:val>
                                            <p:strVal val="#ppt_x"/>
                                          </p:val>
                                        </p:tav>
                                      </p:tavLst>
                                    </p:anim>
                                    <p:anim calcmode="lin" valueType="num">
                                      <p:cBhvr>
                                        <p:cTn id="69" dur="500" fill="hold"/>
                                        <p:tgtEl>
                                          <p:spTgt spid="2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8900" y="0"/>
            <a:ext cx="12280900" cy="6883400"/>
          </a:xfrm>
          <a:prstGeom prst="rect">
            <a:avLst/>
          </a:prstGeom>
          <a:gradFill>
            <a:gsLst>
              <a:gs pos="36000">
                <a:srgbClr val="F4F5F7">
                  <a:alpha val="40000"/>
                </a:srgbClr>
              </a:gs>
              <a:gs pos="13000">
                <a:schemeClr val="accent1">
                  <a:lumMod val="5000"/>
                  <a:lumOff val="95000"/>
                  <a:alpha val="0"/>
                </a:schemeClr>
              </a:gs>
              <a:gs pos="100000">
                <a:schemeClr val="bg1"/>
              </a:gs>
              <a:gs pos="63000">
                <a:schemeClr val="bg1">
                  <a:alpha val="67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3" name="组合 12"/>
          <p:cNvGrpSpPr/>
          <p:nvPr>
            <p:custDataLst>
              <p:tags r:id="rId2"/>
            </p:custDataLst>
          </p:nvPr>
        </p:nvGrpSpPr>
        <p:grpSpPr>
          <a:xfrm>
            <a:off x="-692150" y="1204595"/>
            <a:ext cx="5048885" cy="768195"/>
            <a:chOff x="290" y="1697"/>
            <a:chExt cx="6950" cy="962"/>
          </a:xfrm>
        </p:grpSpPr>
        <p:sp useBgFill="1">
          <p:nvSpPr>
            <p:cNvPr id="14" name="圆角矩形 13"/>
            <p:cNvSpPr/>
            <p:nvPr>
              <p:custDataLst>
                <p:tags r:id="rId3"/>
              </p:custDataLst>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4"/>
              </p:custDataLst>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1</a:t>
              </a:r>
              <a:endParaRPr lang="en-US" altLang="zh-CN" sz="4400">
                <a:solidFill>
                  <a:schemeClr val="tx1"/>
                </a:solidFill>
                <a:latin typeface="汉仪程行简" panose="00020600040101010101" charset="-122"/>
                <a:ea typeface="汉仪程行简" panose="00020600040101010101" charset="-122"/>
              </a:endParaRPr>
            </a:p>
          </p:txBody>
        </p:sp>
      </p:grpSp>
      <p:grpSp>
        <p:nvGrpSpPr>
          <p:cNvPr id="19" name="组合 18"/>
          <p:cNvGrpSpPr/>
          <p:nvPr>
            <p:custDataLst>
              <p:tags r:id="rId5"/>
            </p:custDataLst>
          </p:nvPr>
        </p:nvGrpSpPr>
        <p:grpSpPr>
          <a:xfrm>
            <a:off x="-691515" y="2760825"/>
            <a:ext cx="5048885" cy="767715"/>
            <a:chOff x="290" y="1697"/>
            <a:chExt cx="6950" cy="962"/>
          </a:xfrm>
        </p:grpSpPr>
        <p:sp useBgFill="1">
          <p:nvSpPr>
            <p:cNvPr id="20" name="圆角矩形 19"/>
            <p:cNvSpPr/>
            <p:nvPr>
              <p:custDataLst>
                <p:tags r:id="rId6"/>
              </p:custDataLst>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7"/>
              </p:custDataLst>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2</a:t>
              </a:r>
              <a:endParaRPr lang="en-US" altLang="zh-CN" sz="4400">
                <a:solidFill>
                  <a:schemeClr val="tx1"/>
                </a:solidFill>
                <a:latin typeface="汉仪程行简" panose="00020600040101010101" charset="-122"/>
                <a:ea typeface="汉仪程行简" panose="00020600040101010101" charset="-122"/>
              </a:endParaRPr>
            </a:p>
          </p:txBody>
        </p:sp>
      </p:grpSp>
      <p:grpSp>
        <p:nvGrpSpPr>
          <p:cNvPr id="22" name="组合 21"/>
          <p:cNvGrpSpPr/>
          <p:nvPr>
            <p:custDataLst>
              <p:tags r:id="rId8"/>
            </p:custDataLst>
          </p:nvPr>
        </p:nvGrpSpPr>
        <p:grpSpPr>
          <a:xfrm>
            <a:off x="261620" y="4316575"/>
            <a:ext cx="5048885" cy="767715"/>
            <a:chOff x="290" y="1697"/>
            <a:chExt cx="6950" cy="962"/>
          </a:xfrm>
        </p:grpSpPr>
        <p:sp useBgFill="1">
          <p:nvSpPr>
            <p:cNvPr id="23" name="圆角矩形 22"/>
            <p:cNvSpPr/>
            <p:nvPr>
              <p:custDataLst>
                <p:tags r:id="rId9"/>
              </p:custDataLst>
            </p:nvPr>
          </p:nvSpPr>
          <p:spPr>
            <a:xfrm>
              <a:off x="290" y="1745"/>
              <a:ext cx="5260" cy="880"/>
            </a:xfrm>
            <a:prstGeom prst="roundRect">
              <a:avLst>
                <a:gd name="adj" fmla="val 50000"/>
              </a:avLst>
            </a:prstGeom>
            <a:ln>
              <a:solidFill>
                <a:schemeClr val="bg1">
                  <a:alpha val="83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custDataLst>
                <p:tags r:id="rId10"/>
              </p:custDataLst>
            </p:nvPr>
          </p:nvSpPr>
          <p:spPr>
            <a:xfrm>
              <a:off x="4500" y="1697"/>
              <a:ext cx="2740" cy="962"/>
            </a:xfrm>
            <a:prstGeom prst="rect">
              <a:avLst/>
            </a:prstGeom>
            <a:noFill/>
          </p:spPr>
          <p:txBody>
            <a:bodyPr wrap="square" rtlCol="0">
              <a:spAutoFit/>
            </a:bodyPr>
            <a:p>
              <a:r>
                <a:rPr lang="en-US" altLang="zh-CN" sz="4400">
                  <a:solidFill>
                    <a:schemeClr val="tx1"/>
                  </a:solidFill>
                  <a:latin typeface="汉仪程行简" panose="00020600040101010101" charset="-122"/>
                  <a:ea typeface="汉仪程行简" panose="00020600040101010101" charset="-122"/>
                </a:rPr>
                <a:t>3</a:t>
              </a:r>
              <a:endParaRPr lang="en-US" altLang="zh-CN" sz="4400">
                <a:solidFill>
                  <a:schemeClr val="tx1"/>
                </a:solidFill>
                <a:latin typeface="汉仪程行简" panose="00020600040101010101" charset="-122"/>
                <a:ea typeface="汉仪程行简" panose="00020600040101010101" charset="-122"/>
              </a:endParaRPr>
            </a:p>
          </p:txBody>
        </p:sp>
      </p:grpSp>
      <p:pic>
        <p:nvPicPr>
          <p:cNvPr id="6" name="图片 5"/>
          <p:cNvPicPr>
            <a:picLocks noChangeAspect="1"/>
          </p:cNvPicPr>
          <p:nvPr>
            <p:custDataLst>
              <p:tags r:id="rId11"/>
            </p:custDataLst>
          </p:nvPr>
        </p:nvPicPr>
        <p:blipFill>
          <a:blip r:embed="rId12"/>
          <a:srcRect l="50022"/>
          <a:stretch>
            <a:fillRect/>
          </a:stretch>
        </p:blipFill>
        <p:spPr>
          <a:xfrm>
            <a:off x="1473200" y="227965"/>
            <a:ext cx="579120" cy="6655435"/>
          </a:xfrm>
          <a:prstGeom prst="rect">
            <a:avLst/>
          </a:prstGeom>
        </p:spPr>
      </p:pic>
      <p:sp useBgFill="1">
        <p:nvSpPr>
          <p:cNvPr id="25" name="矩形 24"/>
          <p:cNvSpPr/>
          <p:nvPr>
            <p:custDataLst>
              <p:tags r:id="rId13"/>
            </p:custDataLst>
          </p:nvPr>
        </p:nvSpPr>
        <p:spPr>
          <a:xfrm>
            <a:off x="-25400" y="-6350"/>
            <a:ext cx="1511300" cy="68834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302260" y="1191895"/>
            <a:ext cx="736600" cy="43307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自适应巡航控制系统</a:t>
            </a:r>
            <a:endParaRPr lang="zh-CN" altLang="en-US" sz="3600">
              <a:latin typeface="汉仪程行简" panose="00020600040101010101" charset="-122"/>
              <a:ea typeface="汉仪程行简" panose="00020600040101010101" charset="-122"/>
              <a:sym typeface="+mn-ea"/>
            </a:endParaRPr>
          </a:p>
        </p:txBody>
      </p:sp>
      <p:sp>
        <p:nvSpPr>
          <p:cNvPr id="26" name="文本框 25"/>
          <p:cNvSpPr txBox="1"/>
          <p:nvPr/>
        </p:nvSpPr>
        <p:spPr>
          <a:xfrm>
            <a:off x="5784215" y="1191895"/>
            <a:ext cx="5092065" cy="583565"/>
          </a:xfrm>
          <a:prstGeom prst="rect">
            <a:avLst/>
          </a:prstGeom>
          <a:noFill/>
        </p:spPr>
        <p:txBody>
          <a:bodyPr wrap="square" rtlCol="0">
            <a:spAutoFit/>
          </a:bodyPr>
          <a:p>
            <a:r>
              <a:rPr lang="zh-CN" altLang="en-US" sz="3200">
                <a:latin typeface="汉仪程行简" panose="00020600040101010101" charset="-122"/>
                <a:ea typeface="汉仪程行简" panose="00020600040101010101" charset="-122"/>
              </a:rPr>
              <a:t>工作原理</a:t>
            </a:r>
            <a:endParaRPr lang="zh-CN" altLang="en-US" sz="3200">
              <a:latin typeface="汉仪程行简" panose="00020600040101010101" charset="-122"/>
              <a:ea typeface="汉仪程行简" panose="00020600040101010101" charset="-122"/>
            </a:endParaRPr>
          </a:p>
        </p:txBody>
      </p:sp>
      <p:sp>
        <p:nvSpPr>
          <p:cNvPr id="27" name="文本框 26"/>
          <p:cNvSpPr txBox="1"/>
          <p:nvPr/>
        </p:nvSpPr>
        <p:spPr>
          <a:xfrm>
            <a:off x="4366895" y="1945640"/>
            <a:ext cx="6731000" cy="3461385"/>
          </a:xfrm>
          <a:prstGeom prst="rect">
            <a:avLst/>
          </a:prstGeom>
          <a:noFill/>
        </p:spPr>
        <p:txBody>
          <a:bodyPr wrap="square" rtlCol="0">
            <a:spAutoFit/>
          </a:bodyPr>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自适应巡航控制系统的工作原理建立在传统定速巡航基础之上，通过融合环境感知、数据处理与动态控制等多环节技术，实现对车辆速度和跟车距离的智能化调节。</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系统首先依靠安装在车辆前部的雷达（如毫米波雷达）、摄像头等传感器，持续扫描前方道路，实时检测目标车辆的位置、速度、相对距离等关键信息。</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当系统检测到前方无车辆或前车距离较远时，会按照驾驶员设定的目标车速控制节气门开度和制动系统，使车辆保持恒定速度行驶。</a:t>
            </a:r>
            <a:endParaRPr lang="zh-CN" altLang="en-US" sz="16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ppt_x</p:attrName>
                                        </p:attrNameLst>
                                      </p:cBhvr>
                                      <p:tavLst>
                                        <p:tav tm="0">
                                          <p:val>
                                            <p:strVal val="#ppt_x"/>
                                          </p:val>
                                        </p:tav>
                                        <p:tav tm="100000">
                                          <p:val>
                                            <p:strVal val="#ppt_x"/>
                                          </p:val>
                                        </p:tav>
                                      </p:tavLst>
                                    </p:anim>
                                    <p:anim calcmode="lin" valueType="num">
                                      <p:cBhvr>
                                        <p:cTn id="9" dur="2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2000" fill="hold">
                                          <p:stCondLst>
                                            <p:cond delay="0"/>
                                          </p:stCondLst>
                                        </p:cTn>
                                        <p:tgtEl>
                                          <p:spTgt spid="27">
                                            <p:txEl>
                                              <p:pRg st="0" end="0"/>
                                            </p:txEl>
                                          </p:spTgt>
                                        </p:tgtEl>
                                        <p:attrNameLst>
                                          <p:attrName>style.visibility</p:attrName>
                                        </p:attrNameLst>
                                      </p:cBhvr>
                                      <p:to>
                                        <p:strVal val="visible"/>
                                      </p:to>
                                    </p:set>
                                    <p:animEffect transition="in" filter="fade">
                                      <p:cBhvr>
                                        <p:cTn id="13" dur="2000"/>
                                        <p:tgtEl>
                                          <p:spTgt spid="27">
                                            <p:txEl>
                                              <p:pRg st="0" end="0"/>
                                            </p:txEl>
                                          </p:spTgt>
                                        </p:tgtEl>
                                      </p:cBhvr>
                                    </p:animEffect>
                                    <p:anim calcmode="lin" valueType="num">
                                      <p:cBhvr>
                                        <p:cTn id="14" dur="2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000" fill="hold">
                                          <p:stCondLst>
                                            <p:cond delay="0"/>
                                          </p:stCondLst>
                                        </p:cTn>
                                        <p:tgtEl>
                                          <p:spTgt spid="27">
                                            <p:txEl>
                                              <p:pRg st="2" end="2"/>
                                            </p:txEl>
                                          </p:spTgt>
                                        </p:tgtEl>
                                        <p:attrNameLst>
                                          <p:attrName>style.visibility</p:attrName>
                                        </p:attrNameLst>
                                      </p:cBhvr>
                                      <p:to>
                                        <p:strVal val="visible"/>
                                      </p:to>
                                    </p:set>
                                    <p:animEffect transition="in" filter="fade">
                                      <p:cBhvr>
                                        <p:cTn id="19" dur="1000"/>
                                        <p:tgtEl>
                                          <p:spTgt spid="27">
                                            <p:txEl>
                                              <p:pRg st="2" end="2"/>
                                            </p:txEl>
                                          </p:spTgt>
                                        </p:tgtEl>
                                      </p:cBhvr>
                                    </p:animEffect>
                                    <p:anim calcmode="lin" valueType="num">
                                      <p:cBhvr>
                                        <p:cTn id="20" dur="1000" fill="hold"/>
                                        <p:tgtEl>
                                          <p:spTgt spid="2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0"/>
                                  </p:stCondLst>
                                  <p:childTnLst>
                                    <p:set>
                                      <p:cBhvr>
                                        <p:cTn id="24" dur="1000" fill="hold">
                                          <p:stCondLst>
                                            <p:cond delay="0"/>
                                          </p:stCondLst>
                                        </p:cTn>
                                        <p:tgtEl>
                                          <p:spTgt spid="27">
                                            <p:txEl>
                                              <p:pRg st="4" end="4"/>
                                            </p:txEl>
                                          </p:spTgt>
                                        </p:tgtEl>
                                        <p:attrNameLst>
                                          <p:attrName>style.visibility</p:attrName>
                                        </p:attrNameLst>
                                      </p:cBhvr>
                                      <p:to>
                                        <p:strVal val="visible"/>
                                      </p:to>
                                    </p:set>
                                    <p:animEffect transition="in" filter="fade">
                                      <p:cBhvr>
                                        <p:cTn id="25" dur="1000"/>
                                        <p:tgtEl>
                                          <p:spTgt spid="27">
                                            <p:txEl>
                                              <p:pRg st="4" end="4"/>
                                            </p:txEl>
                                          </p:spTgt>
                                        </p:tgtEl>
                                      </p:cBhvr>
                                    </p:animEffect>
                                    <p:anim calcmode="lin" valueType="num">
                                      <p:cBhvr>
                                        <p:cTn id="26" dur="1000" fill="hold"/>
                                        <p:tgtEl>
                                          <p:spTgt spid="27">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8900" y="0"/>
            <a:ext cx="12280900" cy="6883400"/>
          </a:xfrm>
          <a:prstGeom prst="rect">
            <a:avLst/>
          </a:prstGeom>
          <a:gradFill>
            <a:gsLst>
              <a:gs pos="0">
                <a:srgbClr val="F4F5F7">
                  <a:alpha val="40000"/>
                </a:srgbClr>
              </a:gs>
              <a:gs pos="92000">
                <a:schemeClr val="bg1">
                  <a:alpha val="0"/>
                </a:schemeClr>
              </a:gs>
              <a:gs pos="72000">
                <a:srgbClr val="FFFFFF">
                  <a:alpha val="44000"/>
                </a:srgbClr>
              </a:gs>
              <a:gs pos="17000">
                <a:schemeClr val="bg1">
                  <a:alpha val="90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2" name="组合 31"/>
          <p:cNvGrpSpPr/>
          <p:nvPr>
            <p:custDataLst>
              <p:tags r:id="rId2"/>
            </p:custDataLst>
          </p:nvPr>
        </p:nvGrpSpPr>
        <p:grpSpPr>
          <a:xfrm>
            <a:off x="7118350" y="1235075"/>
            <a:ext cx="4533265" cy="645160"/>
            <a:chOff x="11630" y="1945"/>
            <a:chExt cx="7139" cy="1016"/>
          </a:xfrm>
        </p:grpSpPr>
        <p:sp useBgFill="1">
          <p:nvSpPr>
            <p:cNvPr id="4" name="圆角矩形 3"/>
            <p:cNvSpPr/>
            <p:nvPr>
              <p:custDataLst>
                <p:tags r:id="rId3"/>
              </p:custDataLst>
            </p:nvPr>
          </p:nvSpPr>
          <p:spPr>
            <a:xfrm>
              <a:off x="13991" y="1985"/>
              <a:ext cx="4779" cy="900"/>
            </a:xfrm>
            <a:prstGeom prst="roundRect">
              <a:avLst>
                <a:gd name="adj" fmla="val 50000"/>
              </a:avLst>
            </a:prstGeom>
            <a:ln w="127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custDataLst>
                <p:tags r:id="rId4"/>
              </p:custDataLst>
            </p:nvPr>
          </p:nvSpPr>
          <p:spPr>
            <a:xfrm>
              <a:off x="11630" y="1945"/>
              <a:ext cx="3140" cy="1016"/>
            </a:xfrm>
            <a:prstGeom prst="rect">
              <a:avLst/>
            </a:prstGeom>
            <a:noFill/>
            <a:ln w="12700">
              <a:noFill/>
            </a:ln>
          </p:spPr>
          <p:txBody>
            <a:bodyPr wrap="square" rtlCol="0">
              <a:spAutoFit/>
            </a:bodyPr>
            <a:p>
              <a:pPr algn="r"/>
              <a:r>
                <a:rPr lang="en-US" altLang="zh-CN" sz="3600">
                  <a:latin typeface="汉仪程行简" panose="00020600040101010101" charset="-122"/>
                  <a:ea typeface="汉仪程行简" panose="00020600040101010101" charset="-122"/>
                </a:rPr>
                <a:t>1</a:t>
              </a:r>
              <a:endParaRPr lang="en-US" altLang="zh-CN" sz="3600">
                <a:latin typeface="汉仪程行简" panose="00020600040101010101" charset="-122"/>
                <a:ea typeface="汉仪程行简" panose="00020600040101010101" charset="-122"/>
              </a:endParaRPr>
            </a:p>
          </p:txBody>
        </p:sp>
      </p:grpSp>
      <p:grpSp>
        <p:nvGrpSpPr>
          <p:cNvPr id="33" name="组合 32"/>
          <p:cNvGrpSpPr/>
          <p:nvPr>
            <p:custDataLst>
              <p:tags r:id="rId5"/>
            </p:custDataLst>
          </p:nvPr>
        </p:nvGrpSpPr>
        <p:grpSpPr>
          <a:xfrm>
            <a:off x="7931150" y="2651125"/>
            <a:ext cx="4533265" cy="645160"/>
            <a:chOff x="11630" y="4175"/>
            <a:chExt cx="7139" cy="1016"/>
          </a:xfrm>
        </p:grpSpPr>
        <p:sp useBgFill="1">
          <p:nvSpPr>
            <p:cNvPr id="12" name="圆角矩形 11"/>
            <p:cNvSpPr/>
            <p:nvPr>
              <p:custDataLst>
                <p:tags r:id="rId6"/>
              </p:custDataLst>
            </p:nvPr>
          </p:nvSpPr>
          <p:spPr>
            <a:xfrm>
              <a:off x="13991" y="4215"/>
              <a:ext cx="4779" cy="900"/>
            </a:xfrm>
            <a:prstGeom prst="roundRect">
              <a:avLst>
                <a:gd name="adj" fmla="val 50000"/>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7"/>
              </p:custDataLst>
            </p:nvPr>
          </p:nvSpPr>
          <p:spPr>
            <a:xfrm>
              <a:off x="11630" y="4175"/>
              <a:ext cx="3140" cy="1016"/>
            </a:xfrm>
            <a:prstGeom prst="rect">
              <a:avLst/>
            </a:prstGeom>
            <a:noFill/>
          </p:spPr>
          <p:txBody>
            <a:bodyPr wrap="square" rtlCol="0">
              <a:spAutoFit/>
            </a:bodyPr>
            <a:p>
              <a:pPr algn="r"/>
              <a:r>
                <a:rPr lang="en-US" altLang="zh-CN" sz="3600">
                  <a:latin typeface="汉仪程行简" panose="00020600040101010101" charset="-122"/>
                  <a:ea typeface="汉仪程行简" panose="00020600040101010101" charset="-122"/>
                </a:rPr>
                <a:t>2</a:t>
              </a:r>
              <a:endParaRPr lang="en-US" altLang="zh-CN" sz="3600">
                <a:latin typeface="汉仪程行简" panose="00020600040101010101" charset="-122"/>
                <a:ea typeface="汉仪程行简" panose="00020600040101010101" charset="-122"/>
              </a:endParaRPr>
            </a:p>
          </p:txBody>
        </p:sp>
      </p:grpSp>
      <p:grpSp>
        <p:nvGrpSpPr>
          <p:cNvPr id="34" name="组合 33"/>
          <p:cNvGrpSpPr/>
          <p:nvPr>
            <p:custDataLst>
              <p:tags r:id="rId8"/>
            </p:custDataLst>
          </p:nvPr>
        </p:nvGrpSpPr>
        <p:grpSpPr>
          <a:xfrm>
            <a:off x="7931150" y="4067175"/>
            <a:ext cx="4533265" cy="645160"/>
            <a:chOff x="11630" y="6405"/>
            <a:chExt cx="7139" cy="1016"/>
          </a:xfrm>
        </p:grpSpPr>
        <p:sp useBgFill="1">
          <p:nvSpPr>
            <p:cNvPr id="18" name="圆角矩形 17"/>
            <p:cNvSpPr/>
            <p:nvPr>
              <p:custDataLst>
                <p:tags r:id="rId9"/>
              </p:custDataLst>
            </p:nvPr>
          </p:nvSpPr>
          <p:spPr>
            <a:xfrm>
              <a:off x="13991" y="6445"/>
              <a:ext cx="4779" cy="900"/>
            </a:xfrm>
            <a:prstGeom prst="roundRect">
              <a:avLst>
                <a:gd name="adj" fmla="val 50000"/>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1630" y="6405"/>
              <a:ext cx="3140" cy="1016"/>
            </a:xfrm>
            <a:prstGeom prst="rect">
              <a:avLst/>
            </a:prstGeom>
            <a:noFill/>
            <a:ln>
              <a:noFill/>
            </a:ln>
          </p:spPr>
          <p:txBody>
            <a:bodyPr wrap="square" rtlCol="0">
              <a:spAutoFit/>
            </a:bodyPr>
            <a:p>
              <a:pPr algn="r"/>
              <a:r>
                <a:rPr lang="en-US" altLang="zh-CN" sz="3600">
                  <a:latin typeface="汉仪程行简" panose="00020600040101010101" charset="-122"/>
                  <a:ea typeface="汉仪程行简" panose="00020600040101010101" charset="-122"/>
                </a:rPr>
                <a:t>3</a:t>
              </a:r>
              <a:endParaRPr lang="en-US" altLang="zh-CN" sz="3600">
                <a:latin typeface="汉仪程行简" panose="00020600040101010101" charset="-122"/>
                <a:ea typeface="汉仪程行简" panose="00020600040101010101" charset="-122"/>
              </a:endParaRPr>
            </a:p>
          </p:txBody>
        </p:sp>
      </p:grpSp>
      <p:pic>
        <p:nvPicPr>
          <p:cNvPr id="6" name="图片 5"/>
          <p:cNvPicPr>
            <a:picLocks noChangeAspect="1"/>
          </p:cNvPicPr>
          <p:nvPr>
            <p:custDataLst>
              <p:tags r:id="rId11"/>
            </p:custDataLst>
          </p:nvPr>
        </p:nvPicPr>
        <p:blipFill>
          <a:blip r:embed="rId12"/>
          <a:srcRect l="50022"/>
          <a:stretch>
            <a:fillRect/>
          </a:stretch>
        </p:blipFill>
        <p:spPr>
          <a:xfrm flipH="1">
            <a:off x="10130155" y="-6350"/>
            <a:ext cx="690245" cy="6655435"/>
          </a:xfrm>
          <a:prstGeom prst="rect">
            <a:avLst/>
          </a:prstGeom>
        </p:spPr>
      </p:pic>
      <p:sp useBgFill="1">
        <p:nvSpPr>
          <p:cNvPr id="35" name="矩形 34"/>
          <p:cNvSpPr/>
          <p:nvPr/>
        </p:nvSpPr>
        <p:spPr>
          <a:xfrm>
            <a:off x="10732770" y="-9525"/>
            <a:ext cx="1459865" cy="68453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11094720" y="1374775"/>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车道保持辅助系统</a:t>
            </a:r>
            <a:endParaRPr lang="zh-CN" altLang="en-US" sz="3600">
              <a:latin typeface="汉仪程行简" panose="00020600040101010101" charset="-122"/>
              <a:ea typeface="汉仪程行简" panose="00020600040101010101" charset="-122"/>
              <a:sym typeface="+mn-ea"/>
            </a:endParaRPr>
          </a:p>
        </p:txBody>
      </p:sp>
      <p:sp>
        <p:nvSpPr>
          <p:cNvPr id="37" name="文本框 36"/>
          <p:cNvSpPr txBox="1"/>
          <p:nvPr/>
        </p:nvSpPr>
        <p:spPr>
          <a:xfrm>
            <a:off x="2919730" y="1191895"/>
            <a:ext cx="5092065" cy="583565"/>
          </a:xfrm>
          <a:prstGeom prst="rect">
            <a:avLst/>
          </a:prstGeom>
          <a:noFill/>
        </p:spPr>
        <p:txBody>
          <a:bodyPr wrap="square" rtlCol="0">
            <a:spAutoFit/>
          </a:bodyPr>
          <a:p>
            <a:pPr algn="ctr"/>
            <a:r>
              <a:rPr lang="en-US" altLang="zh-CN" sz="3200">
                <a:latin typeface="汉仪程行简" panose="00020600040101010101" charset="-122"/>
                <a:ea typeface="汉仪程行简" panose="00020600040101010101" charset="-122"/>
              </a:rPr>
              <a:t>         </a:t>
            </a:r>
            <a:r>
              <a:rPr lang="zh-CN" altLang="en-US" sz="3200">
                <a:latin typeface="汉仪程行简" panose="00020600040101010101" charset="-122"/>
                <a:ea typeface="汉仪程行简" panose="00020600040101010101" charset="-122"/>
              </a:rPr>
              <a:t>概</a:t>
            </a:r>
            <a:r>
              <a:rPr lang="en-US" altLang="zh-CN" sz="3200">
                <a:latin typeface="汉仪程行简" panose="00020600040101010101" charset="-122"/>
                <a:ea typeface="汉仪程行简" panose="00020600040101010101" charset="-122"/>
              </a:rPr>
              <a:t> </a:t>
            </a:r>
            <a:r>
              <a:rPr lang="zh-CN" altLang="en-US" sz="3200">
                <a:latin typeface="汉仪程行简" panose="00020600040101010101" charset="-122"/>
                <a:ea typeface="汉仪程行简" panose="00020600040101010101" charset="-122"/>
              </a:rPr>
              <a:t>述</a:t>
            </a:r>
            <a:endParaRPr lang="zh-CN" altLang="en-US" sz="3200">
              <a:latin typeface="汉仪程行简" panose="00020600040101010101" charset="-122"/>
              <a:ea typeface="汉仪程行简" panose="00020600040101010101" charset="-122"/>
            </a:endParaRPr>
          </a:p>
        </p:txBody>
      </p:sp>
      <p:sp>
        <p:nvSpPr>
          <p:cNvPr id="38" name="文本框 37"/>
          <p:cNvSpPr txBox="1"/>
          <p:nvPr/>
        </p:nvSpPr>
        <p:spPr>
          <a:xfrm>
            <a:off x="1280795" y="1945640"/>
            <a:ext cx="6731000" cy="3830955"/>
          </a:xfrm>
          <a:prstGeom prst="rect">
            <a:avLst/>
          </a:prstGeom>
          <a:noFill/>
        </p:spPr>
        <p:txBody>
          <a:bodyPr wrap="square" rtlCol="0">
            <a:spAutoFit/>
          </a:bodyPr>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核心定义：车道保持辅助系统（</a:t>
            </a:r>
            <a:r>
              <a:rPr lang="en-US" altLang="zh-CN" sz="1600">
                <a:latin typeface="华文中宋" panose="02010600040101010101" charset="-122"/>
                <a:ea typeface="华文中宋" panose="02010600040101010101" charset="-122"/>
                <a:cs typeface="华文中宋" panose="02010600040101010101" charset="-122"/>
              </a:rPr>
              <a:t>Lane Keeping Assist System</a:t>
            </a: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LKAS</a:t>
            </a:r>
            <a:r>
              <a:rPr lang="zh-CN" altLang="en-US" sz="1600">
                <a:latin typeface="华文中宋" panose="02010600040101010101" charset="-122"/>
                <a:ea typeface="华文中宋" panose="02010600040101010101" charset="-122"/>
                <a:cs typeface="华文中宋" panose="02010600040101010101" charset="-122"/>
              </a:rPr>
              <a:t>）是智能汽车驾驶辅助系统的重要组成部分，通过车载传感器实时监测车辆行驶轨迹与车道线的相对位置，当检测到车辆无意识偏离车道时，主动介入并采取措施，帮助车辆保持在当前车道内安全行驶。</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发展历程：（</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）技术萌芽期（</a:t>
            </a:r>
            <a:r>
              <a:rPr lang="en-US" altLang="zh-CN" sz="1600">
                <a:latin typeface="华文中宋" panose="02010600040101010101" charset="-122"/>
                <a:ea typeface="华文中宋" panose="02010600040101010101" charset="-122"/>
                <a:cs typeface="华文中宋" panose="02010600040101010101" charset="-122"/>
              </a:rPr>
              <a:t>20</a:t>
            </a:r>
            <a:r>
              <a:rPr lang="zh-CN" altLang="en-US" sz="1600">
                <a:latin typeface="华文中宋" panose="02010600040101010101" charset="-122"/>
                <a:ea typeface="华文中宋" panose="02010600040101010101" charset="-122"/>
                <a:cs typeface="华文中宋" panose="02010600040101010101" charset="-122"/>
              </a:rPr>
              <a:t>世纪</a:t>
            </a:r>
            <a:r>
              <a:rPr lang="en-US" altLang="zh-CN" sz="1600">
                <a:latin typeface="华文中宋" panose="02010600040101010101" charset="-122"/>
                <a:ea typeface="华文中宋" panose="02010600040101010101" charset="-122"/>
                <a:cs typeface="华文中宋" panose="02010600040101010101" charset="-122"/>
              </a:rPr>
              <a:t>90</a:t>
            </a:r>
            <a:r>
              <a:rPr lang="zh-CN" altLang="en-US" sz="1600">
                <a:latin typeface="华文中宋" panose="02010600040101010101" charset="-122"/>
                <a:ea typeface="华文中宋" panose="02010600040101010101" charset="-122"/>
                <a:cs typeface="华文中宋" panose="02010600040101010101" charset="-122"/>
              </a:rPr>
              <a:t>年代</a:t>
            </a:r>
            <a:r>
              <a:rPr lang="en-US" altLang="zh-CN" sz="1600">
                <a:latin typeface="华文中宋" panose="02010600040101010101" charset="-122"/>
                <a:ea typeface="华文中宋" panose="02010600040101010101" charset="-122"/>
                <a:cs typeface="华文中宋" panose="02010600040101010101" charset="-122"/>
              </a:rPr>
              <a:t>—2000</a:t>
            </a:r>
            <a:r>
              <a:rPr lang="zh-CN" altLang="en-US" sz="1600">
                <a:latin typeface="华文中宋" panose="02010600040101010101" charset="-122"/>
                <a:ea typeface="华文中宋" panose="02010600040101010101" charset="-122"/>
                <a:cs typeface="华文中宋" panose="02010600040101010101" charset="-122"/>
              </a:rPr>
              <a:t>年初）</a:t>
            </a:r>
            <a:r>
              <a:rPr lang="en-US" altLang="zh-CN" sz="1600">
                <a:latin typeface="华文中宋" panose="02010600040101010101" charset="-122"/>
                <a:ea typeface="华文中宋" panose="02010600040101010101" charset="-122"/>
                <a:cs typeface="华文中宋" panose="02010600040101010101" charset="-122"/>
              </a:rPr>
              <a:t> </a:t>
            </a:r>
            <a:endParaRPr lang="en-US" altLang="zh-CN"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）功能进化期（</a:t>
            </a:r>
            <a:r>
              <a:rPr lang="en-US" altLang="zh-CN" sz="1600">
                <a:latin typeface="华文中宋" panose="02010600040101010101" charset="-122"/>
                <a:ea typeface="华文中宋" panose="02010600040101010101" charset="-122"/>
                <a:cs typeface="华文中宋" panose="02010600040101010101" charset="-122"/>
              </a:rPr>
              <a:t>2005—2010</a:t>
            </a:r>
            <a:r>
              <a:rPr lang="zh-CN" altLang="en-US" sz="1600">
                <a:latin typeface="华文中宋" panose="02010600040101010101" charset="-122"/>
                <a:ea typeface="华文中宋" panose="02010600040101010101" charset="-122"/>
                <a:cs typeface="华文中宋" panose="02010600040101010101" charset="-122"/>
              </a:rPr>
              <a:t>年）</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3</a:t>
            </a:r>
            <a:r>
              <a:rPr lang="zh-CN" altLang="en-US" sz="1600">
                <a:latin typeface="华文中宋" panose="02010600040101010101" charset="-122"/>
                <a:ea typeface="华文中宋" panose="02010600040101010101" charset="-122"/>
                <a:cs typeface="华文中宋" panose="02010600040101010101" charset="-122"/>
              </a:rPr>
              <a:t>）智能融合期（</a:t>
            </a:r>
            <a:r>
              <a:rPr lang="en-US" altLang="zh-CN" sz="1600">
                <a:latin typeface="华文中宋" panose="02010600040101010101" charset="-122"/>
                <a:ea typeface="华文中宋" panose="02010600040101010101" charset="-122"/>
                <a:cs typeface="华文中宋" panose="02010600040101010101" charset="-122"/>
              </a:rPr>
              <a:t>2011</a:t>
            </a:r>
            <a:r>
              <a:rPr lang="zh-CN" altLang="en-US" sz="1600">
                <a:latin typeface="华文中宋" panose="02010600040101010101" charset="-122"/>
                <a:ea typeface="华文中宋" panose="02010600040101010101" charset="-122"/>
                <a:cs typeface="华文中宋" panose="02010600040101010101" charset="-122"/>
              </a:rPr>
              <a:t>年至今）</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核心功能：（</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）车道线识别与监测、（</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）偏离预警、（</a:t>
            </a:r>
            <a:r>
              <a:rPr lang="en-US" altLang="zh-CN" sz="1600">
                <a:latin typeface="华文中宋" panose="02010600040101010101" charset="-122"/>
                <a:ea typeface="华文中宋" panose="02010600040101010101" charset="-122"/>
                <a:cs typeface="华文中宋" panose="02010600040101010101" charset="-122"/>
              </a:rPr>
              <a:t>3</a:t>
            </a:r>
            <a:r>
              <a:rPr lang="zh-CN" altLang="en-US" sz="1600">
                <a:latin typeface="华文中宋" panose="02010600040101010101" charset="-122"/>
                <a:ea typeface="华文中宋" panose="02010600040101010101" charset="-122"/>
                <a:cs typeface="华文中宋" panose="02010600040101010101" charset="-122"/>
              </a:rPr>
              <a:t>）主动转向干预</a:t>
            </a:r>
            <a:endParaRPr lang="zh-CN" altLang="en-US" sz="16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ppt_x</p:attrName>
                                        </p:attrNameLst>
                                      </p:cBhvr>
                                      <p:tavLst>
                                        <p:tav tm="0">
                                          <p:val>
                                            <p:strVal val="#ppt_x"/>
                                          </p:val>
                                        </p:tav>
                                        <p:tav tm="100000">
                                          <p:val>
                                            <p:strVal val="#ppt_x"/>
                                          </p:val>
                                        </p:tav>
                                      </p:tavLst>
                                    </p:anim>
                                    <p:anim calcmode="lin" valueType="num">
                                      <p:cBhvr>
                                        <p:cTn id="9" dur="2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3000" fill="hold">
                                          <p:stCondLst>
                                            <p:cond delay="0"/>
                                          </p:stCondLst>
                                        </p:cTn>
                                        <p:tgtEl>
                                          <p:spTgt spid="38">
                                            <p:txEl>
                                              <p:pRg st="0" end="0"/>
                                            </p:txEl>
                                          </p:spTgt>
                                        </p:tgtEl>
                                        <p:attrNameLst>
                                          <p:attrName>style.visibility</p:attrName>
                                        </p:attrNameLst>
                                      </p:cBhvr>
                                      <p:to>
                                        <p:strVal val="visible"/>
                                      </p:to>
                                    </p:set>
                                    <p:animEffect transition="in" filter="fade">
                                      <p:cBhvr>
                                        <p:cTn id="13" dur="3000"/>
                                        <p:tgtEl>
                                          <p:spTgt spid="38">
                                            <p:txEl>
                                              <p:pRg st="0" end="0"/>
                                            </p:txEl>
                                          </p:spTgt>
                                        </p:tgtEl>
                                      </p:cBhvr>
                                    </p:animEffect>
                                    <p:anim calcmode="lin" valueType="num">
                                      <p:cBhvr>
                                        <p:cTn id="14" dur="3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5" dur="3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0"/>
                                  </p:stCondLst>
                                  <p:childTnLst>
                                    <p:set>
                                      <p:cBhvr>
                                        <p:cTn id="18" dur="3000" fill="hold">
                                          <p:stCondLst>
                                            <p:cond delay="0"/>
                                          </p:stCondLst>
                                        </p:cTn>
                                        <p:tgtEl>
                                          <p:spTgt spid="38">
                                            <p:txEl>
                                              <p:pRg st="2" end="2"/>
                                            </p:txEl>
                                          </p:spTgt>
                                        </p:tgtEl>
                                        <p:attrNameLst>
                                          <p:attrName>style.visibility</p:attrName>
                                        </p:attrNameLst>
                                      </p:cBhvr>
                                      <p:to>
                                        <p:strVal val="visible"/>
                                      </p:to>
                                    </p:set>
                                    <p:animEffect transition="in" filter="fade">
                                      <p:cBhvr>
                                        <p:cTn id="19" dur="3000"/>
                                        <p:tgtEl>
                                          <p:spTgt spid="38">
                                            <p:txEl>
                                              <p:pRg st="2" end="2"/>
                                            </p:txEl>
                                          </p:spTgt>
                                        </p:tgtEl>
                                      </p:cBhvr>
                                    </p:animEffect>
                                    <p:anim calcmode="lin" valueType="num">
                                      <p:cBhvr>
                                        <p:cTn id="20" dur="3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21" dur="3000" fill="hold"/>
                                        <p:tgtEl>
                                          <p:spTgt spid="3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8000"/>
                            </p:stCondLst>
                            <p:childTnLst>
                              <p:par>
                                <p:cTn id="23" presetID="42" presetClass="entr" presetSubtype="0" fill="hold" nodeType="afterEffect">
                                  <p:stCondLst>
                                    <p:cond delay="0"/>
                                  </p:stCondLst>
                                  <p:childTnLst>
                                    <p:set>
                                      <p:cBhvr>
                                        <p:cTn id="24" dur="3000" fill="hold">
                                          <p:stCondLst>
                                            <p:cond delay="0"/>
                                          </p:stCondLst>
                                        </p:cTn>
                                        <p:tgtEl>
                                          <p:spTgt spid="38">
                                            <p:txEl>
                                              <p:pRg st="3" end="3"/>
                                            </p:txEl>
                                          </p:spTgt>
                                        </p:tgtEl>
                                        <p:attrNameLst>
                                          <p:attrName>style.visibility</p:attrName>
                                        </p:attrNameLst>
                                      </p:cBhvr>
                                      <p:to>
                                        <p:strVal val="visible"/>
                                      </p:to>
                                    </p:set>
                                    <p:animEffect transition="in" filter="fade">
                                      <p:cBhvr>
                                        <p:cTn id="25" dur="3000"/>
                                        <p:tgtEl>
                                          <p:spTgt spid="38">
                                            <p:txEl>
                                              <p:pRg st="3" end="3"/>
                                            </p:txEl>
                                          </p:spTgt>
                                        </p:tgtEl>
                                      </p:cBhvr>
                                    </p:animEffect>
                                    <p:anim calcmode="lin" valueType="num">
                                      <p:cBhvr>
                                        <p:cTn id="26" dur="3000" fill="hold"/>
                                        <p:tgtEl>
                                          <p:spTgt spid="38">
                                            <p:txEl>
                                              <p:pRg st="3" end="3"/>
                                            </p:txEl>
                                          </p:spTgt>
                                        </p:tgtEl>
                                        <p:attrNameLst>
                                          <p:attrName>ppt_x</p:attrName>
                                        </p:attrNameLst>
                                      </p:cBhvr>
                                      <p:tavLst>
                                        <p:tav tm="0">
                                          <p:val>
                                            <p:strVal val="#ppt_x"/>
                                          </p:val>
                                        </p:tav>
                                        <p:tav tm="100000">
                                          <p:val>
                                            <p:strVal val="#ppt_x"/>
                                          </p:val>
                                        </p:tav>
                                      </p:tavLst>
                                    </p:anim>
                                    <p:anim calcmode="lin" valueType="num">
                                      <p:cBhvr>
                                        <p:cTn id="27" dur="3000" fill="hold"/>
                                        <p:tgtEl>
                                          <p:spTgt spid="3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1000"/>
                            </p:stCondLst>
                            <p:childTnLst>
                              <p:par>
                                <p:cTn id="29" presetID="42" presetClass="entr" presetSubtype="0" fill="hold" nodeType="afterEffect">
                                  <p:stCondLst>
                                    <p:cond delay="0"/>
                                  </p:stCondLst>
                                  <p:childTnLst>
                                    <p:set>
                                      <p:cBhvr>
                                        <p:cTn id="30" dur="3000" fill="hold">
                                          <p:stCondLst>
                                            <p:cond delay="0"/>
                                          </p:stCondLst>
                                        </p:cTn>
                                        <p:tgtEl>
                                          <p:spTgt spid="38">
                                            <p:txEl>
                                              <p:pRg st="4" end="4"/>
                                            </p:txEl>
                                          </p:spTgt>
                                        </p:tgtEl>
                                        <p:attrNameLst>
                                          <p:attrName>style.visibility</p:attrName>
                                        </p:attrNameLst>
                                      </p:cBhvr>
                                      <p:to>
                                        <p:strVal val="visible"/>
                                      </p:to>
                                    </p:set>
                                    <p:animEffect transition="in" filter="fade">
                                      <p:cBhvr>
                                        <p:cTn id="31" dur="3000"/>
                                        <p:tgtEl>
                                          <p:spTgt spid="38">
                                            <p:txEl>
                                              <p:pRg st="4" end="4"/>
                                            </p:txEl>
                                          </p:spTgt>
                                        </p:tgtEl>
                                      </p:cBhvr>
                                    </p:animEffect>
                                    <p:anim calcmode="lin" valueType="num">
                                      <p:cBhvr>
                                        <p:cTn id="32" dur="3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33" dur="3000" fill="hold"/>
                                        <p:tgtEl>
                                          <p:spTgt spid="3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4000"/>
                            </p:stCondLst>
                            <p:childTnLst>
                              <p:par>
                                <p:cTn id="35" presetID="42" presetClass="entr" presetSubtype="0" fill="hold" nodeType="afterEffect">
                                  <p:stCondLst>
                                    <p:cond delay="0"/>
                                  </p:stCondLst>
                                  <p:childTnLst>
                                    <p:set>
                                      <p:cBhvr>
                                        <p:cTn id="36" dur="3000" fill="hold">
                                          <p:stCondLst>
                                            <p:cond delay="0"/>
                                          </p:stCondLst>
                                        </p:cTn>
                                        <p:tgtEl>
                                          <p:spTgt spid="38">
                                            <p:txEl>
                                              <p:pRg st="6" end="6"/>
                                            </p:txEl>
                                          </p:spTgt>
                                        </p:tgtEl>
                                        <p:attrNameLst>
                                          <p:attrName>style.visibility</p:attrName>
                                        </p:attrNameLst>
                                      </p:cBhvr>
                                      <p:to>
                                        <p:strVal val="visible"/>
                                      </p:to>
                                    </p:set>
                                    <p:animEffect transition="in" filter="fade">
                                      <p:cBhvr>
                                        <p:cTn id="37" dur="3000"/>
                                        <p:tgtEl>
                                          <p:spTgt spid="38">
                                            <p:txEl>
                                              <p:pRg st="6" end="6"/>
                                            </p:txEl>
                                          </p:spTgt>
                                        </p:tgtEl>
                                      </p:cBhvr>
                                    </p:animEffect>
                                    <p:anim calcmode="lin" valueType="num">
                                      <p:cBhvr>
                                        <p:cTn id="38" dur="3000" fill="hold"/>
                                        <p:tgtEl>
                                          <p:spTgt spid="38">
                                            <p:txEl>
                                              <p:pRg st="6" end="6"/>
                                            </p:txEl>
                                          </p:spTgt>
                                        </p:tgtEl>
                                        <p:attrNameLst>
                                          <p:attrName>ppt_x</p:attrName>
                                        </p:attrNameLst>
                                      </p:cBhvr>
                                      <p:tavLst>
                                        <p:tav tm="0">
                                          <p:val>
                                            <p:strVal val="#ppt_x"/>
                                          </p:val>
                                        </p:tav>
                                        <p:tav tm="100000">
                                          <p:val>
                                            <p:strVal val="#ppt_x"/>
                                          </p:val>
                                        </p:tav>
                                      </p:tavLst>
                                    </p:anim>
                                    <p:anim calcmode="lin" valueType="num">
                                      <p:cBhvr>
                                        <p:cTn id="39" dur="3000" fill="hold"/>
                                        <p:tgtEl>
                                          <p:spTgt spid="3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8900" y="0"/>
            <a:ext cx="12280900" cy="6883400"/>
          </a:xfrm>
          <a:prstGeom prst="rect">
            <a:avLst/>
          </a:prstGeom>
          <a:gradFill>
            <a:gsLst>
              <a:gs pos="47000">
                <a:srgbClr val="F4F5F7">
                  <a:alpha val="80000"/>
                </a:srgbClr>
              </a:gs>
              <a:gs pos="22000">
                <a:schemeClr val="accent1">
                  <a:lumMod val="5000"/>
                  <a:lumOff val="95000"/>
                  <a:alpha val="80000"/>
                </a:schemeClr>
              </a:gs>
              <a:gs pos="78000">
                <a:schemeClr val="bg1">
                  <a:alpha val="0"/>
                </a:schemeClr>
              </a:gs>
              <a:gs pos="63000">
                <a:schemeClr val="bg1">
                  <a:alpha val="40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2" name="组合 31"/>
          <p:cNvGrpSpPr/>
          <p:nvPr>
            <p:custDataLst>
              <p:tags r:id="rId2"/>
            </p:custDataLst>
          </p:nvPr>
        </p:nvGrpSpPr>
        <p:grpSpPr>
          <a:xfrm>
            <a:off x="7931150" y="1235075"/>
            <a:ext cx="4533265" cy="645160"/>
            <a:chOff x="11630" y="1945"/>
            <a:chExt cx="7139" cy="1016"/>
          </a:xfrm>
        </p:grpSpPr>
        <p:sp useBgFill="1">
          <p:nvSpPr>
            <p:cNvPr id="4" name="圆角矩形 3"/>
            <p:cNvSpPr/>
            <p:nvPr>
              <p:custDataLst>
                <p:tags r:id="rId3"/>
              </p:custDataLst>
            </p:nvPr>
          </p:nvSpPr>
          <p:spPr>
            <a:xfrm>
              <a:off x="13991" y="1985"/>
              <a:ext cx="4779" cy="900"/>
            </a:xfrm>
            <a:prstGeom prst="roundRect">
              <a:avLst>
                <a:gd name="adj" fmla="val 50000"/>
              </a:avLst>
            </a:prstGeom>
            <a:ln w="127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custDataLst>
                <p:tags r:id="rId4"/>
              </p:custDataLst>
            </p:nvPr>
          </p:nvSpPr>
          <p:spPr>
            <a:xfrm>
              <a:off x="11630" y="1945"/>
              <a:ext cx="3140" cy="1016"/>
            </a:xfrm>
            <a:prstGeom prst="rect">
              <a:avLst/>
            </a:prstGeom>
            <a:noFill/>
            <a:ln w="12700">
              <a:noFill/>
            </a:ln>
          </p:spPr>
          <p:txBody>
            <a:bodyPr wrap="square" rtlCol="0">
              <a:spAutoFit/>
            </a:bodyPr>
            <a:p>
              <a:pPr algn="r"/>
              <a:r>
                <a:rPr lang="en-US" altLang="zh-CN" sz="3600">
                  <a:latin typeface="汉仪程行简" panose="00020600040101010101" charset="-122"/>
                  <a:ea typeface="汉仪程行简" panose="00020600040101010101" charset="-122"/>
                </a:rPr>
                <a:t>1</a:t>
              </a:r>
              <a:endParaRPr lang="en-US" altLang="zh-CN" sz="3600">
                <a:latin typeface="汉仪程行简" panose="00020600040101010101" charset="-122"/>
                <a:ea typeface="汉仪程行简" panose="00020600040101010101" charset="-122"/>
              </a:endParaRPr>
            </a:p>
          </p:txBody>
        </p:sp>
      </p:grpSp>
      <p:grpSp>
        <p:nvGrpSpPr>
          <p:cNvPr id="33" name="组合 32"/>
          <p:cNvGrpSpPr/>
          <p:nvPr>
            <p:custDataLst>
              <p:tags r:id="rId5"/>
            </p:custDataLst>
          </p:nvPr>
        </p:nvGrpSpPr>
        <p:grpSpPr>
          <a:xfrm>
            <a:off x="6788150" y="2651125"/>
            <a:ext cx="4533265" cy="645160"/>
            <a:chOff x="11630" y="4175"/>
            <a:chExt cx="7139" cy="1016"/>
          </a:xfrm>
        </p:grpSpPr>
        <p:sp useBgFill="1">
          <p:nvSpPr>
            <p:cNvPr id="12" name="圆角矩形 11"/>
            <p:cNvSpPr/>
            <p:nvPr>
              <p:custDataLst>
                <p:tags r:id="rId6"/>
              </p:custDataLst>
            </p:nvPr>
          </p:nvSpPr>
          <p:spPr>
            <a:xfrm>
              <a:off x="13991" y="4215"/>
              <a:ext cx="4779" cy="900"/>
            </a:xfrm>
            <a:prstGeom prst="roundRect">
              <a:avLst>
                <a:gd name="adj" fmla="val 50000"/>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7"/>
              </p:custDataLst>
            </p:nvPr>
          </p:nvSpPr>
          <p:spPr>
            <a:xfrm>
              <a:off x="11630" y="4175"/>
              <a:ext cx="3140" cy="1016"/>
            </a:xfrm>
            <a:prstGeom prst="rect">
              <a:avLst/>
            </a:prstGeom>
            <a:noFill/>
          </p:spPr>
          <p:txBody>
            <a:bodyPr wrap="square" rtlCol="0">
              <a:spAutoFit/>
            </a:bodyPr>
            <a:p>
              <a:pPr algn="r"/>
              <a:r>
                <a:rPr lang="en-US" altLang="zh-CN" sz="3600">
                  <a:latin typeface="汉仪程行简" panose="00020600040101010101" charset="-122"/>
                  <a:ea typeface="汉仪程行简" panose="00020600040101010101" charset="-122"/>
                </a:rPr>
                <a:t>2</a:t>
              </a:r>
              <a:endParaRPr lang="en-US" altLang="zh-CN" sz="3600">
                <a:latin typeface="汉仪程行简" panose="00020600040101010101" charset="-122"/>
                <a:ea typeface="汉仪程行简" panose="00020600040101010101" charset="-122"/>
              </a:endParaRPr>
            </a:p>
          </p:txBody>
        </p:sp>
      </p:grpSp>
      <p:grpSp>
        <p:nvGrpSpPr>
          <p:cNvPr id="34" name="组合 33"/>
          <p:cNvGrpSpPr/>
          <p:nvPr>
            <p:custDataLst>
              <p:tags r:id="rId8"/>
            </p:custDataLst>
          </p:nvPr>
        </p:nvGrpSpPr>
        <p:grpSpPr>
          <a:xfrm>
            <a:off x="7931150" y="4067175"/>
            <a:ext cx="4533265" cy="645160"/>
            <a:chOff x="11630" y="6405"/>
            <a:chExt cx="7139" cy="1016"/>
          </a:xfrm>
        </p:grpSpPr>
        <p:sp useBgFill="1">
          <p:nvSpPr>
            <p:cNvPr id="18" name="圆角矩形 17"/>
            <p:cNvSpPr/>
            <p:nvPr>
              <p:custDataLst>
                <p:tags r:id="rId9"/>
              </p:custDataLst>
            </p:nvPr>
          </p:nvSpPr>
          <p:spPr>
            <a:xfrm>
              <a:off x="13991" y="6445"/>
              <a:ext cx="4779" cy="900"/>
            </a:xfrm>
            <a:prstGeom prst="roundRect">
              <a:avLst>
                <a:gd name="adj" fmla="val 50000"/>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1630" y="6405"/>
              <a:ext cx="3140" cy="1016"/>
            </a:xfrm>
            <a:prstGeom prst="rect">
              <a:avLst/>
            </a:prstGeom>
            <a:noFill/>
            <a:ln>
              <a:noFill/>
            </a:ln>
          </p:spPr>
          <p:txBody>
            <a:bodyPr wrap="square" rtlCol="0">
              <a:spAutoFit/>
            </a:bodyPr>
            <a:p>
              <a:pPr algn="r"/>
              <a:r>
                <a:rPr lang="en-US" altLang="zh-CN" sz="3600">
                  <a:latin typeface="汉仪程行简" panose="00020600040101010101" charset="-122"/>
                  <a:ea typeface="汉仪程行简" panose="00020600040101010101" charset="-122"/>
                </a:rPr>
                <a:t>3</a:t>
              </a:r>
              <a:endParaRPr lang="en-US" altLang="zh-CN" sz="3600">
                <a:latin typeface="汉仪程行简" panose="00020600040101010101" charset="-122"/>
                <a:ea typeface="汉仪程行简" panose="00020600040101010101" charset="-122"/>
              </a:endParaRPr>
            </a:p>
          </p:txBody>
        </p:sp>
      </p:grpSp>
      <p:pic>
        <p:nvPicPr>
          <p:cNvPr id="6" name="图片 5"/>
          <p:cNvPicPr>
            <a:picLocks noChangeAspect="1"/>
          </p:cNvPicPr>
          <p:nvPr>
            <p:custDataLst>
              <p:tags r:id="rId11"/>
            </p:custDataLst>
          </p:nvPr>
        </p:nvPicPr>
        <p:blipFill>
          <a:blip r:embed="rId12"/>
          <a:srcRect l="50022"/>
          <a:stretch>
            <a:fillRect/>
          </a:stretch>
        </p:blipFill>
        <p:spPr>
          <a:xfrm flipH="1">
            <a:off x="10130155" y="-6350"/>
            <a:ext cx="690245" cy="6655435"/>
          </a:xfrm>
          <a:prstGeom prst="rect">
            <a:avLst/>
          </a:prstGeom>
        </p:spPr>
      </p:pic>
      <p:sp useBgFill="1">
        <p:nvSpPr>
          <p:cNvPr id="35" name="矩形 34"/>
          <p:cNvSpPr/>
          <p:nvPr>
            <p:custDataLst>
              <p:tags r:id="rId13"/>
            </p:custDataLst>
          </p:nvPr>
        </p:nvSpPr>
        <p:spPr>
          <a:xfrm>
            <a:off x="10732770" y="-9525"/>
            <a:ext cx="1459865" cy="68453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11094720" y="1374775"/>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车道保持辅助系统</a:t>
            </a:r>
            <a:endParaRPr lang="zh-CN" altLang="en-US" sz="3600">
              <a:latin typeface="汉仪程行简" panose="00020600040101010101" charset="-122"/>
              <a:ea typeface="汉仪程行简" panose="00020600040101010101" charset="-122"/>
              <a:sym typeface="+mn-ea"/>
            </a:endParaRPr>
          </a:p>
        </p:txBody>
      </p:sp>
      <p:sp>
        <p:nvSpPr>
          <p:cNvPr id="37" name="文本框 36"/>
          <p:cNvSpPr txBox="1"/>
          <p:nvPr/>
        </p:nvSpPr>
        <p:spPr>
          <a:xfrm>
            <a:off x="2919730" y="671195"/>
            <a:ext cx="5092065" cy="583565"/>
          </a:xfrm>
          <a:prstGeom prst="rect">
            <a:avLst/>
          </a:prstGeom>
          <a:noFill/>
        </p:spPr>
        <p:txBody>
          <a:bodyPr wrap="square" rtlCol="0">
            <a:spAutoFit/>
          </a:bodyPr>
          <a:p>
            <a:pPr algn="ctr"/>
            <a:r>
              <a:rPr lang="en-US" altLang="zh-CN" sz="3200">
                <a:latin typeface="汉仪程行简" panose="00020600040101010101" charset="-122"/>
                <a:ea typeface="汉仪程行简" panose="00020600040101010101" charset="-122"/>
              </a:rPr>
              <a:t>         </a:t>
            </a:r>
            <a:r>
              <a:rPr lang="zh-CN" altLang="en-US" sz="3200">
                <a:latin typeface="汉仪程行简" panose="00020600040101010101" charset="-122"/>
                <a:ea typeface="汉仪程行简" panose="00020600040101010101" charset="-122"/>
              </a:rPr>
              <a:t>系统组成</a:t>
            </a:r>
            <a:endParaRPr lang="zh-CN" altLang="en-US" sz="3200">
              <a:latin typeface="汉仪程行简" panose="00020600040101010101" charset="-122"/>
              <a:ea typeface="汉仪程行简" panose="00020600040101010101" charset="-122"/>
            </a:endParaRPr>
          </a:p>
        </p:txBody>
      </p:sp>
      <p:sp>
        <p:nvSpPr>
          <p:cNvPr id="38" name="文本框 37"/>
          <p:cNvSpPr txBox="1"/>
          <p:nvPr/>
        </p:nvSpPr>
        <p:spPr>
          <a:xfrm>
            <a:off x="1280795" y="1424940"/>
            <a:ext cx="6731000" cy="4569460"/>
          </a:xfrm>
          <a:prstGeom prst="rect">
            <a:avLst/>
          </a:prstGeom>
          <a:noFill/>
        </p:spPr>
        <p:txBody>
          <a:bodyPr wrap="square" rtlCol="0">
            <a:spAutoFit/>
          </a:bodyPr>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感知单元：</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）视觉传感器</a:t>
            </a:r>
            <a:r>
              <a:rPr lang="en-US" altLang="zh-CN" sz="1600">
                <a:latin typeface="华文中宋" panose="02010600040101010101" charset="-122"/>
                <a:ea typeface="华文中宋" panose="02010600040101010101" charset="-122"/>
                <a:cs typeface="华文中宋" panose="02010600040101010101" charset="-122"/>
              </a:rPr>
              <a:t> </a:t>
            </a:r>
            <a:r>
              <a:rPr lang="zh-CN" altLang="en-US" sz="1600">
                <a:latin typeface="华文中宋" panose="02010600040101010101" charset="-122"/>
                <a:ea typeface="华文中宋" panose="02010600040101010101" charset="-122"/>
                <a:cs typeface="华文中宋" panose="02010600040101010101" charset="-122"/>
              </a:rPr>
              <a:t>：</a:t>
            </a:r>
            <a:r>
              <a:rPr lang="en-US" altLang="en-US" sz="1600">
                <a:latin typeface="华文中宋" panose="02010600040101010101" charset="-122"/>
                <a:ea typeface="华文中宋" panose="02010600040101010101" charset="-122"/>
                <a:cs typeface="华文中宋" panose="02010600040101010101" charset="-122"/>
              </a:rPr>
              <a:t>①</a:t>
            </a:r>
            <a:r>
              <a:rPr lang="zh-CN" altLang="en-US" sz="1600">
                <a:latin typeface="华文中宋" panose="02010600040101010101" charset="-122"/>
                <a:ea typeface="华文中宋" panose="02010600040101010101" charset="-122"/>
                <a:cs typeface="华文中宋" panose="02010600040101010101" charset="-122"/>
              </a:rPr>
              <a:t>摄像头、</a:t>
            </a:r>
            <a:r>
              <a:rPr lang="en-US" altLang="en-US" sz="1600">
                <a:latin typeface="华文中宋" panose="02010600040101010101" charset="-122"/>
                <a:ea typeface="华文中宋" panose="02010600040101010101" charset="-122"/>
                <a:cs typeface="华文中宋" panose="02010600040101010101" charset="-122"/>
              </a:rPr>
              <a:t>②</a:t>
            </a:r>
            <a:r>
              <a:rPr lang="zh-CN" altLang="en-US" sz="1600">
                <a:latin typeface="华文中宋" panose="02010600040101010101" charset="-122"/>
                <a:ea typeface="华文中宋" panose="02010600040101010101" charset="-122"/>
                <a:cs typeface="华文中宋" panose="02010600040101010101" charset="-122"/>
              </a:rPr>
              <a:t>图像处理芯片</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）雷达传感器：</a:t>
            </a:r>
            <a:r>
              <a:rPr lang="en-US" altLang="en-US" sz="1600">
                <a:latin typeface="华文中宋" panose="02010600040101010101" charset="-122"/>
                <a:ea typeface="华文中宋" panose="02010600040101010101" charset="-122"/>
                <a:cs typeface="华文中宋" panose="02010600040101010101" charset="-122"/>
              </a:rPr>
              <a:t>①</a:t>
            </a:r>
            <a:r>
              <a:rPr lang="zh-CN" altLang="en-US" sz="1600">
                <a:latin typeface="华文中宋" panose="02010600040101010101" charset="-122"/>
                <a:ea typeface="华文中宋" panose="02010600040101010101" charset="-122"/>
                <a:cs typeface="华文中宋" panose="02010600040101010101" charset="-122"/>
              </a:rPr>
              <a:t>毫米波雷达、</a:t>
            </a:r>
            <a:r>
              <a:rPr lang="en-US" altLang="en-US" sz="1600">
                <a:latin typeface="华文中宋" panose="02010600040101010101" charset="-122"/>
                <a:ea typeface="华文中宋" panose="02010600040101010101" charset="-122"/>
                <a:cs typeface="华文中宋" panose="02010600040101010101" charset="-122"/>
              </a:rPr>
              <a:t>②</a:t>
            </a:r>
            <a:r>
              <a:rPr lang="zh-CN" altLang="en-US" sz="1600">
                <a:latin typeface="华文中宋" panose="02010600040101010101" charset="-122"/>
                <a:ea typeface="华文中宋" panose="02010600040101010101" charset="-122"/>
                <a:cs typeface="华文中宋" panose="02010600040101010101" charset="-122"/>
              </a:rPr>
              <a:t>超声波雷达</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决策单元：</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ECU </a:t>
            </a: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ECU</a:t>
            </a:r>
            <a:r>
              <a:rPr lang="zh-CN" altLang="en-US" sz="1600">
                <a:latin typeface="华文中宋" panose="02010600040101010101" charset="-122"/>
                <a:ea typeface="华文中宋" panose="02010600040101010101" charset="-122"/>
                <a:cs typeface="华文中宋" panose="02010600040101010101" charset="-122"/>
              </a:rPr>
              <a:t>是车道保持辅助系统的</a:t>
            </a:r>
            <a:r>
              <a:rPr lang="en-US" altLang="zh-CN" sz="1600">
                <a:latin typeface="华文中宋" panose="02010600040101010101" charset="-122"/>
                <a:ea typeface="华文中宋" panose="02010600040101010101" charset="-122"/>
                <a:cs typeface="华文中宋" panose="02010600040101010101" charset="-122"/>
              </a:rPr>
              <a:t>“</a:t>
            </a:r>
            <a:r>
              <a:rPr lang="zh-CN" altLang="en-US" sz="1600">
                <a:latin typeface="华文中宋" panose="02010600040101010101" charset="-122"/>
                <a:ea typeface="华文中宋" panose="02010600040101010101" charset="-122"/>
                <a:cs typeface="华文中宋" panose="02010600040101010101" charset="-122"/>
              </a:rPr>
              <a:t>大脑</a:t>
            </a:r>
            <a:r>
              <a:rPr lang="en-US" altLang="zh-CN" sz="1600">
                <a:latin typeface="华文中宋" panose="02010600040101010101" charset="-122"/>
                <a:ea typeface="华文中宋" panose="02010600040101010101" charset="-122"/>
                <a:cs typeface="华文中宋" panose="02010600040101010101" charset="-122"/>
              </a:rPr>
              <a:t>”</a:t>
            </a:r>
            <a:r>
              <a:rPr lang="zh-CN" altLang="en-US" sz="1600">
                <a:latin typeface="华文中宋" panose="02010600040101010101" charset="-122"/>
                <a:ea typeface="华文中宋" panose="02010600040101010101" charset="-122"/>
                <a:cs typeface="华文中宋" panose="02010600040101010101" charset="-122"/>
              </a:rPr>
              <a:t>，负责整合感知单元传来的数据，并依据预设的控制逻辑进行决策。</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）通信模块：实现</a:t>
            </a:r>
            <a:r>
              <a:rPr lang="en-US" altLang="zh-CN" sz="1600">
                <a:latin typeface="华文中宋" panose="02010600040101010101" charset="-122"/>
                <a:ea typeface="华文中宋" panose="02010600040101010101" charset="-122"/>
                <a:cs typeface="华文中宋" panose="02010600040101010101" charset="-122"/>
              </a:rPr>
              <a:t>ECU</a:t>
            </a:r>
            <a:r>
              <a:rPr lang="zh-CN" altLang="en-US" sz="1600">
                <a:latin typeface="华文中宋" panose="02010600040101010101" charset="-122"/>
                <a:ea typeface="华文中宋" panose="02010600040101010101" charset="-122"/>
                <a:cs typeface="华文中宋" panose="02010600040101010101" charset="-122"/>
              </a:rPr>
              <a:t>与车辆其他系统（如转向系统、仪表盘、车载网络等）之间的数据交互。</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执行单元：</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）转向执行机构：</a:t>
            </a:r>
            <a:r>
              <a:rPr lang="en-US" altLang="en-US" sz="1600">
                <a:latin typeface="华文中宋" panose="02010600040101010101" charset="-122"/>
                <a:ea typeface="华文中宋" panose="02010600040101010101" charset="-122"/>
                <a:cs typeface="华文中宋" panose="02010600040101010101" charset="-122"/>
              </a:rPr>
              <a:t>①</a:t>
            </a:r>
            <a:r>
              <a:rPr lang="en-US" altLang="zh-CN" sz="1600">
                <a:latin typeface="华文中宋" panose="02010600040101010101" charset="-122"/>
                <a:ea typeface="华文中宋" panose="02010600040101010101" charset="-122"/>
                <a:cs typeface="华文中宋" panose="02010600040101010101" charset="-122"/>
              </a:rPr>
              <a:t> EPS</a:t>
            </a:r>
            <a:r>
              <a:rPr lang="zh-CN" altLang="en-US" sz="1600">
                <a:latin typeface="华文中宋" panose="02010600040101010101" charset="-122"/>
                <a:ea typeface="华文中宋" panose="02010600040101010101" charset="-122"/>
                <a:cs typeface="华文中宋" panose="02010600040101010101" charset="-122"/>
              </a:rPr>
              <a:t>、</a:t>
            </a:r>
            <a:r>
              <a:rPr lang="en-US" altLang="en-US" sz="1600">
                <a:latin typeface="华文中宋" panose="02010600040101010101" charset="-122"/>
                <a:ea typeface="华文中宋" panose="02010600040101010101" charset="-122"/>
                <a:cs typeface="华文中宋" panose="02010600040101010101" charset="-122"/>
              </a:rPr>
              <a:t>②</a:t>
            </a:r>
            <a:r>
              <a:rPr lang="zh-CN" altLang="en-US" sz="1600">
                <a:latin typeface="华文中宋" panose="02010600040101010101" charset="-122"/>
                <a:ea typeface="华文中宋" panose="02010600040101010101" charset="-122"/>
                <a:cs typeface="华文中宋" panose="02010600040101010101" charset="-122"/>
              </a:rPr>
              <a:t>液压助力转向系统（</a:t>
            </a:r>
            <a:r>
              <a:rPr lang="en-US" altLang="zh-CN" sz="1600">
                <a:latin typeface="华文中宋" panose="02010600040101010101" charset="-122"/>
                <a:ea typeface="华文中宋" panose="02010600040101010101" charset="-122"/>
                <a:cs typeface="华文中宋" panose="02010600040101010101" charset="-122"/>
              </a:rPr>
              <a:t>HPS</a:t>
            </a:r>
            <a:r>
              <a:rPr lang="zh-CN" altLang="en-US" sz="1600">
                <a:latin typeface="华文中宋" panose="02010600040101010101" charset="-122"/>
                <a:ea typeface="华文中宋" panose="02010600040101010101" charset="-122"/>
                <a:cs typeface="华文中宋" panose="02010600040101010101" charset="-122"/>
              </a:rPr>
              <a:t>）</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）报警装置：</a:t>
            </a:r>
            <a:r>
              <a:rPr lang="en-US" altLang="en-US" sz="1600">
                <a:latin typeface="华文中宋" panose="02010600040101010101" charset="-122"/>
                <a:ea typeface="华文中宋" panose="02010600040101010101" charset="-122"/>
                <a:cs typeface="华文中宋" panose="02010600040101010101" charset="-122"/>
              </a:rPr>
              <a:t>①</a:t>
            </a:r>
            <a:r>
              <a:rPr lang="zh-CN" altLang="en-US" sz="1600">
                <a:latin typeface="华文中宋" panose="02010600040101010101" charset="-122"/>
                <a:ea typeface="华文中宋" panose="02010600040101010101" charset="-122"/>
                <a:cs typeface="华文中宋" panose="02010600040101010101" charset="-122"/>
              </a:rPr>
              <a:t>声音报警、</a:t>
            </a:r>
            <a:r>
              <a:rPr lang="en-US" altLang="en-US" sz="1600">
                <a:latin typeface="华文中宋" panose="02010600040101010101" charset="-122"/>
                <a:ea typeface="华文中宋" panose="02010600040101010101" charset="-122"/>
                <a:cs typeface="华文中宋" panose="02010600040101010101" charset="-122"/>
              </a:rPr>
              <a:t>②</a:t>
            </a:r>
            <a:r>
              <a:rPr lang="zh-CN" altLang="en-US" sz="1600">
                <a:latin typeface="华文中宋" panose="02010600040101010101" charset="-122"/>
                <a:ea typeface="华文中宋" panose="02010600040101010101" charset="-122"/>
                <a:cs typeface="华文中宋" panose="02010600040101010101" charset="-122"/>
              </a:rPr>
              <a:t>视觉报警、</a:t>
            </a:r>
            <a:r>
              <a:rPr lang="en-US" altLang="en-US" sz="1600">
                <a:latin typeface="华文中宋" panose="02010600040101010101" charset="-122"/>
                <a:ea typeface="华文中宋" panose="02010600040101010101" charset="-122"/>
                <a:cs typeface="华文中宋" panose="02010600040101010101" charset="-122"/>
              </a:rPr>
              <a:t>③</a:t>
            </a:r>
            <a:r>
              <a:rPr lang="zh-CN" altLang="en-US" sz="1600">
                <a:latin typeface="华文中宋" panose="02010600040101010101" charset="-122"/>
                <a:ea typeface="华文中宋" panose="02010600040101010101" charset="-122"/>
                <a:cs typeface="华文中宋" panose="02010600040101010101" charset="-122"/>
              </a:rPr>
              <a:t>触觉报警</a:t>
            </a:r>
            <a:endParaRPr lang="zh-CN" altLang="en-US" sz="16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2000" fill="hold">
                                          <p:stCondLst>
                                            <p:cond delay="0"/>
                                          </p:stCondLst>
                                        </p:cTn>
                                        <p:tgtEl>
                                          <p:spTgt spid="38">
                                            <p:txEl>
                                              <p:pRg st="0" end="0"/>
                                            </p:txEl>
                                          </p:spTgt>
                                        </p:tgtEl>
                                        <p:attrNameLst>
                                          <p:attrName>style.visibility</p:attrName>
                                        </p:attrNameLst>
                                      </p:cBhvr>
                                      <p:to>
                                        <p:strVal val="visible"/>
                                      </p:to>
                                    </p:set>
                                    <p:animEffect transition="in" filter="fade">
                                      <p:cBhvr>
                                        <p:cTn id="13" dur="2000"/>
                                        <p:tgtEl>
                                          <p:spTgt spid="38">
                                            <p:txEl>
                                              <p:pRg st="0" end="0"/>
                                            </p:txEl>
                                          </p:spTgt>
                                        </p:tgtEl>
                                      </p:cBhvr>
                                    </p:animEffect>
                                    <p:anim calcmode="lin" valueType="num">
                                      <p:cBhvr>
                                        <p:cTn id="14" dur="2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2000" fill="hold">
                                          <p:stCondLst>
                                            <p:cond delay="0"/>
                                          </p:stCondLst>
                                        </p:cTn>
                                        <p:tgtEl>
                                          <p:spTgt spid="38">
                                            <p:txEl>
                                              <p:pRg st="1" end="1"/>
                                            </p:txEl>
                                          </p:spTgt>
                                        </p:tgtEl>
                                        <p:attrNameLst>
                                          <p:attrName>style.visibility</p:attrName>
                                        </p:attrNameLst>
                                      </p:cBhvr>
                                      <p:to>
                                        <p:strVal val="visible"/>
                                      </p:to>
                                    </p:set>
                                    <p:animEffect transition="in" filter="fade">
                                      <p:cBhvr>
                                        <p:cTn id="19" dur="2000"/>
                                        <p:tgtEl>
                                          <p:spTgt spid="38">
                                            <p:txEl>
                                              <p:pRg st="1" end="1"/>
                                            </p:txEl>
                                          </p:spTgt>
                                        </p:tgtEl>
                                      </p:cBhvr>
                                    </p:animEffect>
                                    <p:anim calcmode="lin" valueType="num">
                                      <p:cBhvr>
                                        <p:cTn id="20" dur="2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0"/>
                                  </p:stCondLst>
                                  <p:childTnLst>
                                    <p:set>
                                      <p:cBhvr>
                                        <p:cTn id="24" dur="2000" fill="hold">
                                          <p:stCondLst>
                                            <p:cond delay="0"/>
                                          </p:stCondLst>
                                        </p:cTn>
                                        <p:tgtEl>
                                          <p:spTgt spid="38">
                                            <p:txEl>
                                              <p:pRg st="2" end="2"/>
                                            </p:txEl>
                                          </p:spTgt>
                                        </p:tgtEl>
                                        <p:attrNameLst>
                                          <p:attrName>style.visibility</p:attrName>
                                        </p:attrNameLst>
                                      </p:cBhvr>
                                      <p:to>
                                        <p:strVal val="visible"/>
                                      </p:to>
                                    </p:set>
                                    <p:animEffect transition="in" filter="fade">
                                      <p:cBhvr>
                                        <p:cTn id="25" dur="2000"/>
                                        <p:tgtEl>
                                          <p:spTgt spid="38">
                                            <p:txEl>
                                              <p:pRg st="2" end="2"/>
                                            </p:txEl>
                                          </p:spTgt>
                                        </p:tgtEl>
                                      </p:cBhvr>
                                    </p:animEffect>
                                    <p:anim calcmode="lin" valueType="num">
                                      <p:cBhvr>
                                        <p:cTn id="26" dur="2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nodeType="afterEffect">
                                  <p:stCondLst>
                                    <p:cond delay="0"/>
                                  </p:stCondLst>
                                  <p:childTnLst>
                                    <p:set>
                                      <p:cBhvr>
                                        <p:cTn id="30" dur="2000" fill="hold">
                                          <p:stCondLst>
                                            <p:cond delay="0"/>
                                          </p:stCondLst>
                                        </p:cTn>
                                        <p:tgtEl>
                                          <p:spTgt spid="38">
                                            <p:txEl>
                                              <p:pRg st="4" end="4"/>
                                            </p:txEl>
                                          </p:spTgt>
                                        </p:tgtEl>
                                        <p:attrNameLst>
                                          <p:attrName>style.visibility</p:attrName>
                                        </p:attrNameLst>
                                      </p:cBhvr>
                                      <p:to>
                                        <p:strVal val="visible"/>
                                      </p:to>
                                    </p:set>
                                    <p:animEffect transition="in" filter="fade">
                                      <p:cBhvr>
                                        <p:cTn id="31" dur="2000"/>
                                        <p:tgtEl>
                                          <p:spTgt spid="38">
                                            <p:txEl>
                                              <p:pRg st="4" end="4"/>
                                            </p:txEl>
                                          </p:spTgt>
                                        </p:tgtEl>
                                      </p:cBhvr>
                                    </p:animEffect>
                                    <p:anim calcmode="lin" valueType="num">
                                      <p:cBhvr>
                                        <p:cTn id="32" dur="2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3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42" presetClass="entr" presetSubtype="0" fill="hold" nodeType="afterEffect">
                                  <p:stCondLst>
                                    <p:cond delay="0"/>
                                  </p:stCondLst>
                                  <p:childTnLst>
                                    <p:set>
                                      <p:cBhvr>
                                        <p:cTn id="36" dur="2000" fill="hold">
                                          <p:stCondLst>
                                            <p:cond delay="0"/>
                                          </p:stCondLst>
                                        </p:cTn>
                                        <p:tgtEl>
                                          <p:spTgt spid="38">
                                            <p:txEl>
                                              <p:pRg st="5" end="5"/>
                                            </p:txEl>
                                          </p:spTgt>
                                        </p:tgtEl>
                                        <p:attrNameLst>
                                          <p:attrName>style.visibility</p:attrName>
                                        </p:attrNameLst>
                                      </p:cBhvr>
                                      <p:to>
                                        <p:strVal val="visible"/>
                                      </p:to>
                                    </p:set>
                                    <p:animEffect transition="in" filter="fade">
                                      <p:cBhvr>
                                        <p:cTn id="37" dur="2000"/>
                                        <p:tgtEl>
                                          <p:spTgt spid="38">
                                            <p:txEl>
                                              <p:pRg st="5" end="5"/>
                                            </p:txEl>
                                          </p:spTgt>
                                        </p:tgtEl>
                                      </p:cBhvr>
                                    </p:animEffect>
                                    <p:anim calcmode="lin" valueType="num">
                                      <p:cBhvr>
                                        <p:cTn id="38" dur="2000" fill="hold"/>
                                        <p:tgtEl>
                                          <p:spTgt spid="38">
                                            <p:txEl>
                                              <p:pRg st="5" end="5"/>
                                            </p:txEl>
                                          </p:spTgt>
                                        </p:tgtEl>
                                        <p:attrNameLst>
                                          <p:attrName>ppt_x</p:attrName>
                                        </p:attrNameLst>
                                      </p:cBhvr>
                                      <p:tavLst>
                                        <p:tav tm="0">
                                          <p:val>
                                            <p:strVal val="#ppt_x"/>
                                          </p:val>
                                        </p:tav>
                                        <p:tav tm="100000">
                                          <p:val>
                                            <p:strVal val="#ppt_x"/>
                                          </p:val>
                                        </p:tav>
                                      </p:tavLst>
                                    </p:anim>
                                    <p:anim calcmode="lin" valueType="num">
                                      <p:cBhvr>
                                        <p:cTn id="39" dur="2000" fill="hold"/>
                                        <p:tgtEl>
                                          <p:spTgt spid="3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1000"/>
                            </p:stCondLst>
                            <p:childTnLst>
                              <p:par>
                                <p:cTn id="41" presetID="42" presetClass="entr" presetSubtype="0" fill="hold" nodeType="afterEffect">
                                  <p:stCondLst>
                                    <p:cond delay="0"/>
                                  </p:stCondLst>
                                  <p:childTnLst>
                                    <p:set>
                                      <p:cBhvr>
                                        <p:cTn id="42" dur="2000" fill="hold">
                                          <p:stCondLst>
                                            <p:cond delay="0"/>
                                          </p:stCondLst>
                                        </p:cTn>
                                        <p:tgtEl>
                                          <p:spTgt spid="38">
                                            <p:txEl>
                                              <p:pRg st="6" end="6"/>
                                            </p:txEl>
                                          </p:spTgt>
                                        </p:tgtEl>
                                        <p:attrNameLst>
                                          <p:attrName>style.visibility</p:attrName>
                                        </p:attrNameLst>
                                      </p:cBhvr>
                                      <p:to>
                                        <p:strVal val="visible"/>
                                      </p:to>
                                    </p:set>
                                    <p:animEffect transition="in" filter="fade">
                                      <p:cBhvr>
                                        <p:cTn id="43" dur="2000"/>
                                        <p:tgtEl>
                                          <p:spTgt spid="38">
                                            <p:txEl>
                                              <p:pRg st="6" end="6"/>
                                            </p:txEl>
                                          </p:spTgt>
                                        </p:tgtEl>
                                      </p:cBhvr>
                                    </p:animEffect>
                                    <p:anim calcmode="lin" valueType="num">
                                      <p:cBhvr>
                                        <p:cTn id="44" dur="2000" fill="hold"/>
                                        <p:tgtEl>
                                          <p:spTgt spid="38">
                                            <p:txEl>
                                              <p:pRg st="6" end="6"/>
                                            </p:txEl>
                                          </p:spTgt>
                                        </p:tgtEl>
                                        <p:attrNameLst>
                                          <p:attrName>ppt_x</p:attrName>
                                        </p:attrNameLst>
                                      </p:cBhvr>
                                      <p:tavLst>
                                        <p:tav tm="0">
                                          <p:val>
                                            <p:strVal val="#ppt_x"/>
                                          </p:val>
                                        </p:tav>
                                        <p:tav tm="100000">
                                          <p:val>
                                            <p:strVal val="#ppt_x"/>
                                          </p:val>
                                        </p:tav>
                                      </p:tavLst>
                                    </p:anim>
                                    <p:anim calcmode="lin" valueType="num">
                                      <p:cBhvr>
                                        <p:cTn id="45" dur="2000" fill="hold"/>
                                        <p:tgtEl>
                                          <p:spTgt spid="38">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3000"/>
                            </p:stCondLst>
                            <p:childTnLst>
                              <p:par>
                                <p:cTn id="47" presetID="42" presetClass="entr" presetSubtype="0" fill="hold" nodeType="afterEffect">
                                  <p:stCondLst>
                                    <p:cond delay="0"/>
                                  </p:stCondLst>
                                  <p:childTnLst>
                                    <p:set>
                                      <p:cBhvr>
                                        <p:cTn id="48" dur="2000" fill="hold">
                                          <p:stCondLst>
                                            <p:cond delay="0"/>
                                          </p:stCondLst>
                                        </p:cTn>
                                        <p:tgtEl>
                                          <p:spTgt spid="38">
                                            <p:txEl>
                                              <p:pRg st="8" end="8"/>
                                            </p:txEl>
                                          </p:spTgt>
                                        </p:tgtEl>
                                        <p:attrNameLst>
                                          <p:attrName>style.visibility</p:attrName>
                                        </p:attrNameLst>
                                      </p:cBhvr>
                                      <p:to>
                                        <p:strVal val="visible"/>
                                      </p:to>
                                    </p:set>
                                    <p:animEffect transition="in" filter="fade">
                                      <p:cBhvr>
                                        <p:cTn id="49" dur="2000"/>
                                        <p:tgtEl>
                                          <p:spTgt spid="38">
                                            <p:txEl>
                                              <p:pRg st="8" end="8"/>
                                            </p:txEl>
                                          </p:spTgt>
                                        </p:tgtEl>
                                      </p:cBhvr>
                                    </p:animEffect>
                                    <p:anim calcmode="lin" valueType="num">
                                      <p:cBhvr>
                                        <p:cTn id="50" dur="2000" fill="hold"/>
                                        <p:tgtEl>
                                          <p:spTgt spid="38">
                                            <p:txEl>
                                              <p:pRg st="8" end="8"/>
                                            </p:txEl>
                                          </p:spTgt>
                                        </p:tgtEl>
                                        <p:attrNameLst>
                                          <p:attrName>ppt_x</p:attrName>
                                        </p:attrNameLst>
                                      </p:cBhvr>
                                      <p:tavLst>
                                        <p:tav tm="0">
                                          <p:val>
                                            <p:strVal val="#ppt_x"/>
                                          </p:val>
                                        </p:tav>
                                        <p:tav tm="100000">
                                          <p:val>
                                            <p:strVal val="#ppt_x"/>
                                          </p:val>
                                        </p:tav>
                                      </p:tavLst>
                                    </p:anim>
                                    <p:anim calcmode="lin" valueType="num">
                                      <p:cBhvr>
                                        <p:cTn id="51" dur="2000" fill="hold"/>
                                        <p:tgtEl>
                                          <p:spTgt spid="38">
                                            <p:txEl>
                                              <p:pRg st="8" end="8"/>
                                            </p:txEl>
                                          </p:spTgt>
                                        </p:tgtEl>
                                        <p:attrNameLst>
                                          <p:attrName>ppt_y</p:attrName>
                                        </p:attrNameLst>
                                      </p:cBhvr>
                                      <p:tavLst>
                                        <p:tav tm="0">
                                          <p:val>
                                            <p:strVal val="#ppt_y+.1"/>
                                          </p:val>
                                        </p:tav>
                                        <p:tav tm="100000">
                                          <p:val>
                                            <p:strVal val="#ppt_y"/>
                                          </p:val>
                                        </p:tav>
                                      </p:tavLst>
                                    </p:anim>
                                  </p:childTnLst>
                                </p:cTn>
                              </p:par>
                            </p:childTnLst>
                          </p:cTn>
                        </p:par>
                        <p:par>
                          <p:cTn id="52" fill="hold">
                            <p:stCondLst>
                              <p:cond delay="15000"/>
                            </p:stCondLst>
                            <p:childTnLst>
                              <p:par>
                                <p:cTn id="53" presetID="42" presetClass="entr" presetSubtype="0" fill="hold" nodeType="afterEffect">
                                  <p:stCondLst>
                                    <p:cond delay="0"/>
                                  </p:stCondLst>
                                  <p:childTnLst>
                                    <p:set>
                                      <p:cBhvr>
                                        <p:cTn id="54" dur="2000" fill="hold">
                                          <p:stCondLst>
                                            <p:cond delay="0"/>
                                          </p:stCondLst>
                                        </p:cTn>
                                        <p:tgtEl>
                                          <p:spTgt spid="38">
                                            <p:txEl>
                                              <p:pRg st="9" end="9"/>
                                            </p:txEl>
                                          </p:spTgt>
                                        </p:tgtEl>
                                        <p:attrNameLst>
                                          <p:attrName>style.visibility</p:attrName>
                                        </p:attrNameLst>
                                      </p:cBhvr>
                                      <p:to>
                                        <p:strVal val="visible"/>
                                      </p:to>
                                    </p:set>
                                    <p:animEffect transition="in" filter="fade">
                                      <p:cBhvr>
                                        <p:cTn id="55" dur="2000"/>
                                        <p:tgtEl>
                                          <p:spTgt spid="38">
                                            <p:txEl>
                                              <p:pRg st="9" end="9"/>
                                            </p:txEl>
                                          </p:spTgt>
                                        </p:tgtEl>
                                      </p:cBhvr>
                                    </p:animEffect>
                                    <p:anim calcmode="lin" valueType="num">
                                      <p:cBhvr>
                                        <p:cTn id="56" dur="2000" fill="hold"/>
                                        <p:tgtEl>
                                          <p:spTgt spid="38">
                                            <p:txEl>
                                              <p:pRg st="9" end="9"/>
                                            </p:txEl>
                                          </p:spTgt>
                                        </p:tgtEl>
                                        <p:attrNameLst>
                                          <p:attrName>ppt_x</p:attrName>
                                        </p:attrNameLst>
                                      </p:cBhvr>
                                      <p:tavLst>
                                        <p:tav tm="0">
                                          <p:val>
                                            <p:strVal val="#ppt_x"/>
                                          </p:val>
                                        </p:tav>
                                        <p:tav tm="100000">
                                          <p:val>
                                            <p:strVal val="#ppt_x"/>
                                          </p:val>
                                        </p:tav>
                                      </p:tavLst>
                                    </p:anim>
                                    <p:anim calcmode="lin" valueType="num">
                                      <p:cBhvr>
                                        <p:cTn id="57" dur="2000" fill="hold"/>
                                        <p:tgtEl>
                                          <p:spTgt spid="38">
                                            <p:txEl>
                                              <p:pRg st="9" end="9"/>
                                            </p:txEl>
                                          </p:spTgt>
                                        </p:tgtEl>
                                        <p:attrNameLst>
                                          <p:attrName>ppt_y</p:attrName>
                                        </p:attrNameLst>
                                      </p:cBhvr>
                                      <p:tavLst>
                                        <p:tav tm="0">
                                          <p:val>
                                            <p:strVal val="#ppt_y+.1"/>
                                          </p:val>
                                        </p:tav>
                                        <p:tav tm="100000">
                                          <p:val>
                                            <p:strVal val="#ppt_y"/>
                                          </p:val>
                                        </p:tav>
                                      </p:tavLst>
                                    </p:anim>
                                  </p:childTnLst>
                                </p:cTn>
                              </p:par>
                            </p:childTnLst>
                          </p:cTn>
                        </p:par>
                        <p:par>
                          <p:cTn id="58" fill="hold">
                            <p:stCondLst>
                              <p:cond delay="17000"/>
                            </p:stCondLst>
                            <p:childTnLst>
                              <p:par>
                                <p:cTn id="59" presetID="42" presetClass="entr" presetSubtype="0" fill="hold" nodeType="afterEffect">
                                  <p:stCondLst>
                                    <p:cond delay="0"/>
                                  </p:stCondLst>
                                  <p:childTnLst>
                                    <p:set>
                                      <p:cBhvr>
                                        <p:cTn id="60" dur="2000" fill="hold">
                                          <p:stCondLst>
                                            <p:cond delay="0"/>
                                          </p:stCondLst>
                                        </p:cTn>
                                        <p:tgtEl>
                                          <p:spTgt spid="38">
                                            <p:txEl>
                                              <p:pRg st="10" end="10"/>
                                            </p:txEl>
                                          </p:spTgt>
                                        </p:tgtEl>
                                        <p:attrNameLst>
                                          <p:attrName>style.visibility</p:attrName>
                                        </p:attrNameLst>
                                      </p:cBhvr>
                                      <p:to>
                                        <p:strVal val="visible"/>
                                      </p:to>
                                    </p:set>
                                    <p:animEffect transition="in" filter="fade">
                                      <p:cBhvr>
                                        <p:cTn id="61" dur="2000"/>
                                        <p:tgtEl>
                                          <p:spTgt spid="38">
                                            <p:txEl>
                                              <p:pRg st="10" end="10"/>
                                            </p:txEl>
                                          </p:spTgt>
                                        </p:tgtEl>
                                      </p:cBhvr>
                                    </p:animEffect>
                                    <p:anim calcmode="lin" valueType="num">
                                      <p:cBhvr>
                                        <p:cTn id="62" dur="2000" fill="hold"/>
                                        <p:tgtEl>
                                          <p:spTgt spid="38">
                                            <p:txEl>
                                              <p:pRg st="10" end="10"/>
                                            </p:txEl>
                                          </p:spTgt>
                                        </p:tgtEl>
                                        <p:attrNameLst>
                                          <p:attrName>ppt_x</p:attrName>
                                        </p:attrNameLst>
                                      </p:cBhvr>
                                      <p:tavLst>
                                        <p:tav tm="0">
                                          <p:val>
                                            <p:strVal val="#ppt_x"/>
                                          </p:val>
                                        </p:tav>
                                        <p:tav tm="100000">
                                          <p:val>
                                            <p:strVal val="#ppt_x"/>
                                          </p:val>
                                        </p:tav>
                                      </p:tavLst>
                                    </p:anim>
                                    <p:anim calcmode="lin" valueType="num">
                                      <p:cBhvr>
                                        <p:cTn id="63" dur="2000" fill="hold"/>
                                        <p:tgtEl>
                                          <p:spTgt spid="3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8900" y="0"/>
            <a:ext cx="12280900" cy="6883400"/>
          </a:xfrm>
          <a:prstGeom prst="rect">
            <a:avLst/>
          </a:prstGeom>
          <a:gradFill>
            <a:gsLst>
              <a:gs pos="0">
                <a:srgbClr val="F4F5F7">
                  <a:alpha val="40000"/>
                </a:srgbClr>
              </a:gs>
              <a:gs pos="27000">
                <a:schemeClr val="accent1">
                  <a:lumMod val="5000"/>
                  <a:lumOff val="95000"/>
                  <a:alpha val="53000"/>
                </a:schemeClr>
              </a:gs>
              <a:gs pos="100000">
                <a:schemeClr val="bg1">
                  <a:alpha val="0"/>
                </a:schemeClr>
              </a:gs>
              <a:gs pos="74000">
                <a:schemeClr val="bg1">
                  <a:alpha val="73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2" name="组合 31"/>
          <p:cNvGrpSpPr/>
          <p:nvPr>
            <p:custDataLst>
              <p:tags r:id="rId2"/>
            </p:custDataLst>
          </p:nvPr>
        </p:nvGrpSpPr>
        <p:grpSpPr>
          <a:xfrm>
            <a:off x="7931150" y="1235075"/>
            <a:ext cx="4533265" cy="645160"/>
            <a:chOff x="11630" y="1945"/>
            <a:chExt cx="7139" cy="1016"/>
          </a:xfrm>
        </p:grpSpPr>
        <p:sp useBgFill="1">
          <p:nvSpPr>
            <p:cNvPr id="4" name="圆角矩形 3"/>
            <p:cNvSpPr/>
            <p:nvPr>
              <p:custDataLst>
                <p:tags r:id="rId3"/>
              </p:custDataLst>
            </p:nvPr>
          </p:nvSpPr>
          <p:spPr>
            <a:xfrm>
              <a:off x="13991" y="1985"/>
              <a:ext cx="4779" cy="900"/>
            </a:xfrm>
            <a:prstGeom prst="roundRect">
              <a:avLst>
                <a:gd name="adj" fmla="val 50000"/>
              </a:avLst>
            </a:prstGeom>
            <a:ln w="127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custDataLst>
                <p:tags r:id="rId4"/>
              </p:custDataLst>
            </p:nvPr>
          </p:nvSpPr>
          <p:spPr>
            <a:xfrm>
              <a:off x="11630" y="1945"/>
              <a:ext cx="3140" cy="1016"/>
            </a:xfrm>
            <a:prstGeom prst="rect">
              <a:avLst/>
            </a:prstGeom>
            <a:noFill/>
            <a:ln w="12700">
              <a:noFill/>
            </a:ln>
          </p:spPr>
          <p:txBody>
            <a:bodyPr wrap="square" rtlCol="0">
              <a:spAutoFit/>
            </a:bodyPr>
            <a:p>
              <a:pPr algn="r"/>
              <a:r>
                <a:rPr lang="en-US" altLang="zh-CN" sz="3600">
                  <a:latin typeface="汉仪程行简" panose="00020600040101010101" charset="-122"/>
                  <a:ea typeface="汉仪程行简" panose="00020600040101010101" charset="-122"/>
                </a:rPr>
                <a:t>1</a:t>
              </a:r>
              <a:endParaRPr lang="en-US" altLang="zh-CN" sz="3600">
                <a:latin typeface="汉仪程行简" panose="00020600040101010101" charset="-122"/>
                <a:ea typeface="汉仪程行简" panose="00020600040101010101" charset="-122"/>
              </a:endParaRPr>
            </a:p>
          </p:txBody>
        </p:sp>
      </p:grpSp>
      <p:grpSp>
        <p:nvGrpSpPr>
          <p:cNvPr id="33" name="组合 32"/>
          <p:cNvGrpSpPr/>
          <p:nvPr>
            <p:custDataLst>
              <p:tags r:id="rId5"/>
            </p:custDataLst>
          </p:nvPr>
        </p:nvGrpSpPr>
        <p:grpSpPr>
          <a:xfrm>
            <a:off x="7931150" y="2651125"/>
            <a:ext cx="4533265" cy="645160"/>
            <a:chOff x="11630" y="4175"/>
            <a:chExt cx="7139" cy="1016"/>
          </a:xfrm>
        </p:grpSpPr>
        <p:sp useBgFill="1">
          <p:nvSpPr>
            <p:cNvPr id="12" name="圆角矩形 11"/>
            <p:cNvSpPr/>
            <p:nvPr>
              <p:custDataLst>
                <p:tags r:id="rId6"/>
              </p:custDataLst>
            </p:nvPr>
          </p:nvSpPr>
          <p:spPr>
            <a:xfrm>
              <a:off x="13991" y="4215"/>
              <a:ext cx="4779" cy="900"/>
            </a:xfrm>
            <a:prstGeom prst="roundRect">
              <a:avLst>
                <a:gd name="adj" fmla="val 50000"/>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7"/>
              </p:custDataLst>
            </p:nvPr>
          </p:nvSpPr>
          <p:spPr>
            <a:xfrm>
              <a:off x="11630" y="4175"/>
              <a:ext cx="3140" cy="1016"/>
            </a:xfrm>
            <a:prstGeom prst="rect">
              <a:avLst/>
            </a:prstGeom>
            <a:noFill/>
          </p:spPr>
          <p:txBody>
            <a:bodyPr wrap="square" rtlCol="0">
              <a:spAutoFit/>
            </a:bodyPr>
            <a:p>
              <a:pPr algn="r"/>
              <a:r>
                <a:rPr lang="en-US" altLang="zh-CN" sz="3600">
                  <a:latin typeface="汉仪程行简" panose="00020600040101010101" charset="-122"/>
                  <a:ea typeface="汉仪程行简" panose="00020600040101010101" charset="-122"/>
                </a:rPr>
                <a:t>2</a:t>
              </a:r>
              <a:endParaRPr lang="en-US" altLang="zh-CN" sz="3600">
                <a:latin typeface="汉仪程行简" panose="00020600040101010101" charset="-122"/>
                <a:ea typeface="汉仪程行简" panose="00020600040101010101" charset="-122"/>
              </a:endParaRPr>
            </a:p>
          </p:txBody>
        </p:sp>
      </p:grpSp>
      <p:grpSp>
        <p:nvGrpSpPr>
          <p:cNvPr id="34" name="组合 33"/>
          <p:cNvGrpSpPr/>
          <p:nvPr>
            <p:custDataLst>
              <p:tags r:id="rId8"/>
            </p:custDataLst>
          </p:nvPr>
        </p:nvGrpSpPr>
        <p:grpSpPr>
          <a:xfrm>
            <a:off x="6851650" y="4067175"/>
            <a:ext cx="4533265" cy="645160"/>
            <a:chOff x="11630" y="6405"/>
            <a:chExt cx="7139" cy="1016"/>
          </a:xfrm>
        </p:grpSpPr>
        <p:sp useBgFill="1">
          <p:nvSpPr>
            <p:cNvPr id="18" name="圆角矩形 17"/>
            <p:cNvSpPr/>
            <p:nvPr>
              <p:custDataLst>
                <p:tags r:id="rId9"/>
              </p:custDataLst>
            </p:nvPr>
          </p:nvSpPr>
          <p:spPr>
            <a:xfrm>
              <a:off x="13991" y="6445"/>
              <a:ext cx="4779" cy="900"/>
            </a:xfrm>
            <a:prstGeom prst="roundRect">
              <a:avLst>
                <a:gd name="adj" fmla="val 50000"/>
              </a:avLst>
            </a:prstGeom>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1630" y="6405"/>
              <a:ext cx="3140" cy="1016"/>
            </a:xfrm>
            <a:prstGeom prst="rect">
              <a:avLst/>
            </a:prstGeom>
            <a:noFill/>
            <a:ln>
              <a:noFill/>
            </a:ln>
          </p:spPr>
          <p:txBody>
            <a:bodyPr wrap="square" rtlCol="0">
              <a:spAutoFit/>
            </a:bodyPr>
            <a:p>
              <a:pPr algn="r"/>
              <a:r>
                <a:rPr lang="en-US" altLang="zh-CN" sz="3600">
                  <a:latin typeface="汉仪程行简" panose="00020600040101010101" charset="-122"/>
                  <a:ea typeface="汉仪程行简" panose="00020600040101010101" charset="-122"/>
                </a:rPr>
                <a:t>3</a:t>
              </a:r>
              <a:endParaRPr lang="en-US" altLang="zh-CN" sz="3600">
                <a:latin typeface="汉仪程行简" panose="00020600040101010101" charset="-122"/>
                <a:ea typeface="汉仪程行简" panose="00020600040101010101" charset="-122"/>
              </a:endParaRPr>
            </a:p>
          </p:txBody>
        </p:sp>
      </p:grpSp>
      <p:pic>
        <p:nvPicPr>
          <p:cNvPr id="6" name="图片 5"/>
          <p:cNvPicPr>
            <a:picLocks noChangeAspect="1"/>
          </p:cNvPicPr>
          <p:nvPr>
            <p:custDataLst>
              <p:tags r:id="rId11"/>
            </p:custDataLst>
          </p:nvPr>
        </p:nvPicPr>
        <p:blipFill>
          <a:blip r:embed="rId12"/>
          <a:srcRect l="50022"/>
          <a:stretch>
            <a:fillRect/>
          </a:stretch>
        </p:blipFill>
        <p:spPr>
          <a:xfrm flipH="1">
            <a:off x="10130155" y="-6350"/>
            <a:ext cx="690245" cy="6655435"/>
          </a:xfrm>
          <a:prstGeom prst="rect">
            <a:avLst/>
          </a:prstGeom>
        </p:spPr>
      </p:pic>
      <p:sp useBgFill="1">
        <p:nvSpPr>
          <p:cNvPr id="35" name="矩形 34"/>
          <p:cNvSpPr/>
          <p:nvPr>
            <p:custDataLst>
              <p:tags r:id="rId13"/>
            </p:custDataLst>
          </p:nvPr>
        </p:nvSpPr>
        <p:spPr>
          <a:xfrm>
            <a:off x="10732770" y="-9525"/>
            <a:ext cx="1459865" cy="6845300"/>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11094720" y="1374775"/>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车道保持辅助系统</a:t>
            </a:r>
            <a:endParaRPr lang="zh-CN" altLang="en-US" sz="3600">
              <a:latin typeface="汉仪程行简" panose="00020600040101010101" charset="-122"/>
              <a:ea typeface="汉仪程行简" panose="00020600040101010101" charset="-122"/>
              <a:sym typeface="+mn-ea"/>
            </a:endParaRPr>
          </a:p>
        </p:txBody>
      </p:sp>
      <p:sp>
        <p:nvSpPr>
          <p:cNvPr id="37" name="文本框 36"/>
          <p:cNvSpPr txBox="1"/>
          <p:nvPr/>
        </p:nvSpPr>
        <p:spPr>
          <a:xfrm>
            <a:off x="1891030" y="671195"/>
            <a:ext cx="5092065" cy="583565"/>
          </a:xfrm>
          <a:prstGeom prst="rect">
            <a:avLst/>
          </a:prstGeom>
          <a:noFill/>
        </p:spPr>
        <p:txBody>
          <a:bodyPr wrap="square" rtlCol="0">
            <a:spAutoFit/>
          </a:bodyPr>
          <a:p>
            <a:pPr algn="ctr"/>
            <a:r>
              <a:rPr lang="en-US" altLang="zh-CN" sz="3200">
                <a:latin typeface="汉仪程行简" panose="00020600040101010101" charset="-122"/>
                <a:ea typeface="汉仪程行简" panose="00020600040101010101" charset="-122"/>
              </a:rPr>
              <a:t>         </a:t>
            </a:r>
            <a:r>
              <a:rPr lang="zh-CN" altLang="en-US" sz="3200">
                <a:latin typeface="汉仪程行简" panose="00020600040101010101" charset="-122"/>
                <a:ea typeface="汉仪程行简" panose="00020600040101010101" charset="-122"/>
              </a:rPr>
              <a:t>应</a:t>
            </a:r>
            <a:r>
              <a:rPr lang="en-US" altLang="zh-CN" sz="3200">
                <a:latin typeface="汉仪程行简" panose="00020600040101010101" charset="-122"/>
                <a:ea typeface="汉仪程行简" panose="00020600040101010101" charset="-122"/>
              </a:rPr>
              <a:t> </a:t>
            </a:r>
            <a:r>
              <a:rPr lang="zh-CN" altLang="en-US" sz="3200">
                <a:latin typeface="汉仪程行简" panose="00020600040101010101" charset="-122"/>
                <a:ea typeface="汉仪程行简" panose="00020600040101010101" charset="-122"/>
              </a:rPr>
              <a:t>用</a:t>
            </a:r>
            <a:endParaRPr lang="zh-CN" altLang="en-US" sz="3200">
              <a:latin typeface="汉仪程行简" panose="00020600040101010101" charset="-122"/>
              <a:ea typeface="汉仪程行简" panose="00020600040101010101" charset="-122"/>
            </a:endParaRPr>
          </a:p>
        </p:txBody>
      </p:sp>
      <p:sp>
        <p:nvSpPr>
          <p:cNvPr id="38" name="文本框 37"/>
          <p:cNvSpPr txBox="1"/>
          <p:nvPr/>
        </p:nvSpPr>
        <p:spPr>
          <a:xfrm>
            <a:off x="1280795" y="1424940"/>
            <a:ext cx="6731000" cy="4939030"/>
          </a:xfrm>
          <a:prstGeom prst="rect">
            <a:avLst/>
          </a:prstGeom>
          <a:noFill/>
        </p:spPr>
        <p:txBody>
          <a:bodyPr wrap="square" rtlCol="0">
            <a:spAutoFit/>
          </a:bodyPr>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乘用车日常驾驶应用：</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）高速公路场景</a:t>
            </a:r>
            <a:r>
              <a:rPr lang="en-US" altLang="zh-CN" sz="1600">
                <a:latin typeface="华文中宋" panose="02010600040101010101" charset="-122"/>
                <a:ea typeface="华文中宋" panose="02010600040101010101" charset="-122"/>
                <a:cs typeface="华文中宋" panose="02010600040101010101" charset="-122"/>
              </a:rPr>
              <a:t> </a:t>
            </a:r>
            <a:r>
              <a:rPr lang="zh-CN" altLang="en-US" sz="1600">
                <a:latin typeface="华文中宋" panose="02010600040101010101" charset="-122"/>
                <a:ea typeface="华文中宋" panose="02010600040101010101" charset="-122"/>
                <a:cs typeface="华文中宋" panose="02010600040101010101" charset="-122"/>
              </a:rPr>
              <a:t>：当驾驶员疲劳或注意力分散导致车辆无意识偏离车道时，系统会迅速响应。</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）城市道路场景</a:t>
            </a:r>
            <a:r>
              <a:rPr lang="zh-CN" altLang="en-US" sz="1600">
                <a:latin typeface="华文中宋" panose="02010600040101010101" charset="-122"/>
                <a:ea typeface="华文中宋" panose="02010600040101010101" charset="-122"/>
                <a:cs typeface="华文中宋" panose="02010600040101010101" charset="-122"/>
              </a:rPr>
              <a:t>：能帮助车辆在低速行驶时始终保持在车道中央，减轻驾驶员负担。</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商用车运输应用：</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）长途货运场景</a:t>
            </a:r>
            <a:r>
              <a:rPr lang="zh-CN" altLang="en-US" sz="1600">
                <a:latin typeface="华文中宋" panose="02010600040101010101" charset="-122"/>
                <a:ea typeface="华文中宋" panose="02010600040101010101" charset="-122"/>
                <a:cs typeface="华文中宋" panose="02010600040101010101" charset="-122"/>
              </a:rPr>
              <a:t>：有助于提升运输安全性和效率。</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）公共交通场景</a:t>
            </a:r>
            <a:r>
              <a:rPr lang="zh-CN" altLang="en-US" sz="1600">
                <a:latin typeface="华文中宋" panose="02010600040101010101" charset="-122"/>
                <a:ea typeface="华文中宋" panose="02010600040101010101" charset="-122"/>
                <a:cs typeface="华文中宋" panose="02010600040101010101" charset="-122"/>
              </a:rPr>
              <a:t>：能提高公交车行驶的规范性和安全性。</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endParaRPr lang="zh-CN" altLang="en-US" sz="9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特殊环境与场景应用：</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）恶劣天气条件</a:t>
            </a:r>
            <a:r>
              <a:rPr lang="zh-CN" altLang="en-US" sz="1600">
                <a:latin typeface="华文中宋" panose="02010600040101010101" charset="-122"/>
                <a:ea typeface="华文中宋" panose="02010600040101010101" charset="-122"/>
                <a:cs typeface="华文中宋" panose="02010600040101010101" charset="-122"/>
              </a:rPr>
              <a:t>：在雨、雪、雾等恶劣天气下，维持车道保持辅助功能的正常运行。</a:t>
            </a:r>
            <a:endParaRPr lang="zh-CN" altLang="en-US" sz="1600">
              <a:latin typeface="华文中宋" panose="02010600040101010101" charset="-122"/>
              <a:ea typeface="华文中宋" panose="02010600040101010101" charset="-122"/>
              <a:cs typeface="华文中宋" panose="02010600040101010101" charset="-122"/>
            </a:endParaRPr>
          </a:p>
          <a:p>
            <a:pPr indent="0" fontAlgn="auto">
              <a:lnSpc>
                <a:spcPct val="150000"/>
              </a:lnSpc>
            </a:pPr>
            <a:r>
              <a:rPr lang="zh-CN" altLang="en-US" sz="1600">
                <a:latin typeface="华文中宋" panose="02010600040101010101" charset="-122"/>
                <a:ea typeface="华文中宋" panose="02010600040101010101" charset="-122"/>
                <a:cs typeface="华文中宋" panose="02010600040101010101" charset="-122"/>
              </a:rPr>
              <a:t>（</a:t>
            </a:r>
            <a:r>
              <a:rPr lang="en-US" altLang="zh-CN" sz="1600">
                <a:latin typeface="华文中宋" panose="02010600040101010101" charset="-122"/>
                <a:ea typeface="华文中宋" panose="02010600040101010101" charset="-122"/>
                <a:cs typeface="华文中宋" panose="02010600040101010101" charset="-122"/>
              </a:rPr>
              <a:t>2</a:t>
            </a:r>
            <a:r>
              <a:rPr lang="zh-CN" altLang="en-US" sz="1600">
                <a:latin typeface="华文中宋" panose="02010600040101010101" charset="-122"/>
                <a:ea typeface="华文中宋" panose="02010600040101010101" charset="-122"/>
                <a:cs typeface="华文中宋" panose="02010600040101010101" charset="-122"/>
              </a:rPr>
              <a:t>）复杂道路环境</a:t>
            </a:r>
            <a:r>
              <a:rPr lang="zh-CN" altLang="en-US" sz="1600">
                <a:latin typeface="华文中宋" panose="02010600040101010101" charset="-122"/>
                <a:ea typeface="华文中宋" panose="02010600040101010101" charset="-122"/>
                <a:cs typeface="华文中宋" panose="02010600040101010101" charset="-122"/>
              </a:rPr>
              <a:t>：自动调整判断逻辑，保障行车安全。</a:t>
            </a:r>
            <a:endParaRPr lang="zh-CN" altLang="en-US" sz="16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ppt_x</p:attrName>
                                        </p:attrNameLst>
                                      </p:cBhvr>
                                      <p:tavLst>
                                        <p:tav tm="0">
                                          <p:val>
                                            <p:strVal val="#ppt_x"/>
                                          </p:val>
                                        </p:tav>
                                        <p:tav tm="100000">
                                          <p:val>
                                            <p:strVal val="#ppt_x"/>
                                          </p:val>
                                        </p:tav>
                                      </p:tavLst>
                                    </p:anim>
                                    <p:anim calcmode="lin" valueType="num">
                                      <p:cBhvr>
                                        <p:cTn id="9" dur="2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2000" fill="hold">
                                          <p:stCondLst>
                                            <p:cond delay="0"/>
                                          </p:stCondLst>
                                        </p:cTn>
                                        <p:tgtEl>
                                          <p:spTgt spid="38">
                                            <p:txEl>
                                              <p:pRg st="0" end="0"/>
                                            </p:txEl>
                                          </p:spTgt>
                                        </p:tgtEl>
                                        <p:attrNameLst>
                                          <p:attrName>style.visibility</p:attrName>
                                        </p:attrNameLst>
                                      </p:cBhvr>
                                      <p:to>
                                        <p:strVal val="visible"/>
                                      </p:to>
                                    </p:set>
                                    <p:animEffect transition="in" filter="fade">
                                      <p:cBhvr>
                                        <p:cTn id="13" dur="2000"/>
                                        <p:tgtEl>
                                          <p:spTgt spid="38">
                                            <p:txEl>
                                              <p:pRg st="0" end="0"/>
                                            </p:txEl>
                                          </p:spTgt>
                                        </p:tgtEl>
                                      </p:cBhvr>
                                    </p:animEffect>
                                    <p:anim calcmode="lin" valueType="num">
                                      <p:cBhvr>
                                        <p:cTn id="14" dur="2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2000" fill="hold">
                                          <p:stCondLst>
                                            <p:cond delay="0"/>
                                          </p:stCondLst>
                                        </p:cTn>
                                        <p:tgtEl>
                                          <p:spTgt spid="38">
                                            <p:txEl>
                                              <p:pRg st="1" end="1"/>
                                            </p:txEl>
                                          </p:spTgt>
                                        </p:tgtEl>
                                        <p:attrNameLst>
                                          <p:attrName>style.visibility</p:attrName>
                                        </p:attrNameLst>
                                      </p:cBhvr>
                                      <p:to>
                                        <p:strVal val="visible"/>
                                      </p:to>
                                    </p:set>
                                    <p:animEffect transition="in" filter="fade">
                                      <p:cBhvr>
                                        <p:cTn id="19" dur="2000"/>
                                        <p:tgtEl>
                                          <p:spTgt spid="38">
                                            <p:txEl>
                                              <p:pRg st="1" end="1"/>
                                            </p:txEl>
                                          </p:spTgt>
                                        </p:tgtEl>
                                      </p:cBhvr>
                                    </p:animEffect>
                                    <p:anim calcmode="lin" valueType="num">
                                      <p:cBhvr>
                                        <p:cTn id="20" dur="2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0"/>
                                  </p:stCondLst>
                                  <p:childTnLst>
                                    <p:set>
                                      <p:cBhvr>
                                        <p:cTn id="24" dur="2000" fill="hold">
                                          <p:stCondLst>
                                            <p:cond delay="0"/>
                                          </p:stCondLst>
                                        </p:cTn>
                                        <p:tgtEl>
                                          <p:spTgt spid="38">
                                            <p:txEl>
                                              <p:pRg st="2" end="2"/>
                                            </p:txEl>
                                          </p:spTgt>
                                        </p:tgtEl>
                                        <p:attrNameLst>
                                          <p:attrName>style.visibility</p:attrName>
                                        </p:attrNameLst>
                                      </p:cBhvr>
                                      <p:to>
                                        <p:strVal val="visible"/>
                                      </p:to>
                                    </p:set>
                                    <p:animEffect transition="in" filter="fade">
                                      <p:cBhvr>
                                        <p:cTn id="25" dur="2000"/>
                                        <p:tgtEl>
                                          <p:spTgt spid="38">
                                            <p:txEl>
                                              <p:pRg st="2" end="2"/>
                                            </p:txEl>
                                          </p:spTgt>
                                        </p:tgtEl>
                                      </p:cBhvr>
                                    </p:animEffect>
                                    <p:anim calcmode="lin" valueType="num">
                                      <p:cBhvr>
                                        <p:cTn id="26" dur="2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0"/>
                                  </p:stCondLst>
                                  <p:childTnLst>
                                    <p:set>
                                      <p:cBhvr>
                                        <p:cTn id="30" dur="2000" fill="hold">
                                          <p:stCondLst>
                                            <p:cond delay="0"/>
                                          </p:stCondLst>
                                        </p:cTn>
                                        <p:tgtEl>
                                          <p:spTgt spid="38">
                                            <p:txEl>
                                              <p:pRg st="4" end="4"/>
                                            </p:txEl>
                                          </p:spTgt>
                                        </p:tgtEl>
                                        <p:attrNameLst>
                                          <p:attrName>style.visibility</p:attrName>
                                        </p:attrNameLst>
                                      </p:cBhvr>
                                      <p:to>
                                        <p:strVal val="visible"/>
                                      </p:to>
                                    </p:set>
                                    <p:animEffect transition="in" filter="fade">
                                      <p:cBhvr>
                                        <p:cTn id="31" dur="2000"/>
                                        <p:tgtEl>
                                          <p:spTgt spid="38">
                                            <p:txEl>
                                              <p:pRg st="4" end="4"/>
                                            </p:txEl>
                                          </p:spTgt>
                                        </p:tgtEl>
                                      </p:cBhvr>
                                    </p:animEffect>
                                    <p:anim calcmode="lin" valueType="num">
                                      <p:cBhvr>
                                        <p:cTn id="32" dur="2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3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0"/>
                                  </p:stCondLst>
                                  <p:childTnLst>
                                    <p:set>
                                      <p:cBhvr>
                                        <p:cTn id="36" dur="2000" fill="hold">
                                          <p:stCondLst>
                                            <p:cond delay="0"/>
                                          </p:stCondLst>
                                        </p:cTn>
                                        <p:tgtEl>
                                          <p:spTgt spid="38">
                                            <p:txEl>
                                              <p:pRg st="5" end="5"/>
                                            </p:txEl>
                                          </p:spTgt>
                                        </p:tgtEl>
                                        <p:attrNameLst>
                                          <p:attrName>style.visibility</p:attrName>
                                        </p:attrNameLst>
                                      </p:cBhvr>
                                      <p:to>
                                        <p:strVal val="visible"/>
                                      </p:to>
                                    </p:set>
                                    <p:animEffect transition="in" filter="fade">
                                      <p:cBhvr>
                                        <p:cTn id="37" dur="2000"/>
                                        <p:tgtEl>
                                          <p:spTgt spid="38">
                                            <p:txEl>
                                              <p:pRg st="5" end="5"/>
                                            </p:txEl>
                                          </p:spTgt>
                                        </p:tgtEl>
                                      </p:cBhvr>
                                    </p:animEffect>
                                    <p:anim calcmode="lin" valueType="num">
                                      <p:cBhvr>
                                        <p:cTn id="38" dur="2000" fill="hold"/>
                                        <p:tgtEl>
                                          <p:spTgt spid="38">
                                            <p:txEl>
                                              <p:pRg st="5" end="5"/>
                                            </p:txEl>
                                          </p:spTgt>
                                        </p:tgtEl>
                                        <p:attrNameLst>
                                          <p:attrName>ppt_x</p:attrName>
                                        </p:attrNameLst>
                                      </p:cBhvr>
                                      <p:tavLst>
                                        <p:tav tm="0">
                                          <p:val>
                                            <p:strVal val="#ppt_x"/>
                                          </p:val>
                                        </p:tav>
                                        <p:tav tm="100000">
                                          <p:val>
                                            <p:strVal val="#ppt_x"/>
                                          </p:val>
                                        </p:tav>
                                      </p:tavLst>
                                    </p:anim>
                                    <p:anim calcmode="lin" valueType="num">
                                      <p:cBhvr>
                                        <p:cTn id="39" dur="2000" fill="hold"/>
                                        <p:tgtEl>
                                          <p:spTgt spid="3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nodeType="afterEffect">
                                  <p:stCondLst>
                                    <p:cond delay="0"/>
                                  </p:stCondLst>
                                  <p:childTnLst>
                                    <p:set>
                                      <p:cBhvr>
                                        <p:cTn id="42" dur="2000" fill="hold">
                                          <p:stCondLst>
                                            <p:cond delay="0"/>
                                          </p:stCondLst>
                                        </p:cTn>
                                        <p:tgtEl>
                                          <p:spTgt spid="38">
                                            <p:txEl>
                                              <p:pRg st="6" end="6"/>
                                            </p:txEl>
                                          </p:spTgt>
                                        </p:tgtEl>
                                        <p:attrNameLst>
                                          <p:attrName>style.visibility</p:attrName>
                                        </p:attrNameLst>
                                      </p:cBhvr>
                                      <p:to>
                                        <p:strVal val="visible"/>
                                      </p:to>
                                    </p:set>
                                    <p:animEffect transition="in" filter="fade">
                                      <p:cBhvr>
                                        <p:cTn id="43" dur="2000"/>
                                        <p:tgtEl>
                                          <p:spTgt spid="38">
                                            <p:txEl>
                                              <p:pRg st="6" end="6"/>
                                            </p:txEl>
                                          </p:spTgt>
                                        </p:tgtEl>
                                      </p:cBhvr>
                                    </p:animEffect>
                                    <p:anim calcmode="lin" valueType="num">
                                      <p:cBhvr>
                                        <p:cTn id="44" dur="2000" fill="hold"/>
                                        <p:tgtEl>
                                          <p:spTgt spid="38">
                                            <p:txEl>
                                              <p:pRg st="6" end="6"/>
                                            </p:txEl>
                                          </p:spTgt>
                                        </p:tgtEl>
                                        <p:attrNameLst>
                                          <p:attrName>ppt_x</p:attrName>
                                        </p:attrNameLst>
                                      </p:cBhvr>
                                      <p:tavLst>
                                        <p:tav tm="0">
                                          <p:val>
                                            <p:strVal val="#ppt_x"/>
                                          </p:val>
                                        </p:tav>
                                        <p:tav tm="100000">
                                          <p:val>
                                            <p:strVal val="#ppt_x"/>
                                          </p:val>
                                        </p:tav>
                                      </p:tavLst>
                                    </p:anim>
                                    <p:anim calcmode="lin" valueType="num">
                                      <p:cBhvr>
                                        <p:cTn id="45" dur="2000" fill="hold"/>
                                        <p:tgtEl>
                                          <p:spTgt spid="38">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2" presetClass="entr" presetSubtype="0" fill="hold" nodeType="afterEffect">
                                  <p:stCondLst>
                                    <p:cond delay="0"/>
                                  </p:stCondLst>
                                  <p:childTnLst>
                                    <p:set>
                                      <p:cBhvr>
                                        <p:cTn id="48" dur="2000" fill="hold">
                                          <p:stCondLst>
                                            <p:cond delay="0"/>
                                          </p:stCondLst>
                                        </p:cTn>
                                        <p:tgtEl>
                                          <p:spTgt spid="38">
                                            <p:txEl>
                                              <p:pRg st="8" end="8"/>
                                            </p:txEl>
                                          </p:spTgt>
                                        </p:tgtEl>
                                        <p:attrNameLst>
                                          <p:attrName>style.visibility</p:attrName>
                                        </p:attrNameLst>
                                      </p:cBhvr>
                                      <p:to>
                                        <p:strVal val="visible"/>
                                      </p:to>
                                    </p:set>
                                    <p:animEffect transition="in" filter="fade">
                                      <p:cBhvr>
                                        <p:cTn id="49" dur="2000"/>
                                        <p:tgtEl>
                                          <p:spTgt spid="38">
                                            <p:txEl>
                                              <p:pRg st="8" end="8"/>
                                            </p:txEl>
                                          </p:spTgt>
                                        </p:tgtEl>
                                      </p:cBhvr>
                                    </p:animEffect>
                                    <p:anim calcmode="lin" valueType="num">
                                      <p:cBhvr>
                                        <p:cTn id="50" dur="2000" fill="hold"/>
                                        <p:tgtEl>
                                          <p:spTgt spid="38">
                                            <p:txEl>
                                              <p:pRg st="8" end="8"/>
                                            </p:txEl>
                                          </p:spTgt>
                                        </p:tgtEl>
                                        <p:attrNameLst>
                                          <p:attrName>ppt_x</p:attrName>
                                        </p:attrNameLst>
                                      </p:cBhvr>
                                      <p:tavLst>
                                        <p:tav tm="0">
                                          <p:val>
                                            <p:strVal val="#ppt_x"/>
                                          </p:val>
                                        </p:tav>
                                        <p:tav tm="100000">
                                          <p:val>
                                            <p:strVal val="#ppt_x"/>
                                          </p:val>
                                        </p:tav>
                                      </p:tavLst>
                                    </p:anim>
                                    <p:anim calcmode="lin" valueType="num">
                                      <p:cBhvr>
                                        <p:cTn id="51" dur="2000" fill="hold"/>
                                        <p:tgtEl>
                                          <p:spTgt spid="38">
                                            <p:txEl>
                                              <p:pRg st="8" end="8"/>
                                            </p:txEl>
                                          </p:spTgt>
                                        </p:tgtEl>
                                        <p:attrNameLst>
                                          <p:attrName>ppt_y</p:attrName>
                                        </p:attrNameLst>
                                      </p:cBhvr>
                                      <p:tavLst>
                                        <p:tav tm="0">
                                          <p:val>
                                            <p:strVal val="#ppt_y+.1"/>
                                          </p:val>
                                        </p:tav>
                                        <p:tav tm="100000">
                                          <p:val>
                                            <p:strVal val="#ppt_y"/>
                                          </p:val>
                                        </p:tav>
                                      </p:tavLst>
                                    </p:anim>
                                  </p:childTnLst>
                                </p:cTn>
                              </p:par>
                            </p:childTnLst>
                          </p:cTn>
                        </p:par>
                        <p:par>
                          <p:cTn id="52" fill="hold">
                            <p:stCondLst>
                              <p:cond delay="16000"/>
                            </p:stCondLst>
                            <p:childTnLst>
                              <p:par>
                                <p:cTn id="53" presetID="42" presetClass="entr" presetSubtype="0" fill="hold" nodeType="afterEffect">
                                  <p:stCondLst>
                                    <p:cond delay="0"/>
                                  </p:stCondLst>
                                  <p:childTnLst>
                                    <p:set>
                                      <p:cBhvr>
                                        <p:cTn id="54" dur="2000" fill="hold">
                                          <p:stCondLst>
                                            <p:cond delay="0"/>
                                          </p:stCondLst>
                                        </p:cTn>
                                        <p:tgtEl>
                                          <p:spTgt spid="38">
                                            <p:txEl>
                                              <p:pRg st="9" end="9"/>
                                            </p:txEl>
                                          </p:spTgt>
                                        </p:tgtEl>
                                        <p:attrNameLst>
                                          <p:attrName>style.visibility</p:attrName>
                                        </p:attrNameLst>
                                      </p:cBhvr>
                                      <p:to>
                                        <p:strVal val="visible"/>
                                      </p:to>
                                    </p:set>
                                    <p:animEffect transition="in" filter="fade">
                                      <p:cBhvr>
                                        <p:cTn id="55" dur="2000"/>
                                        <p:tgtEl>
                                          <p:spTgt spid="38">
                                            <p:txEl>
                                              <p:pRg st="9" end="9"/>
                                            </p:txEl>
                                          </p:spTgt>
                                        </p:tgtEl>
                                      </p:cBhvr>
                                    </p:animEffect>
                                    <p:anim calcmode="lin" valueType="num">
                                      <p:cBhvr>
                                        <p:cTn id="56" dur="2000" fill="hold"/>
                                        <p:tgtEl>
                                          <p:spTgt spid="38">
                                            <p:txEl>
                                              <p:pRg st="9" end="9"/>
                                            </p:txEl>
                                          </p:spTgt>
                                        </p:tgtEl>
                                        <p:attrNameLst>
                                          <p:attrName>ppt_x</p:attrName>
                                        </p:attrNameLst>
                                      </p:cBhvr>
                                      <p:tavLst>
                                        <p:tav tm="0">
                                          <p:val>
                                            <p:strVal val="#ppt_x"/>
                                          </p:val>
                                        </p:tav>
                                        <p:tav tm="100000">
                                          <p:val>
                                            <p:strVal val="#ppt_x"/>
                                          </p:val>
                                        </p:tav>
                                      </p:tavLst>
                                    </p:anim>
                                    <p:anim calcmode="lin" valueType="num">
                                      <p:cBhvr>
                                        <p:cTn id="57" dur="2000" fill="hold"/>
                                        <p:tgtEl>
                                          <p:spTgt spid="38">
                                            <p:txEl>
                                              <p:pRg st="9" end="9"/>
                                            </p:txEl>
                                          </p:spTgt>
                                        </p:tgtEl>
                                        <p:attrNameLst>
                                          <p:attrName>ppt_y</p:attrName>
                                        </p:attrNameLst>
                                      </p:cBhvr>
                                      <p:tavLst>
                                        <p:tav tm="0">
                                          <p:val>
                                            <p:strVal val="#ppt_y+.1"/>
                                          </p:val>
                                        </p:tav>
                                        <p:tav tm="100000">
                                          <p:val>
                                            <p:strVal val="#ppt_y"/>
                                          </p:val>
                                        </p:tav>
                                      </p:tavLst>
                                    </p:anim>
                                  </p:childTnLst>
                                </p:cTn>
                              </p:par>
                            </p:childTnLst>
                          </p:cTn>
                        </p:par>
                        <p:par>
                          <p:cTn id="58" fill="hold">
                            <p:stCondLst>
                              <p:cond delay="18000"/>
                            </p:stCondLst>
                            <p:childTnLst>
                              <p:par>
                                <p:cTn id="59" presetID="42" presetClass="entr" presetSubtype="0" fill="hold" nodeType="afterEffect">
                                  <p:stCondLst>
                                    <p:cond delay="0"/>
                                  </p:stCondLst>
                                  <p:childTnLst>
                                    <p:set>
                                      <p:cBhvr>
                                        <p:cTn id="60" dur="2000" fill="hold">
                                          <p:stCondLst>
                                            <p:cond delay="0"/>
                                          </p:stCondLst>
                                        </p:cTn>
                                        <p:tgtEl>
                                          <p:spTgt spid="38">
                                            <p:txEl>
                                              <p:pRg st="10" end="10"/>
                                            </p:txEl>
                                          </p:spTgt>
                                        </p:tgtEl>
                                        <p:attrNameLst>
                                          <p:attrName>style.visibility</p:attrName>
                                        </p:attrNameLst>
                                      </p:cBhvr>
                                      <p:to>
                                        <p:strVal val="visible"/>
                                      </p:to>
                                    </p:set>
                                    <p:animEffect transition="in" filter="fade">
                                      <p:cBhvr>
                                        <p:cTn id="61" dur="2000"/>
                                        <p:tgtEl>
                                          <p:spTgt spid="38">
                                            <p:txEl>
                                              <p:pRg st="10" end="10"/>
                                            </p:txEl>
                                          </p:spTgt>
                                        </p:tgtEl>
                                      </p:cBhvr>
                                    </p:animEffect>
                                    <p:anim calcmode="lin" valueType="num">
                                      <p:cBhvr>
                                        <p:cTn id="62" dur="2000" fill="hold"/>
                                        <p:tgtEl>
                                          <p:spTgt spid="38">
                                            <p:txEl>
                                              <p:pRg st="10" end="10"/>
                                            </p:txEl>
                                          </p:spTgt>
                                        </p:tgtEl>
                                        <p:attrNameLst>
                                          <p:attrName>ppt_x</p:attrName>
                                        </p:attrNameLst>
                                      </p:cBhvr>
                                      <p:tavLst>
                                        <p:tav tm="0">
                                          <p:val>
                                            <p:strVal val="#ppt_x"/>
                                          </p:val>
                                        </p:tav>
                                        <p:tav tm="100000">
                                          <p:val>
                                            <p:strVal val="#ppt_x"/>
                                          </p:val>
                                        </p:tav>
                                      </p:tavLst>
                                    </p:anim>
                                    <p:anim calcmode="lin" valueType="num">
                                      <p:cBhvr>
                                        <p:cTn id="63" dur="2000" fill="hold"/>
                                        <p:tgtEl>
                                          <p:spTgt spid="3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5"/>
          <p:cNvSpPr/>
          <p:nvPr/>
        </p:nvSpPr>
        <p:spPr>
          <a:xfrm>
            <a:off x="0" y="-2"/>
            <a:ext cx="5921828" cy="6858000"/>
          </a:xfrm>
          <a:custGeom>
            <a:avLst/>
            <a:gdLst>
              <a:gd name="connsiteX0" fmla="*/ 0 w 5921828"/>
              <a:gd name="connsiteY0" fmla="*/ 0 h 6858000"/>
              <a:gd name="connsiteX1" fmla="*/ 4016258 w 5921828"/>
              <a:gd name="connsiteY1" fmla="*/ 0 h 6858000"/>
              <a:gd name="connsiteX2" fmla="*/ 4141249 w 5921828"/>
              <a:gd name="connsiteY2" fmla="*/ 80130 h 6858000"/>
              <a:gd name="connsiteX3" fmla="*/ 5921828 w 5921828"/>
              <a:gd name="connsiteY3" fmla="*/ 3429000 h 6858000"/>
              <a:gd name="connsiteX4" fmla="*/ 4141249 w 5921828"/>
              <a:gd name="connsiteY4" fmla="*/ 6777870 h 6858000"/>
              <a:gd name="connsiteX5" fmla="*/ 4016258 w 5921828"/>
              <a:gd name="connsiteY5" fmla="*/ 6858000 h 6858000"/>
              <a:gd name="connsiteX6" fmla="*/ 0 w 59218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1828" h="6858000">
                <a:moveTo>
                  <a:pt x="0" y="0"/>
                </a:moveTo>
                <a:lnTo>
                  <a:pt x="4016258" y="0"/>
                </a:lnTo>
                <a:lnTo>
                  <a:pt x="4141249" y="80130"/>
                </a:lnTo>
                <a:cubicBezTo>
                  <a:pt x="5215524" y="805895"/>
                  <a:pt x="5921828" y="2034964"/>
                  <a:pt x="5921828" y="3429000"/>
                </a:cubicBezTo>
                <a:cubicBezTo>
                  <a:pt x="5921828" y="4823036"/>
                  <a:pt x="5215524" y="6052105"/>
                  <a:pt x="4141249" y="6777870"/>
                </a:cubicBezTo>
                <a:lnTo>
                  <a:pt x="4016258" y="6858000"/>
                </a:lnTo>
                <a:lnTo>
                  <a:pt x="0" y="6858000"/>
                </a:lnTo>
                <a:close/>
              </a:path>
            </a:pathLst>
          </a:custGeom>
          <a:blipFill dpi="0" rotWithShape="1">
            <a:blip r:embed="rId1"/>
            <a:srcRect/>
            <a:stretch>
              <a:fillRect r="-7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2"/>
            </p:custDataLst>
          </p:nvPr>
        </p:nvSpPr>
        <p:spPr>
          <a:xfrm>
            <a:off x="7172711" y="3026784"/>
            <a:ext cx="4611302" cy="645160"/>
          </a:xfrm>
          <a:prstGeom prst="rect">
            <a:avLst/>
          </a:prstGeom>
        </p:spPr>
        <p:txBody>
          <a:bodyPr wrap="square">
            <a:spAutoFit/>
          </a:bodyPr>
          <a:lstStyle/>
          <a:p>
            <a:pPr>
              <a:lnSpc>
                <a:spcPct val="150000"/>
              </a:lnSpc>
              <a:spcAft>
                <a:spcPts val="600"/>
              </a:spcAft>
              <a:buClr>
                <a:schemeClr val="accent2"/>
              </a:buClr>
            </a:pPr>
            <a:r>
              <a:rPr lang="zh-CN" altLang="en-US" sz="1200" dirty="0">
                <a:solidFill>
                  <a:schemeClr val="tx1"/>
                </a:solidFill>
                <a:latin typeface="华文中宋" panose="02010600040101010101" charset="-122"/>
                <a:ea typeface="华文中宋" panose="02010600040101010101" charset="-122"/>
              </a:rPr>
              <a:t>发展历程：（</a:t>
            </a:r>
            <a:r>
              <a:rPr lang="en-US" altLang="zh-CN" sz="1200" dirty="0">
                <a:solidFill>
                  <a:schemeClr val="tx1"/>
                </a:solidFill>
                <a:latin typeface="华文中宋" panose="02010600040101010101" charset="-122"/>
                <a:ea typeface="华文中宋" panose="02010600040101010101" charset="-122"/>
              </a:rPr>
              <a:t>1</a:t>
            </a:r>
            <a:r>
              <a:rPr lang="zh-CN" altLang="en-US" sz="1200" dirty="0">
                <a:solidFill>
                  <a:schemeClr val="tx1"/>
                </a:solidFill>
                <a:latin typeface="华文中宋" panose="02010600040101010101" charset="-122"/>
                <a:ea typeface="华文中宋" panose="02010600040101010101" charset="-122"/>
              </a:rPr>
              <a:t>）技术萌芽期（</a:t>
            </a:r>
            <a:r>
              <a:rPr lang="en-US" altLang="zh-CN" sz="1200" dirty="0">
                <a:solidFill>
                  <a:schemeClr val="tx1"/>
                </a:solidFill>
                <a:latin typeface="华文中宋" panose="02010600040101010101" charset="-122"/>
                <a:ea typeface="华文中宋" panose="02010600040101010101" charset="-122"/>
              </a:rPr>
              <a:t>20</a:t>
            </a:r>
            <a:r>
              <a:rPr lang="zh-CN" altLang="en-US" sz="1200" dirty="0">
                <a:solidFill>
                  <a:schemeClr val="tx1"/>
                </a:solidFill>
                <a:latin typeface="华文中宋" panose="02010600040101010101" charset="-122"/>
                <a:ea typeface="华文中宋" panose="02010600040101010101" charset="-122"/>
              </a:rPr>
              <a:t>世纪</a:t>
            </a:r>
            <a:r>
              <a:rPr lang="en-US" altLang="zh-CN" sz="1200" dirty="0">
                <a:solidFill>
                  <a:schemeClr val="tx1"/>
                </a:solidFill>
                <a:latin typeface="华文中宋" panose="02010600040101010101" charset="-122"/>
                <a:ea typeface="华文中宋" panose="02010600040101010101" charset="-122"/>
              </a:rPr>
              <a:t>90</a:t>
            </a:r>
            <a:r>
              <a:rPr lang="zh-CN" altLang="en-US" sz="1200" dirty="0">
                <a:solidFill>
                  <a:schemeClr val="tx1"/>
                </a:solidFill>
                <a:latin typeface="华文中宋" panose="02010600040101010101" charset="-122"/>
                <a:ea typeface="华文中宋" panose="02010600040101010101" charset="-122"/>
              </a:rPr>
              <a:t>年代）</a:t>
            </a:r>
            <a:r>
              <a:rPr lang="en-US" altLang="zh-CN" sz="1200" dirty="0">
                <a:solidFill>
                  <a:schemeClr val="tx1"/>
                </a:solidFill>
                <a:latin typeface="华文中宋" panose="02010600040101010101" charset="-122"/>
                <a:ea typeface="华文中宋" panose="02010600040101010101" charset="-122"/>
              </a:rPr>
              <a:t> </a:t>
            </a:r>
            <a:r>
              <a:rPr lang="zh-CN" altLang="en-US" sz="1200" dirty="0">
                <a:solidFill>
                  <a:schemeClr val="tx1"/>
                </a:solidFill>
                <a:latin typeface="华文中宋" panose="02010600040101010101" charset="-122"/>
                <a:ea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rPr>
              <a:t>2</a:t>
            </a:r>
            <a:r>
              <a:rPr lang="zh-CN" altLang="en-US" sz="1200" dirty="0">
                <a:solidFill>
                  <a:schemeClr val="tx1"/>
                </a:solidFill>
                <a:latin typeface="华文中宋" panose="02010600040101010101" charset="-122"/>
                <a:ea typeface="华文中宋" panose="02010600040101010101" charset="-122"/>
              </a:rPr>
              <a:t>）快速发展期（</a:t>
            </a:r>
            <a:r>
              <a:rPr lang="en-US" altLang="zh-CN" sz="1200" dirty="0">
                <a:solidFill>
                  <a:schemeClr val="tx1"/>
                </a:solidFill>
                <a:latin typeface="华文中宋" panose="02010600040101010101" charset="-122"/>
                <a:ea typeface="华文中宋" panose="02010600040101010101" charset="-122"/>
              </a:rPr>
              <a:t>2000—2010</a:t>
            </a:r>
            <a:r>
              <a:rPr lang="zh-CN" altLang="en-US" sz="1200" dirty="0">
                <a:solidFill>
                  <a:schemeClr val="tx1"/>
                </a:solidFill>
                <a:latin typeface="华文中宋" panose="02010600040101010101" charset="-122"/>
                <a:ea typeface="华文中宋" panose="02010600040101010101" charset="-122"/>
              </a:rPr>
              <a:t>年）</a:t>
            </a:r>
            <a:r>
              <a:rPr lang="en-US" altLang="zh-CN" sz="1200" dirty="0">
                <a:solidFill>
                  <a:schemeClr val="tx1"/>
                </a:solidFill>
                <a:latin typeface="华文中宋" panose="02010600040101010101" charset="-122"/>
                <a:ea typeface="华文中宋" panose="02010600040101010101" charset="-122"/>
              </a:rPr>
              <a:t> </a:t>
            </a:r>
            <a:r>
              <a:rPr lang="zh-CN" altLang="en-US" sz="1200" dirty="0">
                <a:solidFill>
                  <a:schemeClr val="tx1"/>
                </a:solidFill>
                <a:latin typeface="华文中宋" panose="02010600040101010101" charset="-122"/>
                <a:ea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rPr>
              <a:t>3</a:t>
            </a:r>
            <a:r>
              <a:rPr lang="zh-CN" altLang="en-US" sz="1200" dirty="0">
                <a:solidFill>
                  <a:schemeClr val="tx1"/>
                </a:solidFill>
                <a:latin typeface="华文中宋" panose="02010600040101010101" charset="-122"/>
                <a:ea typeface="华文中宋" panose="02010600040101010101" charset="-122"/>
              </a:rPr>
              <a:t>）普及应用期（</a:t>
            </a:r>
            <a:r>
              <a:rPr lang="en-US" altLang="zh-CN" sz="1200" dirty="0">
                <a:solidFill>
                  <a:schemeClr val="tx1"/>
                </a:solidFill>
                <a:latin typeface="华文中宋" panose="02010600040101010101" charset="-122"/>
                <a:ea typeface="华文中宋" panose="02010600040101010101" charset="-122"/>
              </a:rPr>
              <a:t>2010</a:t>
            </a:r>
            <a:r>
              <a:rPr lang="zh-CN" altLang="en-US" sz="1200" dirty="0">
                <a:solidFill>
                  <a:schemeClr val="tx1"/>
                </a:solidFill>
                <a:latin typeface="华文中宋" panose="02010600040101010101" charset="-122"/>
                <a:ea typeface="华文中宋" panose="02010600040101010101" charset="-122"/>
              </a:rPr>
              <a:t>年至今）</a:t>
            </a:r>
            <a:endParaRPr lang="zh-CN" altLang="en-US" sz="1200" dirty="0">
              <a:solidFill>
                <a:schemeClr val="tx1"/>
              </a:solidFill>
              <a:latin typeface="华文中宋" panose="02010600040101010101" charset="-122"/>
              <a:ea typeface="华文中宋" panose="02010600040101010101" charset="-122"/>
            </a:endParaRPr>
          </a:p>
        </p:txBody>
      </p:sp>
      <p:grpSp>
        <p:nvGrpSpPr>
          <p:cNvPr id="38" name="组合 37"/>
          <p:cNvGrpSpPr/>
          <p:nvPr>
            <p:custDataLst>
              <p:tags r:id="rId3"/>
            </p:custDataLst>
          </p:nvPr>
        </p:nvGrpSpPr>
        <p:grpSpPr>
          <a:xfrm>
            <a:off x="6348514" y="3015679"/>
            <a:ext cx="732028" cy="732028"/>
            <a:chOff x="609561" y="3269961"/>
            <a:chExt cx="732028" cy="732028"/>
          </a:xfrm>
        </p:grpSpPr>
        <p:sp>
          <p:nvSpPr>
            <p:cNvPr id="39" name="椭圆 38"/>
            <p:cNvSpPr/>
            <p:nvPr>
              <p:custDataLst>
                <p:tags r:id="rId4"/>
              </p:custDataLst>
            </p:nvPr>
          </p:nvSpPr>
          <p:spPr>
            <a:xfrm>
              <a:off x="609561" y="3269961"/>
              <a:ext cx="732028" cy="73202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sz="1200" dirty="0">
                <a:solidFill>
                  <a:schemeClr val="accent1"/>
                </a:solidFill>
              </a:endParaRPr>
            </a:p>
          </p:txBody>
        </p:sp>
        <p:sp>
          <p:nvSpPr>
            <p:cNvPr id="40" name="Freeform 80"/>
            <p:cNvSpPr>
              <a:spLocks noEditPoints="1"/>
            </p:cNvSpPr>
            <p:nvPr>
              <p:custDataLst>
                <p:tags r:id="rId5"/>
              </p:custDataLst>
            </p:nvPr>
          </p:nvSpPr>
          <p:spPr bwMode="auto">
            <a:xfrm>
              <a:off x="795394" y="347405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endParaRPr lang="zh-CN" altLang="en-US" sz="1200">
                <a:solidFill>
                  <a:schemeClr val="tx2"/>
                </a:solidFill>
              </a:endParaRPr>
            </a:p>
          </p:txBody>
        </p:sp>
      </p:grpSp>
      <p:sp>
        <p:nvSpPr>
          <p:cNvPr id="41" name="矩形 40"/>
          <p:cNvSpPr/>
          <p:nvPr>
            <p:custDataLst>
              <p:tags r:id="rId6"/>
            </p:custDataLst>
          </p:nvPr>
        </p:nvSpPr>
        <p:spPr>
          <a:xfrm>
            <a:off x="7172711" y="4282015"/>
            <a:ext cx="4611302" cy="645160"/>
          </a:xfrm>
          <a:prstGeom prst="rect">
            <a:avLst/>
          </a:prstGeom>
        </p:spPr>
        <p:txBody>
          <a:bodyPr wrap="square">
            <a:spAutoFit/>
          </a:bodyPr>
          <a:lstStyle/>
          <a:p>
            <a:pPr>
              <a:lnSpc>
                <a:spcPct val="150000"/>
              </a:lnSpc>
              <a:spcAft>
                <a:spcPts val="600"/>
              </a:spcAft>
              <a:buClr>
                <a:schemeClr val="accent2"/>
              </a:buClr>
            </a:pPr>
            <a:r>
              <a:rPr lang="zh-CN" altLang="en-US" sz="1200" dirty="0">
                <a:solidFill>
                  <a:schemeClr val="tx1"/>
                </a:solidFill>
                <a:latin typeface="华文中宋" panose="02010600040101010101" charset="-122"/>
                <a:ea typeface="华文中宋" panose="02010600040101010101" charset="-122"/>
              </a:rPr>
              <a:t>工作模式：（</a:t>
            </a:r>
            <a:r>
              <a:rPr lang="en-US" altLang="zh-CN" sz="1200" dirty="0">
                <a:solidFill>
                  <a:schemeClr val="tx1"/>
                </a:solidFill>
                <a:latin typeface="华文中宋" panose="02010600040101010101" charset="-122"/>
                <a:ea typeface="华文中宋" panose="02010600040101010101" charset="-122"/>
              </a:rPr>
              <a:t>1</a:t>
            </a:r>
            <a:r>
              <a:rPr lang="zh-CN" altLang="en-US" sz="1200" dirty="0">
                <a:solidFill>
                  <a:schemeClr val="tx1"/>
                </a:solidFill>
                <a:latin typeface="华文中宋" panose="02010600040101010101" charset="-122"/>
                <a:ea typeface="华文中宋" panose="02010600040101010101" charset="-122"/>
              </a:rPr>
              <a:t>）基于标线的预警模式</a:t>
            </a:r>
            <a:r>
              <a:rPr lang="en-US" altLang="zh-CN" sz="1200" dirty="0">
                <a:solidFill>
                  <a:schemeClr val="tx1"/>
                </a:solidFill>
                <a:latin typeface="华文中宋" panose="02010600040101010101" charset="-122"/>
                <a:ea typeface="华文中宋" panose="02010600040101010101" charset="-122"/>
              </a:rPr>
              <a:t>  </a:t>
            </a:r>
            <a:r>
              <a:rPr lang="zh-CN" altLang="en-US" sz="1200" dirty="0">
                <a:solidFill>
                  <a:schemeClr val="tx1"/>
                </a:solidFill>
                <a:latin typeface="华文中宋" panose="02010600040101010101" charset="-122"/>
                <a:ea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rPr>
              <a:t>2</a:t>
            </a:r>
            <a:r>
              <a:rPr lang="zh-CN" altLang="en-US" sz="1200" dirty="0">
                <a:solidFill>
                  <a:schemeClr val="tx1"/>
                </a:solidFill>
                <a:latin typeface="华文中宋" panose="02010600040101010101" charset="-122"/>
                <a:ea typeface="华文中宋" panose="02010600040101010101" charset="-122"/>
              </a:rPr>
              <a:t>）基于道路边界的预警模式</a:t>
            </a:r>
            <a:r>
              <a:rPr lang="en-US" altLang="zh-CN" sz="1200" dirty="0">
                <a:solidFill>
                  <a:schemeClr val="tx1"/>
                </a:solidFill>
                <a:latin typeface="华文中宋" panose="02010600040101010101" charset="-122"/>
                <a:ea typeface="华文中宋" panose="02010600040101010101" charset="-122"/>
              </a:rPr>
              <a:t>  </a:t>
            </a:r>
            <a:r>
              <a:rPr lang="zh-CN" altLang="en-US" sz="1200" dirty="0">
                <a:solidFill>
                  <a:schemeClr val="tx1"/>
                </a:solidFill>
                <a:latin typeface="华文中宋" panose="02010600040101010101" charset="-122"/>
                <a:ea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rPr>
              <a:t>3</a:t>
            </a:r>
            <a:r>
              <a:rPr lang="zh-CN" altLang="en-US" sz="1200" dirty="0">
                <a:solidFill>
                  <a:schemeClr val="tx1"/>
                </a:solidFill>
                <a:latin typeface="华文中宋" panose="02010600040101010101" charset="-122"/>
                <a:ea typeface="华文中宋" panose="02010600040101010101" charset="-122"/>
              </a:rPr>
              <a:t>）基于前车轨迹的预警模式</a:t>
            </a:r>
            <a:r>
              <a:rPr lang="en-US" altLang="zh-CN" sz="1200" dirty="0">
                <a:solidFill>
                  <a:schemeClr val="tx1"/>
                </a:solidFill>
                <a:latin typeface="华文中宋" panose="02010600040101010101" charset="-122"/>
                <a:ea typeface="华文中宋" panose="02010600040101010101" charset="-122"/>
              </a:rPr>
              <a:t>   </a:t>
            </a:r>
            <a:endParaRPr lang="en-US" altLang="zh-CN" sz="1200" dirty="0">
              <a:solidFill>
                <a:schemeClr val="tx1"/>
              </a:solidFill>
              <a:latin typeface="华文中宋" panose="02010600040101010101" charset="-122"/>
              <a:ea typeface="华文中宋" panose="02010600040101010101" charset="-122"/>
            </a:endParaRPr>
          </a:p>
        </p:txBody>
      </p:sp>
      <p:grpSp>
        <p:nvGrpSpPr>
          <p:cNvPr id="42" name="组合 41"/>
          <p:cNvGrpSpPr/>
          <p:nvPr>
            <p:custDataLst>
              <p:tags r:id="rId7"/>
            </p:custDataLst>
          </p:nvPr>
        </p:nvGrpSpPr>
        <p:grpSpPr>
          <a:xfrm>
            <a:off x="6348514" y="4204235"/>
            <a:ext cx="732028" cy="732028"/>
            <a:chOff x="609561" y="4217085"/>
            <a:chExt cx="732028" cy="732028"/>
          </a:xfrm>
        </p:grpSpPr>
        <p:sp>
          <p:nvSpPr>
            <p:cNvPr id="43" name="椭圆 42"/>
            <p:cNvSpPr/>
            <p:nvPr>
              <p:custDataLst>
                <p:tags r:id="rId8"/>
              </p:custDataLst>
            </p:nvPr>
          </p:nvSpPr>
          <p:spPr>
            <a:xfrm>
              <a:off x="609561" y="4217085"/>
              <a:ext cx="732028" cy="73202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sz="1200" dirty="0">
                <a:solidFill>
                  <a:schemeClr val="accent1"/>
                </a:solidFill>
              </a:endParaRPr>
            </a:p>
          </p:txBody>
        </p:sp>
        <p:sp>
          <p:nvSpPr>
            <p:cNvPr id="44" name="Freeform 115"/>
            <p:cNvSpPr>
              <a:spLocks noEditPoints="1"/>
            </p:cNvSpPr>
            <p:nvPr>
              <p:custDataLst>
                <p:tags r:id="rId9"/>
              </p:custDataLst>
            </p:nvPr>
          </p:nvSpPr>
          <p:spPr bwMode="auto">
            <a:xfrm>
              <a:off x="813650" y="4440017"/>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sz="1200">
                <a:solidFill>
                  <a:schemeClr val="tx2"/>
                </a:solidFill>
              </a:endParaRPr>
            </a:p>
          </p:txBody>
        </p:sp>
      </p:grpSp>
      <p:sp>
        <p:nvSpPr>
          <p:cNvPr id="45" name="文本框 44"/>
          <p:cNvSpPr txBox="1"/>
          <p:nvPr/>
        </p:nvSpPr>
        <p:spPr>
          <a:xfrm>
            <a:off x="6856730" y="1325245"/>
            <a:ext cx="863600" cy="398780"/>
          </a:xfrm>
          <a:prstGeom prst="rect">
            <a:avLst/>
          </a:prstGeom>
          <a:noFill/>
          <a:effectLst/>
        </p:spPr>
        <p:txBody>
          <a:bodyPr vert="horz" wrap="square" rtlCol="0">
            <a:spAutoFit/>
          </a:bodyPr>
          <a:lstStyle/>
          <a:p>
            <a:pPr algn="dist"/>
            <a:r>
              <a:rPr lang="zh-CN" altLang="en-US" sz="2000" dirty="0">
                <a:solidFill>
                  <a:schemeClr val="tx1">
                    <a:lumMod val="85000"/>
                    <a:lumOff val="15000"/>
                  </a:schemeClr>
                </a:solidFill>
                <a:latin typeface="汉仪程行简" panose="00020600040101010101" charset="-122"/>
                <a:ea typeface="汉仪程行简" panose="00020600040101010101" charset="-122"/>
              </a:rPr>
              <a:t>概述</a:t>
            </a:r>
            <a:endParaRPr lang="zh-CN" altLang="en-US" sz="2000" dirty="0">
              <a:solidFill>
                <a:schemeClr val="tx1">
                  <a:lumMod val="85000"/>
                  <a:lumOff val="15000"/>
                </a:schemeClr>
              </a:solidFill>
              <a:latin typeface="汉仪程行简" panose="00020600040101010101" charset="-122"/>
              <a:ea typeface="汉仪程行简" panose="00020600040101010101" charset="-122"/>
            </a:endParaRPr>
          </a:p>
        </p:txBody>
      </p:sp>
      <p:sp>
        <p:nvSpPr>
          <p:cNvPr id="46" name="文本框 45"/>
          <p:cNvSpPr txBox="1"/>
          <p:nvPr/>
        </p:nvSpPr>
        <p:spPr>
          <a:xfrm>
            <a:off x="6398489" y="1696685"/>
            <a:ext cx="5326878" cy="922020"/>
          </a:xfrm>
          <a:prstGeom prst="rect">
            <a:avLst/>
          </a:prstGeom>
          <a:noFill/>
          <a:effectLst/>
        </p:spPr>
        <p:txBody>
          <a:bodyPr vert="horz" wrap="square" rtlCol="0">
            <a:spAutoFit/>
          </a:bodyPr>
          <a:lstStyle/>
          <a:p>
            <a:pPr indent="0" algn="just" fontAlgn="auto">
              <a:lnSpc>
                <a:spcPct val="150000"/>
              </a:lnSpc>
            </a:pP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车道偏离预警系统（</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Lane Departure Warning System</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a:t>
            </a:r>
            <a:r>
              <a:rPr lang="en-US" altLang="zh-CN" sz="1200" dirty="0">
                <a:solidFill>
                  <a:schemeClr val="tx1"/>
                </a:solidFill>
                <a:latin typeface="华文中宋" panose="02010600040101010101" charset="-122"/>
                <a:ea typeface="华文中宋" panose="02010600040101010101" charset="-122"/>
                <a:cs typeface="华文中宋" panose="02010600040101010101" charset="-122"/>
              </a:rPr>
              <a:t>LDWS</a:t>
            </a:r>
            <a:r>
              <a:rPr lang="zh-CN" altLang="en-US" sz="1200" dirty="0">
                <a:solidFill>
                  <a:schemeClr val="tx1"/>
                </a:solidFill>
                <a:latin typeface="华文中宋" panose="02010600040101010101" charset="-122"/>
                <a:ea typeface="华文中宋" panose="02010600040101010101" charset="-122"/>
                <a:cs typeface="华文中宋" panose="02010600040101010101" charset="-122"/>
              </a:rPr>
              <a:t>）是智能汽车辅助驾驶系统中的重要安全模块。作为主动安全技术的关键一环，车道偏离预警系统聚焦事故预防，与被动安全系统形成互补。</a:t>
            </a:r>
            <a:endParaRPr lang="zh-CN" altLang="en-US" sz="1200" dirty="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28" name="文本框 27"/>
          <p:cNvSpPr txBox="1"/>
          <p:nvPr/>
        </p:nvSpPr>
        <p:spPr>
          <a:xfrm>
            <a:off x="436245" y="210185"/>
            <a:ext cx="736600" cy="3873500"/>
          </a:xfrm>
          <a:prstGeom prst="rect">
            <a:avLst/>
          </a:prstGeom>
          <a:noFill/>
        </p:spPr>
        <p:txBody>
          <a:bodyPr vert="eaVert" wrap="square" rtlCol="0">
            <a:spAutoFit/>
          </a:bodyPr>
          <a:p>
            <a:r>
              <a:rPr lang="zh-CN" altLang="en-US" sz="3600">
                <a:latin typeface="汉仪程行简" panose="00020600040101010101" charset="-122"/>
                <a:ea typeface="汉仪程行简" panose="00020600040101010101" charset="-122"/>
                <a:sym typeface="+mn-ea"/>
              </a:rPr>
              <a:t>车道偏离预警系统</a:t>
            </a:r>
            <a:endParaRPr lang="zh-CN" altLang="en-US" sz="3600">
              <a:latin typeface="汉仪程行简" panose="00020600040101010101" charset="-122"/>
              <a:ea typeface="汉仪程行简"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anim calcmode="lin" valueType="num">
                                      <p:cBhvr>
                                        <p:cTn id="8" dur="2000" fill="hold"/>
                                        <p:tgtEl>
                                          <p:spTgt spid="45"/>
                                        </p:tgtEl>
                                        <p:attrNameLst>
                                          <p:attrName>ppt_x</p:attrName>
                                        </p:attrNameLst>
                                      </p:cBhvr>
                                      <p:tavLst>
                                        <p:tav tm="0">
                                          <p:val>
                                            <p:strVal val="#ppt_x"/>
                                          </p:val>
                                        </p:tav>
                                        <p:tav tm="100000">
                                          <p:val>
                                            <p:strVal val="#ppt_x"/>
                                          </p:val>
                                        </p:tav>
                                      </p:tavLst>
                                    </p:anim>
                                    <p:anim calcmode="lin" valueType="num">
                                      <p:cBhvr>
                                        <p:cTn id="9" dur="2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2000" fill="hold">
                                          <p:stCondLst>
                                            <p:cond delay="0"/>
                                          </p:stCondLst>
                                        </p:cTn>
                                        <p:tgtEl>
                                          <p:spTgt spid="46"/>
                                        </p:tgtEl>
                                        <p:attrNameLst>
                                          <p:attrName>style.visibility</p:attrName>
                                        </p:attrNameLst>
                                      </p:cBhvr>
                                      <p:to>
                                        <p:strVal val="visible"/>
                                      </p:to>
                                    </p:set>
                                    <p:animEffect transition="in" filter="fade">
                                      <p:cBhvr>
                                        <p:cTn id="13" dur="2000"/>
                                        <p:tgtEl>
                                          <p:spTgt spid="46"/>
                                        </p:tgtEl>
                                      </p:cBhvr>
                                    </p:animEffect>
                                    <p:anim calcmode="lin" valueType="num">
                                      <p:cBhvr>
                                        <p:cTn id="14" dur="2000" fill="hold"/>
                                        <p:tgtEl>
                                          <p:spTgt spid="46"/>
                                        </p:tgtEl>
                                        <p:attrNameLst>
                                          <p:attrName>ppt_x</p:attrName>
                                        </p:attrNameLst>
                                      </p:cBhvr>
                                      <p:tavLst>
                                        <p:tav tm="0">
                                          <p:val>
                                            <p:strVal val="#ppt_x"/>
                                          </p:val>
                                        </p:tav>
                                        <p:tav tm="100000">
                                          <p:val>
                                            <p:strVal val="#ppt_x"/>
                                          </p:val>
                                        </p:tav>
                                      </p:tavLst>
                                    </p:anim>
                                    <p:anim calcmode="lin" valueType="num">
                                      <p:cBhvr>
                                        <p:cTn id="15" dur="2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2000" fill="hold">
                                          <p:stCondLst>
                                            <p:cond delay="0"/>
                                          </p:stCondLst>
                                        </p:cTn>
                                        <p:tgtEl>
                                          <p:spTgt spid="38"/>
                                        </p:tgtEl>
                                        <p:attrNameLst>
                                          <p:attrName>style.visibility</p:attrName>
                                        </p:attrNameLst>
                                      </p:cBhvr>
                                      <p:to>
                                        <p:strVal val="visible"/>
                                      </p:to>
                                    </p:set>
                                    <p:animEffect transition="in" filter="fade">
                                      <p:cBhvr>
                                        <p:cTn id="19" dur="2000"/>
                                        <p:tgtEl>
                                          <p:spTgt spid="38"/>
                                        </p:tgtEl>
                                      </p:cBhvr>
                                    </p:animEffect>
                                    <p:anim calcmode="lin" valueType="num">
                                      <p:cBhvr>
                                        <p:cTn id="20" dur="2000" fill="hold"/>
                                        <p:tgtEl>
                                          <p:spTgt spid="38"/>
                                        </p:tgtEl>
                                        <p:attrNameLst>
                                          <p:attrName>ppt_x</p:attrName>
                                        </p:attrNameLst>
                                      </p:cBhvr>
                                      <p:tavLst>
                                        <p:tav tm="0">
                                          <p:val>
                                            <p:strVal val="#ppt_x"/>
                                          </p:val>
                                        </p:tav>
                                        <p:tav tm="100000">
                                          <p:val>
                                            <p:strVal val="#ppt_x"/>
                                          </p:val>
                                        </p:tav>
                                      </p:tavLst>
                                    </p:anim>
                                    <p:anim calcmode="lin" valueType="num">
                                      <p:cBhvr>
                                        <p:cTn id="21" dur="2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0"/>
                                  </p:stCondLst>
                                  <p:childTnLst>
                                    <p:set>
                                      <p:cBhvr>
                                        <p:cTn id="24" dur="2000" fill="hold">
                                          <p:stCondLst>
                                            <p:cond delay="0"/>
                                          </p:stCondLst>
                                        </p:cTn>
                                        <p:tgtEl>
                                          <p:spTgt spid="37"/>
                                        </p:tgtEl>
                                        <p:attrNameLst>
                                          <p:attrName>style.visibility</p:attrName>
                                        </p:attrNameLst>
                                      </p:cBhvr>
                                      <p:to>
                                        <p:strVal val="visible"/>
                                      </p:to>
                                    </p:set>
                                    <p:animEffect transition="in" filter="fade">
                                      <p:cBhvr>
                                        <p:cTn id="25" dur="2000"/>
                                        <p:tgtEl>
                                          <p:spTgt spid="37"/>
                                        </p:tgtEl>
                                      </p:cBhvr>
                                    </p:animEffect>
                                    <p:anim calcmode="lin" valueType="num">
                                      <p:cBhvr>
                                        <p:cTn id="26" dur="2000" fill="hold"/>
                                        <p:tgtEl>
                                          <p:spTgt spid="37"/>
                                        </p:tgtEl>
                                        <p:attrNameLst>
                                          <p:attrName>ppt_x</p:attrName>
                                        </p:attrNameLst>
                                      </p:cBhvr>
                                      <p:tavLst>
                                        <p:tav tm="0">
                                          <p:val>
                                            <p:strVal val="#ppt_x"/>
                                          </p:val>
                                        </p:tav>
                                        <p:tav tm="100000">
                                          <p:val>
                                            <p:strVal val="#ppt_x"/>
                                          </p:val>
                                        </p:tav>
                                      </p:tavLst>
                                    </p:anim>
                                    <p:anim calcmode="lin" valueType="num">
                                      <p:cBhvr>
                                        <p:cTn id="27" dur="2000" fill="hold"/>
                                        <p:tgtEl>
                                          <p:spTgt spid="37"/>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0"/>
                                  </p:stCondLst>
                                  <p:childTnLst>
                                    <p:set>
                                      <p:cBhvr>
                                        <p:cTn id="30" dur="2000" fill="hold">
                                          <p:stCondLst>
                                            <p:cond delay="0"/>
                                          </p:stCondLst>
                                        </p:cTn>
                                        <p:tgtEl>
                                          <p:spTgt spid="42"/>
                                        </p:tgtEl>
                                        <p:attrNameLst>
                                          <p:attrName>style.visibility</p:attrName>
                                        </p:attrNameLst>
                                      </p:cBhvr>
                                      <p:to>
                                        <p:strVal val="visible"/>
                                      </p:to>
                                    </p:set>
                                    <p:animEffect transition="in" filter="fade">
                                      <p:cBhvr>
                                        <p:cTn id="31" dur="2000"/>
                                        <p:tgtEl>
                                          <p:spTgt spid="42"/>
                                        </p:tgtEl>
                                      </p:cBhvr>
                                    </p:animEffect>
                                    <p:anim calcmode="lin" valueType="num">
                                      <p:cBhvr>
                                        <p:cTn id="32" dur="2000" fill="hold"/>
                                        <p:tgtEl>
                                          <p:spTgt spid="42"/>
                                        </p:tgtEl>
                                        <p:attrNameLst>
                                          <p:attrName>ppt_x</p:attrName>
                                        </p:attrNameLst>
                                      </p:cBhvr>
                                      <p:tavLst>
                                        <p:tav tm="0">
                                          <p:val>
                                            <p:strVal val="#ppt_x"/>
                                          </p:val>
                                        </p:tav>
                                        <p:tav tm="100000">
                                          <p:val>
                                            <p:strVal val="#ppt_x"/>
                                          </p:val>
                                        </p:tav>
                                      </p:tavLst>
                                    </p:anim>
                                    <p:anim calcmode="lin" valueType="num">
                                      <p:cBhvr>
                                        <p:cTn id="33" dur="2000" fill="hold"/>
                                        <p:tgtEl>
                                          <p:spTgt spid="42"/>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grpId="0" nodeType="afterEffect">
                                  <p:stCondLst>
                                    <p:cond delay="0"/>
                                  </p:stCondLst>
                                  <p:childTnLst>
                                    <p:set>
                                      <p:cBhvr>
                                        <p:cTn id="36" dur="2000" fill="hold">
                                          <p:stCondLst>
                                            <p:cond delay="0"/>
                                          </p:stCondLst>
                                        </p:cTn>
                                        <p:tgtEl>
                                          <p:spTgt spid="41"/>
                                        </p:tgtEl>
                                        <p:attrNameLst>
                                          <p:attrName>style.visibility</p:attrName>
                                        </p:attrNameLst>
                                      </p:cBhvr>
                                      <p:to>
                                        <p:strVal val="visible"/>
                                      </p:to>
                                    </p:set>
                                    <p:animEffect transition="in" filter="fade">
                                      <p:cBhvr>
                                        <p:cTn id="37" dur="2000"/>
                                        <p:tgtEl>
                                          <p:spTgt spid="41"/>
                                        </p:tgtEl>
                                      </p:cBhvr>
                                    </p:animEffect>
                                    <p:anim calcmode="lin" valueType="num">
                                      <p:cBhvr>
                                        <p:cTn id="38" dur="2000" fill="hold"/>
                                        <p:tgtEl>
                                          <p:spTgt spid="41"/>
                                        </p:tgtEl>
                                        <p:attrNameLst>
                                          <p:attrName>ppt_x</p:attrName>
                                        </p:attrNameLst>
                                      </p:cBhvr>
                                      <p:tavLst>
                                        <p:tav tm="0">
                                          <p:val>
                                            <p:strVal val="#ppt_x"/>
                                          </p:val>
                                        </p:tav>
                                        <p:tav tm="100000">
                                          <p:val>
                                            <p:strVal val="#ppt_x"/>
                                          </p:val>
                                        </p:tav>
                                      </p:tavLst>
                                    </p:anim>
                                    <p:anim calcmode="lin" valueType="num">
                                      <p:cBhvr>
                                        <p:cTn id="39" dur="2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37" grpId="0"/>
      <p:bldP spid="37" grpId="1"/>
      <p:bldP spid="41" grpId="0"/>
      <p:bldP spid="41" grpId="1"/>
    </p:bldLst>
  </p:timing>
</p:sld>
</file>

<file path=ppt/tags/tag1.xml><?xml version="1.0" encoding="utf-8"?>
<p:tagLst xmlns:p="http://schemas.openxmlformats.org/presentationml/2006/main">
  <p:tag name="KSO_WM_DIAGRAM_VIRTUALLY_FRAME" val="{&quot;height&quot;:397,&quot;left&quot;:480.6,&quot;top&quot;:67.5,&quot;width&quot;:407.9}"/>
</p:tagLst>
</file>

<file path=ppt/tags/tag10.xml><?xml version="1.0" encoding="utf-8"?>
<p:tagLst xmlns:p="http://schemas.openxmlformats.org/presentationml/2006/main">
  <p:tag name="KSO_WM_DIAGRAM_VIRTUALLY_FRAME" val="{&quot;height&quot;:397,&quot;left&quot;:480.6,&quot;top&quot;:67.5,&quot;width&quot;:407.9}"/>
</p:tagLst>
</file>

<file path=ppt/tags/tag100.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1.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2.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3.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4.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5.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6.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7.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8.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09.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1.xml><?xml version="1.0" encoding="utf-8"?>
<p:tagLst xmlns:p="http://schemas.openxmlformats.org/presentationml/2006/main">
  <p:tag name="KSO_WM_DIAGRAM_VIRTUALLY_FRAME" val="{&quot;height&quot;:397,&quot;left&quot;:480.6,&quot;top&quot;:67.5,&quot;width&quot;:407.9}"/>
</p:tagLst>
</file>

<file path=ppt/tags/tag110.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11.xml><?xml version="1.0" encoding="utf-8"?>
<p:tagLst xmlns:p="http://schemas.openxmlformats.org/presentationml/2006/main">
  <p:tag name="KSO_WM_DIAGRAM_VIRTUALLY_FRAME" val="{&quot;height&quot;:392.1500787401575,&quot;left&quot;:560.9829133858268,&quot;top&quot;:124.98629921259842,&quot;width&quot;:376.81708661417326}"/>
</p:tagLst>
</file>

<file path=ppt/tags/tag112.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113.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114.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12.xml><?xml version="1.0" encoding="utf-8"?>
<p:tagLst xmlns:p="http://schemas.openxmlformats.org/presentationml/2006/main">
  <p:tag name="KSO_WM_DIAGRAM_VIRTUALLY_FRAME" val="{&quot;height&quot;:397,&quot;left&quot;:480.6,&quot;top&quot;:67.5,&quot;width&quot;:407.9}"/>
</p:tagLst>
</file>

<file path=ppt/tags/tag13.xml><?xml version="1.0" encoding="utf-8"?>
<p:tagLst xmlns:p="http://schemas.openxmlformats.org/presentationml/2006/main">
  <p:tag name="KSO_WM_DIAGRAM_VIRTUALLY_FRAME" val="{&quot;height&quot;:397,&quot;left&quot;:480.6,&quot;top&quot;:67.5,&quot;width&quot;:407.9}"/>
</p:tagLst>
</file>

<file path=ppt/tags/tag14.xml><?xml version="1.0" encoding="utf-8"?>
<p:tagLst xmlns:p="http://schemas.openxmlformats.org/presentationml/2006/main">
  <p:tag name="KSO_WM_DIAGRAM_VIRTUALLY_FRAME" val="{&quot;height&quot;:397,&quot;left&quot;:480.6,&quot;top&quot;:67.5,&quot;width&quot;:407.9}"/>
</p:tagLst>
</file>

<file path=ppt/tags/tag15.xml><?xml version="1.0" encoding="utf-8"?>
<p:tagLst xmlns:p="http://schemas.openxmlformats.org/presentationml/2006/main">
  <p:tag name="KSO_WM_DIAGRAM_VIRTUALLY_FRAME" val="{&quot;height&quot;:397,&quot;left&quot;:480.6,&quot;top&quot;:67.5,&quot;width&quot;:407.9}"/>
</p:tagLst>
</file>

<file path=ppt/tags/tag16.xml><?xml version="1.0" encoding="utf-8"?>
<p:tagLst xmlns:p="http://schemas.openxmlformats.org/presentationml/2006/main">
  <p:tag name="KSO_WM_DIAGRAM_VIRTUALLY_FRAME" val="{&quot;height&quot;:542.5,&quot;left&quot;:-63.5,&quot;top&quot;:-0.5,&quot;width&quot;:481.55}"/>
</p:tagLst>
</file>

<file path=ppt/tags/tag17.xml><?xml version="1.0" encoding="utf-8"?>
<p:tagLst xmlns:p="http://schemas.openxmlformats.org/presentationml/2006/main">
  <p:tag name="KSO_WM_DIAGRAM_VIRTUALLY_FRAME" val="{&quot;height&quot;:542.5,&quot;left&quot;:-29.5,&quot;top&quot;:-0.5,&quot;width&quot;:447.55}"/>
</p:tagLst>
</file>

<file path=ppt/tags/tag18.xml><?xml version="1.0" encoding="utf-8"?>
<p:tagLst xmlns:p="http://schemas.openxmlformats.org/presentationml/2006/main">
  <p:tag name="KSO_WM_DIAGRAM_VIRTUALLY_FRAME" val="{&quot;height&quot;:542.5,&quot;left&quot;:-29.5,&quot;top&quot;:-0.5,&quot;width&quot;:447.55}"/>
</p:tagLst>
</file>

<file path=ppt/tags/tag19.xml><?xml version="1.0" encoding="utf-8"?>
<p:tagLst xmlns:p="http://schemas.openxmlformats.org/presentationml/2006/main">
  <p:tag name="KSO_WM_DIAGRAM_VIRTUALLY_FRAME" val="{&quot;height&quot;:542.5,&quot;left&quot;:-63.5,&quot;top&quot;:-0.5,&quot;width&quot;:481.55}"/>
</p:tagLst>
</file>

<file path=ppt/tags/tag2.xml><?xml version="1.0" encoding="utf-8"?>
<p:tagLst xmlns:p="http://schemas.openxmlformats.org/presentationml/2006/main">
  <p:tag name="KSO_WM_DIAGRAM_VIRTUALLY_FRAME" val="{&quot;height&quot;:397,&quot;left&quot;:480.6,&quot;top&quot;:67.5,&quot;width&quot;:407.9}"/>
</p:tagLst>
</file>

<file path=ppt/tags/tag20.xml><?xml version="1.0" encoding="utf-8"?>
<p:tagLst xmlns:p="http://schemas.openxmlformats.org/presentationml/2006/main">
  <p:tag name="KSO_WM_DIAGRAM_VIRTUALLY_FRAME" val="{&quot;height&quot;:542.5,&quot;left&quot;:-29.5,&quot;top&quot;:-0.5,&quot;width&quot;:447.55}"/>
</p:tagLst>
</file>

<file path=ppt/tags/tag21.xml><?xml version="1.0" encoding="utf-8"?>
<p:tagLst xmlns:p="http://schemas.openxmlformats.org/presentationml/2006/main">
  <p:tag name="KSO_WM_DIAGRAM_VIRTUALLY_FRAME" val="{&quot;height&quot;:542.5,&quot;left&quot;:-29.5,&quot;top&quot;:-0.5,&quot;width&quot;:447.55}"/>
</p:tagLst>
</file>

<file path=ppt/tags/tag22.xml><?xml version="1.0" encoding="utf-8"?>
<p:tagLst xmlns:p="http://schemas.openxmlformats.org/presentationml/2006/main">
  <p:tag name="KSO_WM_DIAGRAM_VIRTUALLY_FRAME" val="{&quot;height&quot;:542.5,&quot;left&quot;:-63.5,&quot;top&quot;:-0.5,&quot;width&quot;:481.55}"/>
</p:tagLst>
</file>

<file path=ppt/tags/tag23.xml><?xml version="1.0" encoding="utf-8"?>
<p:tagLst xmlns:p="http://schemas.openxmlformats.org/presentationml/2006/main">
  <p:tag name="KSO_WM_DIAGRAM_VIRTUALLY_FRAME" val="{&quot;height&quot;:542.5,&quot;left&quot;:-29.5,&quot;top&quot;:-0.5,&quot;width&quot;:447.55}"/>
</p:tagLst>
</file>

<file path=ppt/tags/tag24.xml><?xml version="1.0" encoding="utf-8"?>
<p:tagLst xmlns:p="http://schemas.openxmlformats.org/presentationml/2006/main">
  <p:tag name="KSO_WM_DIAGRAM_VIRTUALLY_FRAME" val="{&quot;height&quot;:542.5,&quot;left&quot;:-29.5,&quot;top&quot;:-0.5,&quot;width&quot;:447.55}"/>
</p:tagLst>
</file>

<file path=ppt/tags/tag25.xml><?xml version="1.0" encoding="utf-8"?>
<p:tagLst xmlns:p="http://schemas.openxmlformats.org/presentationml/2006/main">
  <p:tag name="KSO_WM_DIAGRAM_VIRTUALLY_FRAME" val="{&quot;height&quot;:542.5,&quot;left&quot;:-63.5,&quot;top&quot;:-0.5,&quot;width&quot;:481.55}"/>
</p:tagLst>
</file>

<file path=ppt/tags/tag26.xml><?xml version="1.0" encoding="utf-8"?>
<p:tagLst xmlns:p="http://schemas.openxmlformats.org/presentationml/2006/main">
  <p:tag name="KSO_WM_DIAGRAM_VIRTUALLY_FRAME" val="{&quot;height&quot;:542.5,&quot;left&quot;:-63.5,&quot;top&quot;:-0.5,&quot;width&quot;:481.55}"/>
</p:tagLst>
</file>

<file path=ppt/tags/tag27.xml><?xml version="1.0" encoding="utf-8"?>
<p:tagLst xmlns:p="http://schemas.openxmlformats.org/presentationml/2006/main">
  <p:tag name="KSO_WM_DIAGRAM_VIRTUALLY_FRAME" val="{&quot;height&quot;:542.5,&quot;left&quot;:-54.5,&quot;top&quot;:-0.5,&quot;width&quot;:472.65}"/>
</p:tagLst>
</file>

<file path=ppt/tags/tag28.xml><?xml version="1.0" encoding="utf-8"?>
<p:tagLst xmlns:p="http://schemas.openxmlformats.org/presentationml/2006/main">
  <p:tag name="KSO_WM_DIAGRAM_VIRTUALLY_FRAME" val="{&quot;height&quot;:542.5,&quot;left&quot;:-51.5,&quot;top&quot;:-0.5,&quot;width&quot;:469.65}"/>
</p:tagLst>
</file>

<file path=ppt/tags/tag29.xml><?xml version="1.0" encoding="utf-8"?>
<p:tagLst xmlns:p="http://schemas.openxmlformats.org/presentationml/2006/main">
  <p:tag name="KSO_WM_DIAGRAM_VIRTUALLY_FRAME" val="{&quot;height&quot;:542.5,&quot;left&quot;:-51.5,&quot;top&quot;:-0.5,&quot;width&quot;:469.65}"/>
</p:tagLst>
</file>

<file path=ppt/tags/tag3.xml><?xml version="1.0" encoding="utf-8"?>
<p:tagLst xmlns:p="http://schemas.openxmlformats.org/presentationml/2006/main">
  <p:tag name="KSO_WM_DIAGRAM_VIRTUALLY_FRAME" val="{&quot;height&quot;:397,&quot;left&quot;:480.6,&quot;top&quot;:67.5,&quot;width&quot;:407.9}"/>
</p:tagLst>
</file>

<file path=ppt/tags/tag30.xml><?xml version="1.0" encoding="utf-8"?>
<p:tagLst xmlns:p="http://schemas.openxmlformats.org/presentationml/2006/main">
  <p:tag name="KSO_WM_DIAGRAM_VIRTUALLY_FRAME" val="{&quot;height&quot;:542.5,&quot;left&quot;:-54.5,&quot;top&quot;:-0.5,&quot;width&quot;:472.65}"/>
</p:tagLst>
</file>

<file path=ppt/tags/tag31.xml><?xml version="1.0" encoding="utf-8"?>
<p:tagLst xmlns:p="http://schemas.openxmlformats.org/presentationml/2006/main">
  <p:tag name="KSO_WM_DIAGRAM_VIRTUALLY_FRAME" val="{&quot;height&quot;:542.5,&quot;left&quot;:-51.5,&quot;top&quot;:-0.5,&quot;width&quot;:469.65}"/>
</p:tagLst>
</file>

<file path=ppt/tags/tag32.xml><?xml version="1.0" encoding="utf-8"?>
<p:tagLst xmlns:p="http://schemas.openxmlformats.org/presentationml/2006/main">
  <p:tag name="KSO_WM_DIAGRAM_VIRTUALLY_FRAME" val="{&quot;height&quot;:542.5,&quot;left&quot;:-51.5,&quot;top&quot;:-0.5,&quot;width&quot;:469.65}"/>
</p:tagLst>
</file>

<file path=ppt/tags/tag33.xml><?xml version="1.0" encoding="utf-8"?>
<p:tagLst xmlns:p="http://schemas.openxmlformats.org/presentationml/2006/main">
  <p:tag name="KSO_WM_DIAGRAM_VIRTUALLY_FRAME" val="{&quot;height&quot;:542.5,&quot;left&quot;:-54.5,&quot;top&quot;:-0.5,&quot;width&quot;:472.65}"/>
</p:tagLst>
</file>

<file path=ppt/tags/tag34.xml><?xml version="1.0" encoding="utf-8"?>
<p:tagLst xmlns:p="http://schemas.openxmlformats.org/presentationml/2006/main">
  <p:tag name="KSO_WM_DIAGRAM_VIRTUALLY_FRAME" val="{&quot;height&quot;:542.5,&quot;left&quot;:-51.5,&quot;top&quot;:-0.5,&quot;width&quot;:469.65}"/>
</p:tagLst>
</file>

<file path=ppt/tags/tag35.xml><?xml version="1.0" encoding="utf-8"?>
<p:tagLst xmlns:p="http://schemas.openxmlformats.org/presentationml/2006/main">
  <p:tag name="KSO_WM_DIAGRAM_VIRTUALLY_FRAME" val="{&quot;height&quot;:542.5,&quot;left&quot;:-51.5,&quot;top&quot;:-0.5,&quot;width&quot;:469.65}"/>
</p:tagLst>
</file>

<file path=ppt/tags/tag36.xml><?xml version="1.0" encoding="utf-8"?>
<p:tagLst xmlns:p="http://schemas.openxmlformats.org/presentationml/2006/main">
  <p:tag name="KSO_WM_DIAGRAM_VIRTUALLY_FRAME" val="{&quot;height&quot;:542.5,&quot;left&quot;:-54.5,&quot;top&quot;:-0.5,&quot;width&quot;:472.65}"/>
</p:tagLst>
</file>

<file path=ppt/tags/tag37.xml><?xml version="1.0" encoding="utf-8"?>
<p:tagLst xmlns:p="http://schemas.openxmlformats.org/presentationml/2006/main">
  <p:tag name="KSO_WM_DIAGRAM_VIRTUALLY_FRAME" val="{&quot;height&quot;:542.5,&quot;left&quot;:-54.5,&quot;top&quot;:-0.5,&quot;width&quot;:472.65}"/>
</p:tagLst>
</file>

<file path=ppt/tags/tag38.xml><?xml version="1.0" encoding="utf-8"?>
<p:tagLst xmlns:p="http://schemas.openxmlformats.org/presentationml/2006/main">
  <p:tag name="KSO_WM_DIAGRAM_VIRTUALLY_FRAME" val="{&quot;height&quot;:543.75,&quot;left&quot;:-54.5,&quot;top&quot;:-0.5,&quot;width&quot;:1035.95}"/>
</p:tagLst>
</file>

<file path=ppt/tags/tag39.xml><?xml version="1.0" encoding="utf-8"?>
<p:tagLst xmlns:p="http://schemas.openxmlformats.org/presentationml/2006/main">
  <p:tag name="KSO_WM_DIAGRAM_VIRTUALLY_FRAME" val="{&quot;height&quot;:543.75,&quot;left&quot;:-54.5,&quot;top&quot;:-0.5,&quot;width&quot;:1035.95}"/>
</p:tagLst>
</file>

<file path=ppt/tags/tag4.xml><?xml version="1.0" encoding="utf-8"?>
<p:tagLst xmlns:p="http://schemas.openxmlformats.org/presentationml/2006/main">
  <p:tag name="KSO_WM_DIAGRAM_VIRTUALLY_FRAME" val="{&quot;height&quot;:397,&quot;left&quot;:480.6,&quot;top&quot;:67.5,&quot;width&quot;:407.9}"/>
</p:tagLst>
</file>

<file path=ppt/tags/tag40.xml><?xml version="1.0" encoding="utf-8"?>
<p:tagLst xmlns:p="http://schemas.openxmlformats.org/presentationml/2006/main">
  <p:tag name="KSO_WM_DIAGRAM_VIRTUALLY_FRAME" val="{&quot;height&quot;:543.75,&quot;left&quot;:-54.5,&quot;top&quot;:-0.5,&quot;width&quot;:1035.95}"/>
</p:tagLst>
</file>

<file path=ppt/tags/tag41.xml><?xml version="1.0" encoding="utf-8"?>
<p:tagLst xmlns:p="http://schemas.openxmlformats.org/presentationml/2006/main">
  <p:tag name="KSO_WM_DIAGRAM_VIRTUALLY_FRAME" val="{&quot;height&quot;:543.75,&quot;left&quot;:-54.5,&quot;top&quot;:-0.5,&quot;width&quot;:1035.95}"/>
</p:tagLst>
</file>

<file path=ppt/tags/tag42.xml><?xml version="1.0" encoding="utf-8"?>
<p:tagLst xmlns:p="http://schemas.openxmlformats.org/presentationml/2006/main">
  <p:tag name="KSO_WM_DIAGRAM_VIRTUALLY_FRAME" val="{&quot;height&quot;:543.75,&quot;left&quot;:-54.5,&quot;top&quot;:-0.5,&quot;width&quot;:1035.95}"/>
</p:tagLst>
</file>

<file path=ppt/tags/tag43.xml><?xml version="1.0" encoding="utf-8"?>
<p:tagLst xmlns:p="http://schemas.openxmlformats.org/presentationml/2006/main">
  <p:tag name="KSO_WM_DIAGRAM_VIRTUALLY_FRAME" val="{&quot;height&quot;:543.75,&quot;left&quot;:-54.5,&quot;top&quot;:-0.5,&quot;width&quot;:1035.95}"/>
</p:tagLst>
</file>

<file path=ppt/tags/tag44.xml><?xml version="1.0" encoding="utf-8"?>
<p:tagLst xmlns:p="http://schemas.openxmlformats.org/presentationml/2006/main">
  <p:tag name="KSO_WM_DIAGRAM_VIRTUALLY_FRAME" val="{&quot;height&quot;:543.75,&quot;left&quot;:-54.5,&quot;top&quot;:-0.5,&quot;width&quot;:1035.95}"/>
</p:tagLst>
</file>

<file path=ppt/tags/tag45.xml><?xml version="1.0" encoding="utf-8"?>
<p:tagLst xmlns:p="http://schemas.openxmlformats.org/presentationml/2006/main">
  <p:tag name="KSO_WM_DIAGRAM_VIRTUALLY_FRAME" val="{&quot;height&quot;:543.75,&quot;left&quot;:-54.5,&quot;top&quot;:-0.5,&quot;width&quot;:1035.95}"/>
</p:tagLst>
</file>

<file path=ppt/tags/tag46.xml><?xml version="1.0" encoding="utf-8"?>
<p:tagLst xmlns:p="http://schemas.openxmlformats.org/presentationml/2006/main">
  <p:tag name="KSO_WM_DIAGRAM_VIRTUALLY_FRAME" val="{&quot;height&quot;:543.75,&quot;left&quot;:-54.5,&quot;top&quot;:-0.5,&quot;width&quot;:1035.95}"/>
</p:tagLst>
</file>

<file path=ppt/tags/tag47.xml><?xml version="1.0" encoding="utf-8"?>
<p:tagLst xmlns:p="http://schemas.openxmlformats.org/presentationml/2006/main">
  <p:tag name="KSO_WM_DIAGRAM_VIRTUALLY_FRAME" val="{&quot;height&quot;:543.75,&quot;left&quot;:-54.5,&quot;top&quot;:-0.5,&quot;width&quot;:1035.95}"/>
</p:tagLst>
</file>

<file path=ppt/tags/tag48.xml><?xml version="1.0" encoding="utf-8"?>
<p:tagLst xmlns:p="http://schemas.openxmlformats.org/presentationml/2006/main">
  <p:tag name="KSO_WM_DIAGRAM_VIRTUALLY_FRAME" val="{&quot;height&quot;:544,&quot;left&quot;:-54.5,&quot;top&quot;:-0.75,&quot;width&quot;:1036.95}"/>
</p:tagLst>
</file>

<file path=ppt/tags/tag49.xml><?xml version="1.0" encoding="utf-8"?>
<p:tagLst xmlns:p="http://schemas.openxmlformats.org/presentationml/2006/main">
  <p:tag name="KSO_WM_DIAGRAM_VIRTUALLY_FRAME" val="{&quot;height&quot;:544,&quot;left&quot;:-54.5,&quot;top&quot;:-0.75,&quot;width&quot;:1036.95}"/>
</p:tagLst>
</file>

<file path=ppt/tags/tag5.xml><?xml version="1.0" encoding="utf-8"?>
<p:tagLst xmlns:p="http://schemas.openxmlformats.org/presentationml/2006/main">
  <p:tag name="KSO_WM_DIAGRAM_VIRTUALLY_FRAME" val="{&quot;height&quot;:397,&quot;left&quot;:480.6,&quot;top&quot;:67.5,&quot;width&quot;:407.9}"/>
</p:tagLst>
</file>

<file path=ppt/tags/tag50.xml><?xml version="1.0" encoding="utf-8"?>
<p:tagLst xmlns:p="http://schemas.openxmlformats.org/presentationml/2006/main">
  <p:tag name="KSO_WM_DIAGRAM_VIRTUALLY_FRAME" val="{&quot;height&quot;:544,&quot;left&quot;:-54.5,&quot;top&quot;:-0.75,&quot;width&quot;:1036.95}"/>
</p:tagLst>
</file>

<file path=ppt/tags/tag51.xml><?xml version="1.0" encoding="utf-8"?>
<p:tagLst xmlns:p="http://schemas.openxmlformats.org/presentationml/2006/main">
  <p:tag name="KSO_WM_DIAGRAM_VIRTUALLY_FRAME" val="{&quot;height&quot;:544,&quot;left&quot;:-54.5,&quot;top&quot;:-0.75,&quot;width&quot;:1036.95}"/>
</p:tagLst>
</file>

<file path=ppt/tags/tag52.xml><?xml version="1.0" encoding="utf-8"?>
<p:tagLst xmlns:p="http://schemas.openxmlformats.org/presentationml/2006/main">
  <p:tag name="KSO_WM_DIAGRAM_VIRTUALLY_FRAME" val="{&quot;height&quot;:544,&quot;left&quot;:-54.5,&quot;top&quot;:-0.75,&quot;width&quot;:1036.95}"/>
</p:tagLst>
</file>

<file path=ppt/tags/tag53.xml><?xml version="1.0" encoding="utf-8"?>
<p:tagLst xmlns:p="http://schemas.openxmlformats.org/presentationml/2006/main">
  <p:tag name="KSO_WM_DIAGRAM_VIRTUALLY_FRAME" val="{&quot;height&quot;:544,&quot;left&quot;:-54.5,&quot;top&quot;:-0.75,&quot;width&quot;:1036.95}"/>
</p:tagLst>
</file>

<file path=ppt/tags/tag54.xml><?xml version="1.0" encoding="utf-8"?>
<p:tagLst xmlns:p="http://schemas.openxmlformats.org/presentationml/2006/main">
  <p:tag name="KSO_WM_DIAGRAM_VIRTUALLY_FRAME" val="{&quot;height&quot;:544,&quot;left&quot;:-54.5,&quot;top&quot;:-0.75,&quot;width&quot;:1036.95}"/>
</p:tagLst>
</file>

<file path=ppt/tags/tag55.xml><?xml version="1.0" encoding="utf-8"?>
<p:tagLst xmlns:p="http://schemas.openxmlformats.org/presentationml/2006/main">
  <p:tag name="KSO_WM_DIAGRAM_VIRTUALLY_FRAME" val="{&quot;height&quot;:544,&quot;left&quot;:-54.5,&quot;top&quot;:-0.75,&quot;width&quot;:1036.95}"/>
</p:tagLst>
</file>

<file path=ppt/tags/tag56.xml><?xml version="1.0" encoding="utf-8"?>
<p:tagLst xmlns:p="http://schemas.openxmlformats.org/presentationml/2006/main">
  <p:tag name="KSO_WM_DIAGRAM_VIRTUALLY_FRAME" val="{&quot;height&quot;:544,&quot;left&quot;:-54.5,&quot;top&quot;:-0.75,&quot;width&quot;:1036.95}"/>
</p:tagLst>
</file>

<file path=ppt/tags/tag57.xml><?xml version="1.0" encoding="utf-8"?>
<p:tagLst xmlns:p="http://schemas.openxmlformats.org/presentationml/2006/main">
  <p:tag name="KSO_WM_DIAGRAM_VIRTUALLY_FRAME" val="{&quot;height&quot;:544,&quot;left&quot;:-54.5,&quot;top&quot;:-0.75,&quot;width&quot;:1036.95}"/>
</p:tagLst>
</file>

<file path=ppt/tags/tag58.xml><?xml version="1.0" encoding="utf-8"?>
<p:tagLst xmlns:p="http://schemas.openxmlformats.org/presentationml/2006/main">
  <p:tag name="KSO_WM_DIAGRAM_VIRTUALLY_FRAME" val="{&quot;height&quot;:544,&quot;left&quot;:-54.5,&quot;top&quot;:-0.75,&quot;width&quot;:1036.95}"/>
</p:tagLst>
</file>

<file path=ppt/tags/tag59.xml><?xml version="1.0" encoding="utf-8"?>
<p:tagLst xmlns:p="http://schemas.openxmlformats.org/presentationml/2006/main">
  <p:tag name="KSO_WM_DIAGRAM_VIRTUALLY_FRAME" val="{&quot;height&quot;:544,&quot;left&quot;:-54.5,&quot;top&quot;:-0.75,&quot;width&quot;:1047.95}"/>
</p:tagLst>
</file>

<file path=ppt/tags/tag6.xml><?xml version="1.0" encoding="utf-8"?>
<p:tagLst xmlns:p="http://schemas.openxmlformats.org/presentationml/2006/main">
  <p:tag name="KSO_WM_DIAGRAM_VIRTUALLY_FRAME" val="{&quot;height&quot;:397,&quot;left&quot;:480.6,&quot;top&quot;:67.5,&quot;width&quot;:407.9}"/>
</p:tagLst>
</file>

<file path=ppt/tags/tag60.xml><?xml version="1.0" encoding="utf-8"?>
<p:tagLst xmlns:p="http://schemas.openxmlformats.org/presentationml/2006/main">
  <p:tag name="KSO_WM_DIAGRAM_VIRTUALLY_FRAME" val="{&quot;height&quot;:544,&quot;left&quot;:-54.5,&quot;top&quot;:-0.75,&quot;width&quot;:1047.95}"/>
</p:tagLst>
</file>

<file path=ppt/tags/tag61.xml><?xml version="1.0" encoding="utf-8"?>
<p:tagLst xmlns:p="http://schemas.openxmlformats.org/presentationml/2006/main">
  <p:tag name="KSO_WM_DIAGRAM_VIRTUALLY_FRAME" val="{&quot;height&quot;:544,&quot;left&quot;:-54.5,&quot;top&quot;:-0.75,&quot;width&quot;:1047.95}"/>
</p:tagLst>
</file>

<file path=ppt/tags/tag62.xml><?xml version="1.0" encoding="utf-8"?>
<p:tagLst xmlns:p="http://schemas.openxmlformats.org/presentationml/2006/main">
  <p:tag name="KSO_WM_DIAGRAM_VIRTUALLY_FRAME" val="{&quot;height&quot;:544,&quot;left&quot;:-54.5,&quot;top&quot;:-0.75,&quot;width&quot;:1047.95}"/>
</p:tagLst>
</file>

<file path=ppt/tags/tag63.xml><?xml version="1.0" encoding="utf-8"?>
<p:tagLst xmlns:p="http://schemas.openxmlformats.org/presentationml/2006/main">
  <p:tag name="KSO_WM_DIAGRAM_VIRTUALLY_FRAME" val="{&quot;height&quot;:544,&quot;left&quot;:-54.5,&quot;top&quot;:-0.75,&quot;width&quot;:1047.95}"/>
</p:tagLst>
</file>

<file path=ppt/tags/tag64.xml><?xml version="1.0" encoding="utf-8"?>
<p:tagLst xmlns:p="http://schemas.openxmlformats.org/presentationml/2006/main">
  <p:tag name="KSO_WM_DIAGRAM_VIRTUALLY_FRAME" val="{&quot;height&quot;:544,&quot;left&quot;:-54.5,&quot;top&quot;:-0.75,&quot;width&quot;:1047.95}"/>
</p:tagLst>
</file>

<file path=ppt/tags/tag65.xml><?xml version="1.0" encoding="utf-8"?>
<p:tagLst xmlns:p="http://schemas.openxmlformats.org/presentationml/2006/main">
  <p:tag name="KSO_WM_DIAGRAM_VIRTUALLY_FRAME" val="{&quot;height&quot;:544,&quot;left&quot;:-54.5,&quot;top&quot;:-0.75,&quot;width&quot;:1047.95}"/>
</p:tagLst>
</file>

<file path=ppt/tags/tag66.xml><?xml version="1.0" encoding="utf-8"?>
<p:tagLst xmlns:p="http://schemas.openxmlformats.org/presentationml/2006/main">
  <p:tag name="KSO_WM_DIAGRAM_VIRTUALLY_FRAME" val="{&quot;height&quot;:544,&quot;left&quot;:-54.5,&quot;top&quot;:-0.75,&quot;width&quot;:1047.95}"/>
</p:tagLst>
</file>

<file path=ppt/tags/tag67.xml><?xml version="1.0" encoding="utf-8"?>
<p:tagLst xmlns:p="http://schemas.openxmlformats.org/presentationml/2006/main">
  <p:tag name="KSO_WM_DIAGRAM_VIRTUALLY_FRAME" val="{&quot;height&quot;:544,&quot;left&quot;:-54.5,&quot;top&quot;:-0.75,&quot;width&quot;:1047.95}"/>
</p:tagLst>
</file>

<file path=ppt/tags/tag68.xml><?xml version="1.0" encoding="utf-8"?>
<p:tagLst xmlns:p="http://schemas.openxmlformats.org/presentationml/2006/main">
  <p:tag name="KSO_WM_DIAGRAM_VIRTUALLY_FRAME" val="{&quot;height&quot;:544,&quot;left&quot;:-54.5,&quot;top&quot;:-0.75,&quot;width&quot;:1047.95}"/>
</p:tagLst>
</file>

<file path=ppt/tags/tag69.xml><?xml version="1.0" encoding="utf-8"?>
<p:tagLst xmlns:p="http://schemas.openxmlformats.org/presentationml/2006/main">
  <p:tag name="KSO_WM_DIAGRAM_VIRTUALLY_FRAME" val="{&quot;height&quot;:544,&quot;left&quot;:-54.5,&quot;top&quot;:-0.75,&quot;width&quot;:1047.95}"/>
</p:tagLst>
</file>

<file path=ppt/tags/tag7.xml><?xml version="1.0" encoding="utf-8"?>
<p:tagLst xmlns:p="http://schemas.openxmlformats.org/presentationml/2006/main">
  <p:tag name="KSO_WM_DIAGRAM_VIRTUALLY_FRAME" val="{&quot;height&quot;:397,&quot;left&quot;:480.6,&quot;top&quot;:67.5,&quot;width&quot;:407.9}"/>
</p:tagLst>
</file>

<file path=ppt/tags/tag70.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1.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2.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3.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4.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5.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6.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7.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8.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79.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xml><?xml version="1.0" encoding="utf-8"?>
<p:tagLst xmlns:p="http://schemas.openxmlformats.org/presentationml/2006/main">
  <p:tag name="KSO_WM_DIAGRAM_VIRTUALLY_FRAME" val="{&quot;height&quot;:397,&quot;left&quot;:480.6,&quot;top&quot;:67.5,&quot;width&quot;:407.9}"/>
</p:tagLst>
</file>

<file path=ppt/tags/tag80.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1.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2.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3.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4.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5.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6.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7.xml><?xml version="1.0" encoding="utf-8"?>
<p:tagLst xmlns:p="http://schemas.openxmlformats.org/presentationml/2006/main">
  <p:tag name="KSO_WM_DIAGRAM_VIRTUALLY_FRAME" val="{&quot;height&quot;:243.65527559055113,&quot;left&quot;:499.88299212598423,&quot;top&quot;:202.20503937007874,&quot;width&quot;:427.9920472440946}"/>
</p:tagLst>
</file>

<file path=ppt/tags/tag88.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89.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xml><?xml version="1.0" encoding="utf-8"?>
<p:tagLst xmlns:p="http://schemas.openxmlformats.org/presentationml/2006/main">
  <p:tag name="KSO_WM_DIAGRAM_VIRTUALLY_FRAME" val="{&quot;height&quot;:397,&quot;left&quot;:480.6,&quot;top&quot;:67.5,&quot;width&quot;:407.9}"/>
</p:tagLst>
</file>

<file path=ppt/tags/tag90.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1.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2.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3.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4.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5.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6.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7.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8.xml><?xml version="1.0" encoding="utf-8"?>
<p:tagLst xmlns:p="http://schemas.openxmlformats.org/presentationml/2006/main">
  <p:tag name="KSO_WM_DIAGRAM_VIRTUALLY_FRAME" val="{&quot;height&quot;:304.9137007874016,&quot;left&quot;:58.10787401574803,&quot;top&quot;:124.98629921259842,&quot;width&quot;:411.942125984252}"/>
</p:tagLst>
</file>

<file path=ppt/tags/tag99.xml><?xml version="1.0" encoding="utf-8"?>
<p:tagLst xmlns:p="http://schemas.openxmlformats.org/presentationml/2006/main">
  <p:tag name="KSO_WM_DIAGRAM_VIRTUALLY_FRAME" val="{&quot;height&quot;:304.9137007874016,&quot;left&quot;:58.10787401574803,&quot;top&quot;:124.98629921259842,&quot;width&quot;:411.9421259842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3146</Words>
  <Application>WPS 演示</Application>
  <PresentationFormat>宽屏</PresentationFormat>
  <Paragraphs>240</Paragraphs>
  <Slides>15</Slides>
  <Notes>16</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15</vt:i4>
      </vt:variant>
    </vt:vector>
  </HeadingPairs>
  <TitlesOfParts>
    <vt:vector size="31" baseType="lpstr">
      <vt:lpstr>Arial</vt:lpstr>
      <vt:lpstr>宋体</vt:lpstr>
      <vt:lpstr>Wingdings</vt:lpstr>
      <vt:lpstr>汉仪程行简</vt:lpstr>
      <vt:lpstr>华文中宋</vt:lpstr>
      <vt:lpstr>Bahnschrift SemiLight Condensed</vt:lpstr>
      <vt:lpstr>字魂36号-正文宋楷</vt:lpstr>
      <vt:lpstr>字魂54号-贤黑</vt:lpstr>
      <vt:lpstr>字魂22号-文宋体</vt:lpstr>
      <vt:lpstr>黑体</vt:lpstr>
      <vt:lpstr>微软雅黑</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ming an</dc:creator>
  <cp:lastModifiedBy> 慧</cp:lastModifiedBy>
  <cp:revision>13</cp:revision>
  <dcterms:created xsi:type="dcterms:W3CDTF">2019-08-29T03:03:00Z</dcterms:created>
  <dcterms:modified xsi:type="dcterms:W3CDTF">2026-04-16T02:56:31Z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KSOTemplateUUID">
    <vt:lpwstr>v1.0_mb_ql5Rrg+aTPkJyTES5siXAw==</vt:lpwstr>
  </property>
  <property fmtid="{D5CDD505-2E9C-101B-9397-08002B2CF9AE}" pid="4" name="ICV">
    <vt:lpwstr>CDBCB186D7874793B5DC68B53222CB19_13</vt:lpwstr>
  </property>
</Properties>
</file>