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3" r:id="rId5"/>
    <p:sldId id="259" r:id="rId6"/>
    <p:sldId id="269" r:id="rId7"/>
    <p:sldId id="275" r:id="rId8"/>
    <p:sldId id="285" r:id="rId9"/>
    <p:sldId id="261" r:id="rId10"/>
    <p:sldId id="288" r:id="rId11"/>
    <p:sldId id="264" r:id="rId12"/>
    <p:sldId id="270" r:id="rId13"/>
    <p:sldId id="29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1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DD15-F1B2-4D8C-B3CC-9579B731B3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3100-42CF-434F-8D97-16797615EA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</a:t>
            </a:r>
            <a:r>
              <a:rPr lang="en-US" altLang="zh-CN"/>
              <a:t>PPT</a:t>
            </a:r>
            <a:r>
              <a:rPr lang="zh-CN" altLang="en-US"/>
              <a:t>模板下载：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</a:t>
            </a:r>
            <a:r>
              <a:rPr lang="en-US" altLang="zh-CN"/>
              <a:t>PPT</a:t>
            </a:r>
            <a:r>
              <a:rPr lang="zh-CN" altLang="en-US"/>
              <a:t>模板下载：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728133"/>
            <a:ext cx="12192000" cy="612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728133"/>
            <a:ext cx="12192000" cy="612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728133"/>
            <a:ext cx="12192000" cy="612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871E-BF19-4859-8C76-78F72802D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70E1-B661-4FCA-916B-716EA22607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1.png"/><Relationship Id="rId7" Type="http://schemas.openxmlformats.org/officeDocument/2006/relationships/image" Target="../media/image8.png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4.xml"/><Relationship Id="rId27" Type="http://schemas.openxmlformats.org/officeDocument/2006/relationships/slideLayout" Target="../slideLayouts/slideLayout12.xml"/><Relationship Id="rId26" Type="http://schemas.openxmlformats.org/officeDocument/2006/relationships/image" Target="../media/image1.png"/><Relationship Id="rId25" Type="http://schemas.openxmlformats.org/officeDocument/2006/relationships/image" Target="../media/image2.png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393700" y="2744470"/>
            <a:ext cx="5702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accent2"/>
                </a:solidFill>
                <a:effectLst>
                  <a:outerShdw blurRad="279400" dist="165100" dir="5340000" algn="tl">
                    <a:srgbClr val="000000">
                      <a:alpha val="23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智能</a:t>
            </a:r>
            <a:r>
              <a:rPr lang="zh-CN" altLang="en-US" sz="4800" dirty="0" smtClean="0">
                <a:solidFill>
                  <a:srgbClr val="CF3C2D"/>
                </a:solidFill>
                <a:effectLst>
                  <a:outerShdw blurRad="279400" dist="165100" dir="5340000" algn="tl">
                    <a:srgbClr val="000000">
                      <a:alpha val="23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汽车历程与</a:t>
            </a:r>
            <a:r>
              <a:rPr lang="zh-CN" altLang="en-US" sz="4800" dirty="0" smtClean="0">
                <a:solidFill>
                  <a:schemeClr val="accent2"/>
                </a:solidFill>
                <a:effectLst>
                  <a:outerShdw blurRad="279400" dist="165100" dir="5340000" algn="tl">
                    <a:srgbClr val="000000">
                      <a:alpha val="23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现状</a:t>
            </a:r>
            <a:endParaRPr lang="zh-CN" altLang="en-US" sz="4800" dirty="0" smtClean="0">
              <a:solidFill>
                <a:schemeClr val="accent2"/>
              </a:solidFill>
              <a:effectLst>
                <a:outerShdw blurRad="279400" dist="165100" dir="5340000" algn="tl">
                  <a:srgbClr val="000000">
                    <a:alpha val="23000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44500" y="4100367"/>
            <a:ext cx="55681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55" y="1772920"/>
            <a:ext cx="3609340" cy="3548380"/>
          </a:xfrm>
          <a:prstGeom prst="rect">
            <a:avLst/>
          </a:prstGeom>
          <a:effectLst>
            <a:outerShdw blurRad="254000" dist="393700" dir="10800000" algn="r" rotWithShape="0">
              <a:prstClr val="black">
                <a:alpha val="17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" y="-266700"/>
            <a:ext cx="2565406" cy="2565406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build="allAtOnce"/>
      <p:bldP spid="4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810" y="854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内部环境分析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0850" y="749300"/>
            <a:ext cx="87503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政策与生态</a:t>
            </a:r>
            <a:endParaRPr lang="zh-CN" altLang="en-US" sz="260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048000" y="1587500"/>
            <a:ext cx="7658100" cy="1587500"/>
            <a:chOff x="3048000" y="2286000"/>
            <a:chExt cx="7658100" cy="1587500"/>
          </a:xfrm>
        </p:grpSpPr>
        <p:sp>
          <p:nvSpPr>
            <p:cNvPr id="29" name="矩形 28"/>
            <p:cNvSpPr/>
            <p:nvPr>
              <p:custDataLst>
                <p:tags r:id="rId2"/>
              </p:custDataLst>
            </p:nvPr>
          </p:nvSpPr>
          <p:spPr>
            <a:xfrm>
              <a:off x="3048000" y="2286000"/>
              <a:ext cx="7658100" cy="15875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8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3340101" y="2387600"/>
              <a:ext cx="707390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政策层面，国家与地方政府持续加大对智能汽车产业的支持力度。除了国家级政策的引导外，各地纷纷出台配套政策，如北京、上海、广州等城市设立智能网联汽车示范区，为企业提供封闭测试场地、开放道路测试路段以及商业化试点机会，帮助企业在真实场景中验证和优化技术。</a:t>
              </a: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048000" y="4343400"/>
            <a:ext cx="7658100" cy="1587500"/>
            <a:chOff x="3048000" y="4343400"/>
            <a:chExt cx="7658100" cy="1587500"/>
          </a:xfrm>
        </p:grpSpPr>
        <p:sp>
          <p:nvSpPr>
            <p:cNvPr id="35" name="矩形 34"/>
            <p:cNvSpPr/>
            <p:nvPr>
              <p:custDataLst>
                <p:tags r:id="rId5"/>
              </p:custDataLst>
            </p:nvPr>
          </p:nvSpPr>
          <p:spPr>
            <a:xfrm>
              <a:off x="3048000" y="4343400"/>
              <a:ext cx="7658100" cy="15875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8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6"/>
              </p:custDataLst>
            </p:nvPr>
          </p:nvSpPr>
          <p:spPr>
            <a:xfrm>
              <a:off x="3340101" y="4683125"/>
              <a:ext cx="70739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产业生态建设方面，国内已形成了从上游的芯片、传感器、软件算法研发，到中游的整车制造，再到下游的出行服务、数据运营的完整产业链。</a:t>
              </a: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1587500"/>
            <a:ext cx="3073400" cy="15875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80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4343400"/>
            <a:ext cx="3073400" cy="15875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8000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zh-CN" altLang="en-US" sz="80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6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4" y="1045839"/>
            <a:ext cx="2298706" cy="2298706"/>
          </a:xfrm>
          <a:prstGeom prst="rect">
            <a:avLst/>
          </a:prstGeom>
          <a:effectLst>
            <a:outerShdw blurRad="431800" dist="647700" algn="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4" y="3594094"/>
            <a:ext cx="2463806" cy="2463806"/>
          </a:xfrm>
          <a:prstGeom prst="rect">
            <a:avLst/>
          </a:prstGeom>
          <a:effectLst>
            <a:outerShdw blurRad="444500" dist="571500" dir="10800000" algn="r" rotWithShape="0">
              <a:prstClr val="black">
                <a:alpha val="1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8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3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55" y="1772920"/>
            <a:ext cx="3609340" cy="3548380"/>
          </a:xfrm>
          <a:prstGeom prst="rect">
            <a:avLst/>
          </a:prstGeom>
          <a:effectLst>
            <a:outerShdw blurRad="254000" dist="393700" dir="10800000" algn="r" rotWithShape="0">
              <a:prstClr val="black">
                <a:alpha val="17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" y="-266700"/>
            <a:ext cx="2565406" cy="2565406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  <p:sp>
        <p:nvSpPr>
          <p:cNvPr id="3" name="矩形 2" descr="7b0a2020202022776f7264617274223a2022220a7d0a"/>
          <p:cNvSpPr/>
          <p:nvPr/>
        </p:nvSpPr>
        <p:spPr>
          <a:xfrm>
            <a:off x="-748030" y="2770505"/>
            <a:ext cx="8364220" cy="2802255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normAutofit/>
          </a:bodyPr>
          <a:p>
            <a:pPr algn="ctr"/>
            <a:r>
              <a:rPr lang="zh-CN" altLang="en-US" sz="12200" b="1">
                <a:ln w="38100" cap="rnd">
                  <a:solidFill>
                    <a:srgbClr val="428B47"/>
                  </a:solidFill>
                  <a:round/>
                </a:ln>
                <a:gradFill>
                  <a:gsLst>
                    <a:gs pos="40000">
                      <a:srgbClr val="81D457"/>
                    </a:gs>
                    <a:gs pos="100000">
                      <a:srgbClr val="E5F0A6"/>
                    </a:gs>
                  </a:gsLst>
                  <a:lin ang="5400000" scaled="0"/>
                </a:gradFill>
                <a:effectLst>
                  <a:outerShdw dist="50800" dir="2700000" algn="tl" rotWithShape="0">
                    <a:srgbClr val="85B66C">
                      <a:alpha val="40000"/>
                    </a:srgbClr>
                  </a:outerShdw>
                </a:effectLst>
                <a:latin typeface="汉仪行楷简" panose="02010600000101010101" charset="-122"/>
                <a:ea typeface="汉仪行楷简" panose="02010600000101010101" charset="-122"/>
              </a:rPr>
              <a:t>谢谢观看</a:t>
            </a:r>
            <a:endParaRPr lang="zh-CN" altLang="en-US" sz="12200" b="1">
              <a:ln w="38100" cap="rnd">
                <a:solidFill>
                  <a:srgbClr val="428B47"/>
                </a:solidFill>
                <a:round/>
              </a:ln>
              <a:gradFill>
                <a:gsLst>
                  <a:gs pos="40000">
                    <a:srgbClr val="81D457"/>
                  </a:gs>
                  <a:gs pos="100000">
                    <a:srgbClr val="E5F0A6"/>
                  </a:gs>
                </a:gsLst>
                <a:lin ang="5400000" scaled="0"/>
              </a:gradFill>
              <a:effectLst>
                <a:outerShdw dist="50800" dir="2700000" algn="tl" rotWithShape="0">
                  <a:srgbClr val="85B66C">
                    <a:alpha val="40000"/>
                  </a:srgbClr>
                </a:outerShdw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6392" y="100694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SWOT</a:t>
            </a:r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整体分析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84240" y="1807027"/>
            <a:ext cx="2699659" cy="26996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reflection blurRad="6350" stA="50000" endA="300" endPos="385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6000" b="1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汽车</a:t>
            </a:r>
            <a:endParaRPr lang="zh-CN" sz="6000" b="1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algn="ctr"/>
            <a:r>
              <a:rPr lang="zh-CN" sz="6000" b="1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历史</a:t>
            </a:r>
            <a:endParaRPr lang="zh-CN" sz="6000" b="1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加号 6"/>
          <p:cNvSpPr/>
          <p:nvPr/>
        </p:nvSpPr>
        <p:spPr>
          <a:xfrm>
            <a:off x="3763508" y="2858406"/>
            <a:ext cx="596900" cy="596900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等于号 7"/>
          <p:cNvSpPr/>
          <p:nvPr/>
        </p:nvSpPr>
        <p:spPr>
          <a:xfrm>
            <a:off x="7159396" y="2836181"/>
            <a:ext cx="641350" cy="641350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93145" y="5435905"/>
            <a:ext cx="10147955" cy="1006161"/>
            <a:chOff x="1193145" y="5435905"/>
            <a:chExt cx="10147955" cy="1006161"/>
          </a:xfrm>
        </p:grpSpPr>
        <p:sp>
          <p:nvSpPr>
            <p:cNvPr id="16" name="矩形 15"/>
            <p:cNvSpPr/>
            <p:nvPr/>
          </p:nvSpPr>
          <p:spPr>
            <a:xfrm>
              <a:off x="1193145" y="5634154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整体分析</a:t>
              </a:r>
              <a:endParaRPr lang="zh-CN" altLang="en-US" sz="3600" b="1" dirty="0">
                <a:solidFill>
                  <a:schemeClr val="accent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32200" y="5435905"/>
              <a:ext cx="770890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从实验室里的雏形构想到公路上的自动驾驶，智能汽车正重塑人类出行方式。</a:t>
              </a:r>
              <a:endParaRPr lang="zh-CN" altLang="en-US" sz="1400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它的每一步跨越都承载着科技的突破与行业的探索。</a:t>
              </a:r>
              <a:endParaRPr lang="zh-CN" altLang="en-US" sz="1400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3187514" y="5491571"/>
              <a:ext cx="433137" cy="95049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435100" y="2140856"/>
            <a:ext cx="2032000" cy="2649703"/>
            <a:chOff x="1435100" y="2140856"/>
            <a:chExt cx="2032000" cy="2649703"/>
          </a:xfrm>
        </p:grpSpPr>
        <p:sp>
          <p:nvSpPr>
            <p:cNvPr id="4" name="矩形 3"/>
            <p:cNvSpPr/>
            <p:nvPr/>
          </p:nvSpPr>
          <p:spPr>
            <a:xfrm>
              <a:off x="1435100" y="2140856"/>
              <a:ext cx="2032000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SW</a:t>
              </a:r>
              <a:endParaRPr lang="zh-CN" altLang="en-US" sz="8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73860" y="4330184"/>
              <a:ext cx="1554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 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研究历程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99000" y="2140856"/>
            <a:ext cx="2032000" cy="2649703"/>
            <a:chOff x="4699000" y="2140856"/>
            <a:chExt cx="2032000" cy="2649703"/>
          </a:xfrm>
        </p:grpSpPr>
        <p:sp>
          <p:nvSpPr>
            <p:cNvPr id="49" name="矩形 48"/>
            <p:cNvSpPr/>
            <p:nvPr/>
          </p:nvSpPr>
          <p:spPr>
            <a:xfrm>
              <a:off x="4699000" y="2140856"/>
              <a:ext cx="2032000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013960" y="4330184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研究现状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5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6" y="2070100"/>
            <a:ext cx="2209800" cy="2209800"/>
          </a:xfrm>
          <a:prstGeom prst="rect">
            <a:avLst/>
          </a:prstGeom>
          <a:effectLst>
            <a:outerShdw blurRad="254000" dist="393700" dir="10800000" algn="r" rotWithShape="0">
              <a:prstClr val="black">
                <a:alpha val="17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4" y="2108200"/>
            <a:ext cx="1930400" cy="1930400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7" grpId="0" animBg="1"/>
      <p:bldP spid="8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47700" y="0"/>
            <a:ext cx="47752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b="1" dirty="0" smtClean="0">
                <a:solidFill>
                  <a:srgbClr val="FFFF00">
                    <a:alpha val="22000"/>
                  </a:srgbClr>
                </a:solidFill>
              </a:rPr>
              <a:t>1</a:t>
            </a:r>
            <a:endParaRPr lang="zh-CN" altLang="en-US" sz="59500" b="1" dirty="0">
              <a:solidFill>
                <a:srgbClr val="FFFF00">
                  <a:alpha val="22000"/>
                </a:srgb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5508" y="3438976"/>
            <a:ext cx="6777491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000" dirty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  </a:t>
            </a:r>
            <a:r>
              <a:rPr lang="zh-CN" altLang="en-US" sz="7000" dirty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国外</a:t>
            </a:r>
            <a:endParaRPr lang="zh-CN" altLang="en-US" sz="70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0886" y="2739795"/>
            <a:ext cx="3808413" cy="49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CF3C2D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PART-01</a:t>
            </a:r>
            <a:endParaRPr lang="zh-CN" altLang="en-US" sz="7200" dirty="0">
              <a:solidFill>
                <a:srgbClr val="CF3C2D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90" y="1842770"/>
            <a:ext cx="3328035" cy="3328035"/>
          </a:xfrm>
          <a:prstGeom prst="rect">
            <a:avLst/>
          </a:prstGeom>
          <a:effectLst>
            <a:outerShdw blurRad="444500" dist="571500" dir="10800000" algn="r" rotWithShape="0">
              <a:prstClr val="black">
                <a:alpha val="18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" y="-266700"/>
            <a:ext cx="2565406" cy="2565406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13608" y="34736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点击替换小标题文案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矩形 10"/>
          <p:cNvSpPr/>
          <p:nvPr>
            <p:custDataLst>
              <p:tags r:id="rId1"/>
            </p:custDataLst>
          </p:nvPr>
        </p:nvSpPr>
        <p:spPr>
          <a:xfrm>
            <a:off x="3365500" y="3794760"/>
            <a:ext cx="1046120" cy="1069340"/>
          </a:xfrm>
          <a:custGeom>
            <a:avLst/>
            <a:gdLst>
              <a:gd name="connsiteX0" fmla="*/ 0 w 327660"/>
              <a:gd name="connsiteY0" fmla="*/ 0 h 815340"/>
              <a:gd name="connsiteX1" fmla="*/ 327660 w 327660"/>
              <a:gd name="connsiteY1" fmla="*/ 0 h 815340"/>
              <a:gd name="connsiteX2" fmla="*/ 327660 w 327660"/>
              <a:gd name="connsiteY2" fmla="*/ 815340 h 815340"/>
              <a:gd name="connsiteX3" fmla="*/ 0 w 327660"/>
              <a:gd name="connsiteY3" fmla="*/ 815340 h 815340"/>
              <a:gd name="connsiteX4" fmla="*/ 0 w 327660"/>
              <a:gd name="connsiteY4" fmla="*/ 0 h 815340"/>
              <a:gd name="connsiteX0-1" fmla="*/ 327660 w 419100"/>
              <a:gd name="connsiteY0-2" fmla="*/ 815340 h 906780"/>
              <a:gd name="connsiteX1-3" fmla="*/ 0 w 419100"/>
              <a:gd name="connsiteY1-4" fmla="*/ 815340 h 906780"/>
              <a:gd name="connsiteX2-5" fmla="*/ 0 w 419100"/>
              <a:gd name="connsiteY2-6" fmla="*/ 0 h 906780"/>
              <a:gd name="connsiteX3-7" fmla="*/ 327660 w 419100"/>
              <a:gd name="connsiteY3-8" fmla="*/ 0 h 906780"/>
              <a:gd name="connsiteX4-9" fmla="*/ 419100 w 419100"/>
              <a:gd name="connsiteY4-10" fmla="*/ 906780 h 906780"/>
              <a:gd name="connsiteX0-11" fmla="*/ 327660 w 327660"/>
              <a:gd name="connsiteY0-12" fmla="*/ 815340 h 815340"/>
              <a:gd name="connsiteX1-13" fmla="*/ 0 w 327660"/>
              <a:gd name="connsiteY1-14" fmla="*/ 815340 h 815340"/>
              <a:gd name="connsiteX2-15" fmla="*/ 0 w 327660"/>
              <a:gd name="connsiteY2-16" fmla="*/ 0 h 815340"/>
              <a:gd name="connsiteX3-17" fmla="*/ 327660 w 327660"/>
              <a:gd name="connsiteY3-18" fmla="*/ 0 h 815340"/>
              <a:gd name="connsiteX0-19" fmla="*/ 0 w 327660"/>
              <a:gd name="connsiteY0-20" fmla="*/ 815340 h 815340"/>
              <a:gd name="connsiteX1-21" fmla="*/ 0 w 327660"/>
              <a:gd name="connsiteY1-22" fmla="*/ 0 h 815340"/>
              <a:gd name="connsiteX2-23" fmla="*/ 327660 w 327660"/>
              <a:gd name="connsiteY2-24" fmla="*/ 0 h 81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7660" h="815340">
                <a:moveTo>
                  <a:pt x="0" y="815340"/>
                </a:moveTo>
                <a:lnTo>
                  <a:pt x="0" y="0"/>
                </a:lnTo>
                <a:lnTo>
                  <a:pt x="32766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6" name="矩形 10"/>
          <p:cNvSpPr/>
          <p:nvPr>
            <p:custDataLst>
              <p:tags r:id="rId2"/>
            </p:custDataLst>
          </p:nvPr>
        </p:nvSpPr>
        <p:spPr>
          <a:xfrm>
            <a:off x="6138411" y="2171700"/>
            <a:ext cx="1046120" cy="1262667"/>
          </a:xfrm>
          <a:custGeom>
            <a:avLst/>
            <a:gdLst>
              <a:gd name="connsiteX0" fmla="*/ 0 w 327660"/>
              <a:gd name="connsiteY0" fmla="*/ 0 h 815340"/>
              <a:gd name="connsiteX1" fmla="*/ 327660 w 327660"/>
              <a:gd name="connsiteY1" fmla="*/ 0 h 815340"/>
              <a:gd name="connsiteX2" fmla="*/ 327660 w 327660"/>
              <a:gd name="connsiteY2" fmla="*/ 815340 h 815340"/>
              <a:gd name="connsiteX3" fmla="*/ 0 w 327660"/>
              <a:gd name="connsiteY3" fmla="*/ 815340 h 815340"/>
              <a:gd name="connsiteX4" fmla="*/ 0 w 327660"/>
              <a:gd name="connsiteY4" fmla="*/ 0 h 815340"/>
              <a:gd name="connsiteX0-1" fmla="*/ 327660 w 419100"/>
              <a:gd name="connsiteY0-2" fmla="*/ 815340 h 906780"/>
              <a:gd name="connsiteX1-3" fmla="*/ 0 w 419100"/>
              <a:gd name="connsiteY1-4" fmla="*/ 815340 h 906780"/>
              <a:gd name="connsiteX2-5" fmla="*/ 0 w 419100"/>
              <a:gd name="connsiteY2-6" fmla="*/ 0 h 906780"/>
              <a:gd name="connsiteX3-7" fmla="*/ 327660 w 419100"/>
              <a:gd name="connsiteY3-8" fmla="*/ 0 h 906780"/>
              <a:gd name="connsiteX4-9" fmla="*/ 419100 w 419100"/>
              <a:gd name="connsiteY4-10" fmla="*/ 906780 h 906780"/>
              <a:gd name="connsiteX0-11" fmla="*/ 327660 w 327660"/>
              <a:gd name="connsiteY0-12" fmla="*/ 815340 h 815340"/>
              <a:gd name="connsiteX1-13" fmla="*/ 0 w 327660"/>
              <a:gd name="connsiteY1-14" fmla="*/ 815340 h 815340"/>
              <a:gd name="connsiteX2-15" fmla="*/ 0 w 327660"/>
              <a:gd name="connsiteY2-16" fmla="*/ 0 h 815340"/>
              <a:gd name="connsiteX3-17" fmla="*/ 327660 w 327660"/>
              <a:gd name="connsiteY3-18" fmla="*/ 0 h 815340"/>
              <a:gd name="connsiteX0-19" fmla="*/ 0 w 327660"/>
              <a:gd name="connsiteY0-20" fmla="*/ 815340 h 815340"/>
              <a:gd name="connsiteX1-21" fmla="*/ 0 w 327660"/>
              <a:gd name="connsiteY1-22" fmla="*/ 0 h 815340"/>
              <a:gd name="connsiteX2-23" fmla="*/ 327660 w 327660"/>
              <a:gd name="connsiteY2-24" fmla="*/ 0 h 81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7660" h="815340">
                <a:moveTo>
                  <a:pt x="0" y="815340"/>
                </a:moveTo>
                <a:lnTo>
                  <a:pt x="0" y="0"/>
                </a:lnTo>
                <a:lnTo>
                  <a:pt x="32766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8" name="任意多边形 87"/>
          <p:cNvSpPr/>
          <p:nvPr>
            <p:custDataLst>
              <p:tags r:id="rId3"/>
            </p:custDataLst>
          </p:nvPr>
        </p:nvSpPr>
        <p:spPr>
          <a:xfrm rot="20869115">
            <a:off x="1072607" y="1572406"/>
            <a:ext cx="4808163" cy="2518564"/>
          </a:xfrm>
          <a:custGeom>
            <a:avLst/>
            <a:gdLst>
              <a:gd name="connsiteX0" fmla="*/ 3860800 w 3860800"/>
              <a:gd name="connsiteY0" fmla="*/ 275772 h 1988458"/>
              <a:gd name="connsiteX1" fmla="*/ 2873829 w 3860800"/>
              <a:gd name="connsiteY1" fmla="*/ 1640115 h 1988458"/>
              <a:gd name="connsiteX2" fmla="*/ 2960914 w 3860800"/>
              <a:gd name="connsiteY2" fmla="*/ 943429 h 1988458"/>
              <a:gd name="connsiteX3" fmla="*/ 0 w 3860800"/>
              <a:gd name="connsiteY3" fmla="*/ 1988458 h 1988458"/>
              <a:gd name="connsiteX4" fmla="*/ 2772229 w 3860800"/>
              <a:gd name="connsiteY4" fmla="*/ 406400 h 1988458"/>
              <a:gd name="connsiteX5" fmla="*/ 2293257 w 3860800"/>
              <a:gd name="connsiteY5" fmla="*/ 0 h 1988458"/>
              <a:gd name="connsiteX6" fmla="*/ 3860800 w 3860800"/>
              <a:gd name="connsiteY6" fmla="*/ 275772 h 1988458"/>
              <a:gd name="connsiteX0-1" fmla="*/ 4760685 w 4760685"/>
              <a:gd name="connsiteY0-2" fmla="*/ 275772 h 2423887"/>
              <a:gd name="connsiteX1-3" fmla="*/ 3773714 w 4760685"/>
              <a:gd name="connsiteY1-4" fmla="*/ 1640115 h 2423887"/>
              <a:gd name="connsiteX2-5" fmla="*/ 3860799 w 4760685"/>
              <a:gd name="connsiteY2-6" fmla="*/ 943429 h 2423887"/>
              <a:gd name="connsiteX3-7" fmla="*/ 0 w 4760685"/>
              <a:gd name="connsiteY3-8" fmla="*/ 2423887 h 2423887"/>
              <a:gd name="connsiteX4-9" fmla="*/ 3672114 w 4760685"/>
              <a:gd name="connsiteY4-10" fmla="*/ 406400 h 2423887"/>
              <a:gd name="connsiteX5-11" fmla="*/ 3193142 w 4760685"/>
              <a:gd name="connsiteY5-12" fmla="*/ 0 h 2423887"/>
              <a:gd name="connsiteX6-13" fmla="*/ 4760685 w 4760685"/>
              <a:gd name="connsiteY6-14" fmla="*/ 275772 h 2423887"/>
              <a:gd name="connsiteX0-15" fmla="*/ 4760685 w 4760685"/>
              <a:gd name="connsiteY0-16" fmla="*/ 275772 h 2423887"/>
              <a:gd name="connsiteX1-17" fmla="*/ 3773714 w 4760685"/>
              <a:gd name="connsiteY1-18" fmla="*/ 1640115 h 2423887"/>
              <a:gd name="connsiteX2-19" fmla="*/ 3860799 w 4760685"/>
              <a:gd name="connsiteY2-20" fmla="*/ 943429 h 2423887"/>
              <a:gd name="connsiteX3-21" fmla="*/ 0 w 4760685"/>
              <a:gd name="connsiteY3-22" fmla="*/ 2423887 h 2423887"/>
              <a:gd name="connsiteX4-23" fmla="*/ 3672114 w 4760685"/>
              <a:gd name="connsiteY4-24" fmla="*/ 406400 h 2423887"/>
              <a:gd name="connsiteX5-25" fmla="*/ 3193142 w 4760685"/>
              <a:gd name="connsiteY5-26" fmla="*/ 0 h 2423887"/>
              <a:gd name="connsiteX6-27" fmla="*/ 4760685 w 4760685"/>
              <a:gd name="connsiteY6-28" fmla="*/ 275772 h 2423887"/>
              <a:gd name="connsiteX0-29" fmla="*/ 4760685 w 4760685"/>
              <a:gd name="connsiteY0-30" fmla="*/ 275772 h 2423887"/>
              <a:gd name="connsiteX1-31" fmla="*/ 3773714 w 4760685"/>
              <a:gd name="connsiteY1-32" fmla="*/ 1640115 h 2423887"/>
              <a:gd name="connsiteX2-33" fmla="*/ 3860799 w 4760685"/>
              <a:gd name="connsiteY2-34" fmla="*/ 943429 h 2423887"/>
              <a:gd name="connsiteX3-35" fmla="*/ 0 w 4760685"/>
              <a:gd name="connsiteY3-36" fmla="*/ 2423887 h 2423887"/>
              <a:gd name="connsiteX4-37" fmla="*/ 3672114 w 4760685"/>
              <a:gd name="connsiteY4-38" fmla="*/ 406400 h 2423887"/>
              <a:gd name="connsiteX5-39" fmla="*/ 3193142 w 4760685"/>
              <a:gd name="connsiteY5-40" fmla="*/ 0 h 2423887"/>
              <a:gd name="connsiteX6-41" fmla="*/ 4760685 w 4760685"/>
              <a:gd name="connsiteY6-42" fmla="*/ 275772 h 2423887"/>
              <a:gd name="connsiteX0-43" fmla="*/ 4760685 w 4760685"/>
              <a:gd name="connsiteY0-44" fmla="*/ 275772 h 2423887"/>
              <a:gd name="connsiteX1-45" fmla="*/ 3773714 w 4760685"/>
              <a:gd name="connsiteY1-46" fmla="*/ 1640115 h 2423887"/>
              <a:gd name="connsiteX2-47" fmla="*/ 3860799 w 4760685"/>
              <a:gd name="connsiteY2-48" fmla="*/ 943429 h 2423887"/>
              <a:gd name="connsiteX3-49" fmla="*/ 0 w 4760685"/>
              <a:gd name="connsiteY3-50" fmla="*/ 2423887 h 2423887"/>
              <a:gd name="connsiteX4-51" fmla="*/ 3672114 w 4760685"/>
              <a:gd name="connsiteY4-52" fmla="*/ 406400 h 2423887"/>
              <a:gd name="connsiteX5-53" fmla="*/ 3193142 w 4760685"/>
              <a:gd name="connsiteY5-54" fmla="*/ 0 h 2423887"/>
              <a:gd name="connsiteX6-55" fmla="*/ 4760685 w 4760685"/>
              <a:gd name="connsiteY6-56" fmla="*/ 275772 h 2423887"/>
              <a:gd name="connsiteX0-57" fmla="*/ 4760685 w 4760685"/>
              <a:gd name="connsiteY0-58" fmla="*/ 275772 h 2423887"/>
              <a:gd name="connsiteX1-59" fmla="*/ 3773714 w 4760685"/>
              <a:gd name="connsiteY1-60" fmla="*/ 1640115 h 2423887"/>
              <a:gd name="connsiteX2-61" fmla="*/ 3860799 w 4760685"/>
              <a:gd name="connsiteY2-62" fmla="*/ 943429 h 2423887"/>
              <a:gd name="connsiteX3-63" fmla="*/ 0 w 4760685"/>
              <a:gd name="connsiteY3-64" fmla="*/ 2423887 h 2423887"/>
              <a:gd name="connsiteX4-65" fmla="*/ 3672114 w 4760685"/>
              <a:gd name="connsiteY4-66" fmla="*/ 406400 h 2423887"/>
              <a:gd name="connsiteX5-67" fmla="*/ 3193142 w 4760685"/>
              <a:gd name="connsiteY5-68" fmla="*/ 0 h 2423887"/>
              <a:gd name="connsiteX6-69" fmla="*/ 4760685 w 4760685"/>
              <a:gd name="connsiteY6-70" fmla="*/ 275772 h 2423887"/>
              <a:gd name="connsiteX0-71" fmla="*/ 4760685 w 4760685"/>
              <a:gd name="connsiteY0-72" fmla="*/ 275772 h 2423887"/>
              <a:gd name="connsiteX1-73" fmla="*/ 3701142 w 4760685"/>
              <a:gd name="connsiteY1-74" fmla="*/ 1611086 h 2423887"/>
              <a:gd name="connsiteX2-75" fmla="*/ 3860799 w 4760685"/>
              <a:gd name="connsiteY2-76" fmla="*/ 943429 h 2423887"/>
              <a:gd name="connsiteX3-77" fmla="*/ 0 w 4760685"/>
              <a:gd name="connsiteY3-78" fmla="*/ 2423887 h 2423887"/>
              <a:gd name="connsiteX4-79" fmla="*/ 3672114 w 4760685"/>
              <a:gd name="connsiteY4-80" fmla="*/ 406400 h 2423887"/>
              <a:gd name="connsiteX5-81" fmla="*/ 3193142 w 4760685"/>
              <a:gd name="connsiteY5-82" fmla="*/ 0 h 2423887"/>
              <a:gd name="connsiteX6-83" fmla="*/ 4760685 w 4760685"/>
              <a:gd name="connsiteY6-84" fmla="*/ 275772 h 2423887"/>
              <a:gd name="connsiteX0-85" fmla="*/ 4789714 w 4789714"/>
              <a:gd name="connsiteY0-86" fmla="*/ 406400 h 2423887"/>
              <a:gd name="connsiteX1-87" fmla="*/ 3701142 w 4789714"/>
              <a:gd name="connsiteY1-88" fmla="*/ 1611086 h 2423887"/>
              <a:gd name="connsiteX2-89" fmla="*/ 3860799 w 4789714"/>
              <a:gd name="connsiteY2-90" fmla="*/ 943429 h 2423887"/>
              <a:gd name="connsiteX3-91" fmla="*/ 0 w 4789714"/>
              <a:gd name="connsiteY3-92" fmla="*/ 2423887 h 2423887"/>
              <a:gd name="connsiteX4-93" fmla="*/ 3672114 w 4789714"/>
              <a:gd name="connsiteY4-94" fmla="*/ 406400 h 2423887"/>
              <a:gd name="connsiteX5-95" fmla="*/ 3193142 w 4789714"/>
              <a:gd name="connsiteY5-96" fmla="*/ 0 h 2423887"/>
              <a:gd name="connsiteX6-97" fmla="*/ 4789714 w 4789714"/>
              <a:gd name="connsiteY6-98" fmla="*/ 406400 h 2423887"/>
              <a:gd name="connsiteX0-99" fmla="*/ 4789714 w 4789714"/>
              <a:gd name="connsiteY0-100" fmla="*/ 406400 h 2423887"/>
              <a:gd name="connsiteX1-101" fmla="*/ 3657599 w 4789714"/>
              <a:gd name="connsiteY1-102" fmla="*/ 1524000 h 2423887"/>
              <a:gd name="connsiteX2-103" fmla="*/ 3860799 w 4789714"/>
              <a:gd name="connsiteY2-104" fmla="*/ 943429 h 2423887"/>
              <a:gd name="connsiteX3-105" fmla="*/ 0 w 4789714"/>
              <a:gd name="connsiteY3-106" fmla="*/ 2423887 h 2423887"/>
              <a:gd name="connsiteX4-107" fmla="*/ 3672114 w 4789714"/>
              <a:gd name="connsiteY4-108" fmla="*/ 406400 h 2423887"/>
              <a:gd name="connsiteX5-109" fmla="*/ 3193142 w 4789714"/>
              <a:gd name="connsiteY5-110" fmla="*/ 0 h 2423887"/>
              <a:gd name="connsiteX6-111" fmla="*/ 4789714 w 4789714"/>
              <a:gd name="connsiteY6-112" fmla="*/ 406400 h 2423887"/>
              <a:gd name="connsiteX0-113" fmla="*/ 4789714 w 4789714"/>
              <a:gd name="connsiteY0-114" fmla="*/ 406400 h 2423887"/>
              <a:gd name="connsiteX1-115" fmla="*/ 3657599 w 4789714"/>
              <a:gd name="connsiteY1-116" fmla="*/ 1524000 h 2423887"/>
              <a:gd name="connsiteX2-117" fmla="*/ 3802742 w 4789714"/>
              <a:gd name="connsiteY2-118" fmla="*/ 899886 h 2423887"/>
              <a:gd name="connsiteX3-119" fmla="*/ 0 w 4789714"/>
              <a:gd name="connsiteY3-120" fmla="*/ 2423887 h 2423887"/>
              <a:gd name="connsiteX4-121" fmla="*/ 3672114 w 4789714"/>
              <a:gd name="connsiteY4-122" fmla="*/ 406400 h 2423887"/>
              <a:gd name="connsiteX5-123" fmla="*/ 3193142 w 4789714"/>
              <a:gd name="connsiteY5-124" fmla="*/ 0 h 2423887"/>
              <a:gd name="connsiteX6-125" fmla="*/ 4789714 w 4789714"/>
              <a:gd name="connsiteY6-126" fmla="*/ 406400 h 2423887"/>
              <a:gd name="connsiteX0-127" fmla="*/ 4571999 w 4571999"/>
              <a:gd name="connsiteY0-128" fmla="*/ 406400 h 2394859"/>
              <a:gd name="connsiteX1-129" fmla="*/ 3439884 w 4571999"/>
              <a:gd name="connsiteY1-130" fmla="*/ 1524000 h 2394859"/>
              <a:gd name="connsiteX2-131" fmla="*/ 3585027 w 4571999"/>
              <a:gd name="connsiteY2-132" fmla="*/ 899886 h 2394859"/>
              <a:gd name="connsiteX3-133" fmla="*/ 0 w 4571999"/>
              <a:gd name="connsiteY3-134" fmla="*/ 2394859 h 2394859"/>
              <a:gd name="connsiteX4-135" fmla="*/ 3454399 w 4571999"/>
              <a:gd name="connsiteY4-136" fmla="*/ 406400 h 2394859"/>
              <a:gd name="connsiteX5-137" fmla="*/ 2975427 w 4571999"/>
              <a:gd name="connsiteY5-138" fmla="*/ 0 h 2394859"/>
              <a:gd name="connsiteX6-139" fmla="*/ 4571999 w 4571999"/>
              <a:gd name="connsiteY6-140" fmla="*/ 406400 h 2394859"/>
              <a:gd name="connsiteX0-141" fmla="*/ 4571999 w 4571999"/>
              <a:gd name="connsiteY0-142" fmla="*/ 406400 h 2394859"/>
              <a:gd name="connsiteX1-143" fmla="*/ 3439884 w 4571999"/>
              <a:gd name="connsiteY1-144" fmla="*/ 1524000 h 2394859"/>
              <a:gd name="connsiteX2-145" fmla="*/ 3585027 w 4571999"/>
              <a:gd name="connsiteY2-146" fmla="*/ 899886 h 2394859"/>
              <a:gd name="connsiteX3-147" fmla="*/ 0 w 4571999"/>
              <a:gd name="connsiteY3-148" fmla="*/ 2394859 h 2394859"/>
              <a:gd name="connsiteX4-149" fmla="*/ 3454399 w 4571999"/>
              <a:gd name="connsiteY4-150" fmla="*/ 406400 h 2394859"/>
              <a:gd name="connsiteX5-151" fmla="*/ 2975427 w 4571999"/>
              <a:gd name="connsiteY5-152" fmla="*/ 0 h 2394859"/>
              <a:gd name="connsiteX6-153" fmla="*/ 4571999 w 4571999"/>
              <a:gd name="connsiteY6-154" fmla="*/ 406400 h 2394859"/>
              <a:gd name="connsiteX0-155" fmla="*/ 4571999 w 4571999"/>
              <a:gd name="connsiteY0-156" fmla="*/ 406400 h 2394859"/>
              <a:gd name="connsiteX1-157" fmla="*/ 3439884 w 4571999"/>
              <a:gd name="connsiteY1-158" fmla="*/ 1524000 h 2394859"/>
              <a:gd name="connsiteX2-159" fmla="*/ 3585027 w 4571999"/>
              <a:gd name="connsiteY2-160" fmla="*/ 899886 h 2394859"/>
              <a:gd name="connsiteX3-161" fmla="*/ 0 w 4571999"/>
              <a:gd name="connsiteY3-162" fmla="*/ 2394859 h 2394859"/>
              <a:gd name="connsiteX4-163" fmla="*/ 3454399 w 4571999"/>
              <a:gd name="connsiteY4-164" fmla="*/ 406400 h 2394859"/>
              <a:gd name="connsiteX5-165" fmla="*/ 2975427 w 4571999"/>
              <a:gd name="connsiteY5-166" fmla="*/ 0 h 2394859"/>
              <a:gd name="connsiteX6-167" fmla="*/ 4571999 w 4571999"/>
              <a:gd name="connsiteY6-168" fmla="*/ 406400 h 2394859"/>
              <a:gd name="connsiteX0-169" fmla="*/ 4571999 w 4571999"/>
              <a:gd name="connsiteY0-170" fmla="*/ 406400 h 2394859"/>
              <a:gd name="connsiteX1-171" fmla="*/ 3439884 w 4571999"/>
              <a:gd name="connsiteY1-172" fmla="*/ 1524000 h 2394859"/>
              <a:gd name="connsiteX2-173" fmla="*/ 3585027 w 4571999"/>
              <a:gd name="connsiteY2-174" fmla="*/ 899886 h 2394859"/>
              <a:gd name="connsiteX3-175" fmla="*/ 0 w 4571999"/>
              <a:gd name="connsiteY3-176" fmla="*/ 2394859 h 2394859"/>
              <a:gd name="connsiteX4-177" fmla="*/ 3454399 w 4571999"/>
              <a:gd name="connsiteY4-178" fmla="*/ 406400 h 2394859"/>
              <a:gd name="connsiteX5-179" fmla="*/ 2975427 w 4571999"/>
              <a:gd name="connsiteY5-180" fmla="*/ 0 h 2394859"/>
              <a:gd name="connsiteX6-181" fmla="*/ 4571999 w 4571999"/>
              <a:gd name="connsiteY6-182" fmla="*/ 406400 h 2394859"/>
              <a:gd name="connsiteX0-183" fmla="*/ 4571999 w 4571999"/>
              <a:gd name="connsiteY0-184" fmla="*/ 406400 h 2394859"/>
              <a:gd name="connsiteX1-185" fmla="*/ 3439884 w 4571999"/>
              <a:gd name="connsiteY1-186" fmla="*/ 1524000 h 2394859"/>
              <a:gd name="connsiteX2-187" fmla="*/ 3585027 w 4571999"/>
              <a:gd name="connsiteY2-188" fmla="*/ 899886 h 2394859"/>
              <a:gd name="connsiteX3-189" fmla="*/ 0 w 4571999"/>
              <a:gd name="connsiteY3-190" fmla="*/ 2394859 h 2394859"/>
              <a:gd name="connsiteX4-191" fmla="*/ 3454399 w 4571999"/>
              <a:gd name="connsiteY4-192" fmla="*/ 406400 h 2394859"/>
              <a:gd name="connsiteX5-193" fmla="*/ 2975427 w 4571999"/>
              <a:gd name="connsiteY5-194" fmla="*/ 0 h 2394859"/>
              <a:gd name="connsiteX6-195" fmla="*/ 4571999 w 4571999"/>
              <a:gd name="connsiteY6-196" fmla="*/ 406400 h 2394859"/>
              <a:gd name="connsiteX0-197" fmla="*/ 4571999 w 4571999"/>
              <a:gd name="connsiteY0-198" fmla="*/ 406400 h 2394859"/>
              <a:gd name="connsiteX1-199" fmla="*/ 3439884 w 4571999"/>
              <a:gd name="connsiteY1-200" fmla="*/ 1524000 h 2394859"/>
              <a:gd name="connsiteX2-201" fmla="*/ 3585027 w 4571999"/>
              <a:gd name="connsiteY2-202" fmla="*/ 899886 h 2394859"/>
              <a:gd name="connsiteX3-203" fmla="*/ 0 w 4571999"/>
              <a:gd name="connsiteY3-204" fmla="*/ 2394859 h 2394859"/>
              <a:gd name="connsiteX4-205" fmla="*/ 3454399 w 4571999"/>
              <a:gd name="connsiteY4-206" fmla="*/ 406400 h 2394859"/>
              <a:gd name="connsiteX5-207" fmla="*/ 2975427 w 4571999"/>
              <a:gd name="connsiteY5-208" fmla="*/ 0 h 2394859"/>
              <a:gd name="connsiteX6-209" fmla="*/ 4571999 w 4571999"/>
              <a:gd name="connsiteY6-210" fmla="*/ 406400 h 2394859"/>
              <a:gd name="connsiteX0-211" fmla="*/ 4571999 w 4571999"/>
              <a:gd name="connsiteY0-212" fmla="*/ 406400 h 2394859"/>
              <a:gd name="connsiteX1-213" fmla="*/ 3338284 w 4571999"/>
              <a:gd name="connsiteY1-214" fmla="*/ 1436915 h 2394859"/>
              <a:gd name="connsiteX2-215" fmla="*/ 3585027 w 4571999"/>
              <a:gd name="connsiteY2-216" fmla="*/ 899886 h 2394859"/>
              <a:gd name="connsiteX3-217" fmla="*/ 0 w 4571999"/>
              <a:gd name="connsiteY3-218" fmla="*/ 2394859 h 2394859"/>
              <a:gd name="connsiteX4-219" fmla="*/ 3454399 w 4571999"/>
              <a:gd name="connsiteY4-220" fmla="*/ 406400 h 2394859"/>
              <a:gd name="connsiteX5-221" fmla="*/ 2975427 w 4571999"/>
              <a:gd name="connsiteY5-222" fmla="*/ 0 h 2394859"/>
              <a:gd name="connsiteX6-223" fmla="*/ 4571999 w 4571999"/>
              <a:gd name="connsiteY6-224" fmla="*/ 406400 h 2394859"/>
              <a:gd name="connsiteX0-225" fmla="*/ 4571999 w 4571999"/>
              <a:gd name="connsiteY0-226" fmla="*/ 406400 h 2394859"/>
              <a:gd name="connsiteX1-227" fmla="*/ 3338284 w 4571999"/>
              <a:gd name="connsiteY1-228" fmla="*/ 1436915 h 2394859"/>
              <a:gd name="connsiteX2-229" fmla="*/ 3526969 w 4571999"/>
              <a:gd name="connsiteY2-230" fmla="*/ 856343 h 2394859"/>
              <a:gd name="connsiteX3-231" fmla="*/ 0 w 4571999"/>
              <a:gd name="connsiteY3-232" fmla="*/ 2394859 h 2394859"/>
              <a:gd name="connsiteX4-233" fmla="*/ 3454399 w 4571999"/>
              <a:gd name="connsiteY4-234" fmla="*/ 406400 h 2394859"/>
              <a:gd name="connsiteX5-235" fmla="*/ 2975427 w 4571999"/>
              <a:gd name="connsiteY5-236" fmla="*/ 0 h 2394859"/>
              <a:gd name="connsiteX6-237" fmla="*/ 4571999 w 4571999"/>
              <a:gd name="connsiteY6-238" fmla="*/ 406400 h 2394859"/>
              <a:gd name="connsiteX0-239" fmla="*/ 4571999 w 4571999"/>
              <a:gd name="connsiteY0-240" fmla="*/ 406400 h 2394859"/>
              <a:gd name="connsiteX1-241" fmla="*/ 3338284 w 4571999"/>
              <a:gd name="connsiteY1-242" fmla="*/ 1436915 h 2394859"/>
              <a:gd name="connsiteX2-243" fmla="*/ 3526969 w 4571999"/>
              <a:gd name="connsiteY2-244" fmla="*/ 856343 h 2394859"/>
              <a:gd name="connsiteX3-245" fmla="*/ 0 w 4571999"/>
              <a:gd name="connsiteY3-246" fmla="*/ 2394859 h 2394859"/>
              <a:gd name="connsiteX4-247" fmla="*/ 3454399 w 4571999"/>
              <a:gd name="connsiteY4-248" fmla="*/ 406400 h 2394859"/>
              <a:gd name="connsiteX5-249" fmla="*/ 2975427 w 4571999"/>
              <a:gd name="connsiteY5-250" fmla="*/ 0 h 2394859"/>
              <a:gd name="connsiteX6-251" fmla="*/ 4571999 w 4571999"/>
              <a:gd name="connsiteY6-252" fmla="*/ 406400 h 2394859"/>
              <a:gd name="connsiteX0-253" fmla="*/ 4571999 w 4571999"/>
              <a:gd name="connsiteY0-254" fmla="*/ 406400 h 2394859"/>
              <a:gd name="connsiteX1-255" fmla="*/ 3338284 w 4571999"/>
              <a:gd name="connsiteY1-256" fmla="*/ 1436915 h 2394859"/>
              <a:gd name="connsiteX2-257" fmla="*/ 3526969 w 4571999"/>
              <a:gd name="connsiteY2-258" fmla="*/ 856343 h 2394859"/>
              <a:gd name="connsiteX3-259" fmla="*/ 0 w 4571999"/>
              <a:gd name="connsiteY3-260" fmla="*/ 2394859 h 2394859"/>
              <a:gd name="connsiteX4-261" fmla="*/ 3454399 w 4571999"/>
              <a:gd name="connsiteY4-262" fmla="*/ 406400 h 2394859"/>
              <a:gd name="connsiteX5-263" fmla="*/ 2975427 w 4571999"/>
              <a:gd name="connsiteY5-264" fmla="*/ 0 h 2394859"/>
              <a:gd name="connsiteX6-265" fmla="*/ 4571999 w 4571999"/>
              <a:gd name="connsiteY6-266" fmla="*/ 406400 h 2394859"/>
              <a:gd name="connsiteX0-267" fmla="*/ 4571999 w 4571999"/>
              <a:gd name="connsiteY0-268" fmla="*/ 493485 h 2394859"/>
              <a:gd name="connsiteX1-269" fmla="*/ 3338284 w 4571999"/>
              <a:gd name="connsiteY1-270" fmla="*/ 1436915 h 2394859"/>
              <a:gd name="connsiteX2-271" fmla="*/ 3526969 w 4571999"/>
              <a:gd name="connsiteY2-272" fmla="*/ 856343 h 2394859"/>
              <a:gd name="connsiteX3-273" fmla="*/ 0 w 4571999"/>
              <a:gd name="connsiteY3-274" fmla="*/ 2394859 h 2394859"/>
              <a:gd name="connsiteX4-275" fmla="*/ 3454399 w 4571999"/>
              <a:gd name="connsiteY4-276" fmla="*/ 406400 h 2394859"/>
              <a:gd name="connsiteX5-277" fmla="*/ 2975427 w 4571999"/>
              <a:gd name="connsiteY5-278" fmla="*/ 0 h 2394859"/>
              <a:gd name="connsiteX6-279" fmla="*/ 4571999 w 4571999"/>
              <a:gd name="connsiteY6-280" fmla="*/ 493485 h 2394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571999" h="2394859">
                <a:moveTo>
                  <a:pt x="4571999" y="493485"/>
                </a:moveTo>
                <a:lnTo>
                  <a:pt x="3338284" y="1436915"/>
                </a:lnTo>
                <a:lnTo>
                  <a:pt x="3526969" y="856343"/>
                </a:lnTo>
                <a:cubicBezTo>
                  <a:pt x="2646437" y="957942"/>
                  <a:pt x="1388533" y="1277257"/>
                  <a:pt x="0" y="2394859"/>
                </a:cubicBezTo>
                <a:cubicBezTo>
                  <a:pt x="1122437" y="1025677"/>
                  <a:pt x="2491619" y="628953"/>
                  <a:pt x="3454399" y="406400"/>
                </a:cubicBezTo>
                <a:lnTo>
                  <a:pt x="2975427" y="0"/>
                </a:lnTo>
                <a:lnTo>
                  <a:pt x="4571999" y="493485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1725385" y="4863870"/>
            <a:ext cx="4738915" cy="1624083"/>
            <a:chOff x="1725385" y="4863870"/>
            <a:chExt cx="4738915" cy="1624083"/>
          </a:xfrm>
        </p:grpSpPr>
        <p:grpSp>
          <p:nvGrpSpPr>
            <p:cNvPr id="5" name="组合 4"/>
            <p:cNvGrpSpPr/>
            <p:nvPr/>
          </p:nvGrpSpPr>
          <p:grpSpPr>
            <a:xfrm>
              <a:off x="1725385" y="4863870"/>
              <a:ext cx="2770415" cy="769257"/>
              <a:chOff x="1598385" y="4635270"/>
              <a:chExt cx="2770415" cy="769257"/>
            </a:xfrm>
          </p:grpSpPr>
          <p:sp>
            <p:nvSpPr>
              <p:cNvPr id="61" name="圆角矩形 60"/>
              <p:cNvSpPr/>
              <p:nvPr>
                <p:custDataLst>
                  <p:tags r:id="rId5"/>
                </p:custDataLst>
              </p:nvPr>
            </p:nvSpPr>
            <p:spPr>
              <a:xfrm>
                <a:off x="1598385" y="4635270"/>
                <a:ext cx="2770415" cy="7692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2" name="任意多边形 61"/>
              <p:cNvSpPr/>
              <p:nvPr>
                <p:custDataLst>
                  <p:tags r:id="rId6"/>
                </p:custDataLst>
              </p:nvPr>
            </p:nvSpPr>
            <p:spPr>
              <a:xfrm>
                <a:off x="1598386" y="4635270"/>
                <a:ext cx="738415" cy="769257"/>
              </a:xfrm>
              <a:custGeom>
                <a:avLst/>
                <a:gdLst>
                  <a:gd name="connsiteX0" fmla="*/ 0 w 738415"/>
                  <a:gd name="connsiteY0" fmla="*/ 384628 h 769257"/>
                  <a:gd name="connsiteX1" fmla="*/ 0 w 738415"/>
                  <a:gd name="connsiteY1" fmla="*/ 384629 h 769257"/>
                  <a:gd name="connsiteX2" fmla="*/ 0 w 738415"/>
                  <a:gd name="connsiteY2" fmla="*/ 384629 h 769257"/>
                  <a:gd name="connsiteX3" fmla="*/ 384629 w 738415"/>
                  <a:gd name="connsiteY3" fmla="*/ 0 h 769257"/>
                  <a:gd name="connsiteX4" fmla="*/ 738415 w 738415"/>
                  <a:gd name="connsiteY4" fmla="*/ 0 h 769257"/>
                  <a:gd name="connsiteX5" fmla="*/ 738415 w 738415"/>
                  <a:gd name="connsiteY5" fmla="*/ 769257 h 769257"/>
                  <a:gd name="connsiteX6" fmla="*/ 384629 w 738415"/>
                  <a:gd name="connsiteY6" fmla="*/ 769257 h 769257"/>
                  <a:gd name="connsiteX7" fmla="*/ 30226 w 738415"/>
                  <a:gd name="connsiteY7" fmla="*/ 534343 h 769257"/>
                  <a:gd name="connsiteX8" fmla="*/ 0 w 738415"/>
                  <a:gd name="connsiteY8" fmla="*/ 384629 h 769257"/>
                  <a:gd name="connsiteX9" fmla="*/ 30226 w 738415"/>
                  <a:gd name="connsiteY9" fmla="*/ 234914 h 769257"/>
                  <a:gd name="connsiteX10" fmla="*/ 384629 w 738415"/>
                  <a:gd name="connsiteY10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8415" h="769257">
                    <a:moveTo>
                      <a:pt x="0" y="384628"/>
                    </a:moveTo>
                    <a:lnTo>
                      <a:pt x="0" y="384629"/>
                    </a:lnTo>
                    <a:lnTo>
                      <a:pt x="0" y="384629"/>
                    </a:lnTo>
                    <a:close/>
                    <a:moveTo>
                      <a:pt x="384629" y="0"/>
                    </a:moveTo>
                    <a:lnTo>
                      <a:pt x="738415" y="0"/>
                    </a:lnTo>
                    <a:lnTo>
                      <a:pt x="738415" y="769257"/>
                    </a:lnTo>
                    <a:lnTo>
                      <a:pt x="384629" y="769257"/>
                    </a:lnTo>
                    <a:cubicBezTo>
                      <a:pt x="225310" y="769257"/>
                      <a:pt x="88616" y="672392"/>
                      <a:pt x="30226" y="534343"/>
                    </a:cubicBezTo>
                    <a:lnTo>
                      <a:pt x="0" y="384629"/>
                    </a:lnTo>
                    <a:lnTo>
                      <a:pt x="30226" y="234914"/>
                    </a:lnTo>
                    <a:cubicBezTo>
                      <a:pt x="88616" y="96865"/>
                      <a:pt x="225310" y="0"/>
                      <a:pt x="384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66750" y="466595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1</a:t>
                </a:r>
                <a:endParaRPr lang="zh-CN" altLang="en-US" sz="3600" b="1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4" name="矩形 63"/>
              <p:cNvSpPr/>
              <p:nvPr>
                <p:custDataLst>
                  <p:tags r:id="rId8"/>
                </p:custDataLst>
              </p:nvPr>
            </p:nvSpPr>
            <p:spPr>
              <a:xfrm>
                <a:off x="2596921" y="4758288"/>
                <a:ext cx="1132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第一步</a:t>
                </a:r>
                <a:endParaRPr lang="zh-CN" altLang="en-US" sz="2400" b="1">
                  <a:solidFill>
                    <a:schemeClr val="accent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65" name="矩形 64"/>
            <p:cNvSpPr/>
            <p:nvPr>
              <p:custDataLst>
                <p:tags r:id="rId9"/>
              </p:custDataLst>
            </p:nvPr>
          </p:nvSpPr>
          <p:spPr>
            <a:xfrm>
              <a:off x="2501900" y="6181248"/>
              <a:ext cx="39624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（</a:t>
              </a:r>
              <a:r>
                <a:rPr lang="en-US" altLang="zh-CN" sz="1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20</a:t>
              </a:r>
              <a:r>
                <a:rPr lang="zh-CN" altLang="en-US" sz="1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世纪</a:t>
              </a:r>
              <a:r>
                <a:rPr lang="en-US" altLang="zh-CN" sz="1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60—90</a:t>
              </a:r>
              <a:r>
                <a:rPr lang="zh-CN" altLang="en-US" sz="1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年代</a:t>
              </a:r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）</a:t>
              </a:r>
              <a:endParaRPr lang="zh-CN" altLang="en-US" sz="14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2528788" y="5725655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早期探索阶段</a:t>
              </a:r>
              <a:endParaRPr lang="zh-CN" altLang="en-US" sz="2400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4498296" y="3340932"/>
            <a:ext cx="5128304" cy="1675866"/>
            <a:chOff x="4498296" y="3340932"/>
            <a:chExt cx="5128304" cy="1675866"/>
          </a:xfrm>
        </p:grpSpPr>
        <p:grpSp>
          <p:nvGrpSpPr>
            <p:cNvPr id="6" name="组合 5"/>
            <p:cNvGrpSpPr/>
            <p:nvPr/>
          </p:nvGrpSpPr>
          <p:grpSpPr>
            <a:xfrm>
              <a:off x="4498296" y="3340932"/>
              <a:ext cx="2770415" cy="769257"/>
              <a:chOff x="4371296" y="3207582"/>
              <a:chExt cx="2770415" cy="769257"/>
            </a:xfrm>
          </p:grpSpPr>
          <p:sp>
            <p:nvSpPr>
              <p:cNvPr id="71" name="圆角矩形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71296" y="3207582"/>
                <a:ext cx="2770415" cy="7692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2" name="任意多边形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4371297" y="3207582"/>
                <a:ext cx="738415" cy="769257"/>
              </a:xfrm>
              <a:custGeom>
                <a:avLst/>
                <a:gdLst>
                  <a:gd name="connsiteX0" fmla="*/ 0 w 738415"/>
                  <a:gd name="connsiteY0" fmla="*/ 384628 h 769257"/>
                  <a:gd name="connsiteX1" fmla="*/ 0 w 738415"/>
                  <a:gd name="connsiteY1" fmla="*/ 384629 h 769257"/>
                  <a:gd name="connsiteX2" fmla="*/ 0 w 738415"/>
                  <a:gd name="connsiteY2" fmla="*/ 384629 h 769257"/>
                  <a:gd name="connsiteX3" fmla="*/ 384629 w 738415"/>
                  <a:gd name="connsiteY3" fmla="*/ 0 h 769257"/>
                  <a:gd name="connsiteX4" fmla="*/ 738415 w 738415"/>
                  <a:gd name="connsiteY4" fmla="*/ 0 h 769257"/>
                  <a:gd name="connsiteX5" fmla="*/ 738415 w 738415"/>
                  <a:gd name="connsiteY5" fmla="*/ 769257 h 769257"/>
                  <a:gd name="connsiteX6" fmla="*/ 384629 w 738415"/>
                  <a:gd name="connsiteY6" fmla="*/ 769257 h 769257"/>
                  <a:gd name="connsiteX7" fmla="*/ 30226 w 738415"/>
                  <a:gd name="connsiteY7" fmla="*/ 534343 h 769257"/>
                  <a:gd name="connsiteX8" fmla="*/ 0 w 738415"/>
                  <a:gd name="connsiteY8" fmla="*/ 384629 h 769257"/>
                  <a:gd name="connsiteX9" fmla="*/ 30226 w 738415"/>
                  <a:gd name="connsiteY9" fmla="*/ 234914 h 769257"/>
                  <a:gd name="connsiteX10" fmla="*/ 384629 w 738415"/>
                  <a:gd name="connsiteY10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8415" h="769257">
                    <a:moveTo>
                      <a:pt x="0" y="384628"/>
                    </a:moveTo>
                    <a:lnTo>
                      <a:pt x="0" y="384629"/>
                    </a:lnTo>
                    <a:lnTo>
                      <a:pt x="0" y="384629"/>
                    </a:lnTo>
                    <a:close/>
                    <a:moveTo>
                      <a:pt x="384629" y="0"/>
                    </a:moveTo>
                    <a:lnTo>
                      <a:pt x="738415" y="0"/>
                    </a:lnTo>
                    <a:lnTo>
                      <a:pt x="738415" y="769257"/>
                    </a:lnTo>
                    <a:lnTo>
                      <a:pt x="384629" y="769257"/>
                    </a:lnTo>
                    <a:cubicBezTo>
                      <a:pt x="225310" y="769257"/>
                      <a:pt x="88616" y="672392"/>
                      <a:pt x="30226" y="534343"/>
                    </a:cubicBezTo>
                    <a:lnTo>
                      <a:pt x="0" y="384629"/>
                    </a:lnTo>
                    <a:lnTo>
                      <a:pt x="30226" y="234914"/>
                    </a:lnTo>
                    <a:cubicBezTo>
                      <a:pt x="88616" y="96865"/>
                      <a:pt x="225310" y="0"/>
                      <a:pt x="384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3" name="文本框 7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67527" y="3238267"/>
                <a:ext cx="4283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2</a:t>
                </a:r>
                <a:endParaRPr lang="zh-CN" altLang="en-US" sz="3600" b="1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4" name="矩形 73"/>
              <p:cNvSpPr/>
              <p:nvPr>
                <p:custDataLst>
                  <p:tags r:id="rId15"/>
                </p:custDataLst>
              </p:nvPr>
            </p:nvSpPr>
            <p:spPr>
              <a:xfrm>
                <a:off x="5407932" y="3337857"/>
                <a:ext cx="1132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2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第二步</a:t>
                </a:r>
                <a:endParaRPr lang="zh-CN" altLang="en-US" sz="2400" b="1">
                  <a:solidFill>
                    <a:schemeClr val="accent2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89" name="矩形 88"/>
            <p:cNvSpPr/>
            <p:nvPr>
              <p:custDataLst>
                <p:tags r:id="rId16"/>
              </p:custDataLst>
            </p:nvPr>
          </p:nvSpPr>
          <p:spPr>
            <a:xfrm>
              <a:off x="5232400" y="4710093"/>
              <a:ext cx="43942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（</a:t>
              </a:r>
              <a:r>
                <a:rPr lang="en-US" altLang="zh-CN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2000—2010</a:t>
              </a:r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年</a:t>
              </a:r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）</a:t>
              </a:r>
              <a:endParaRPr lang="zh-CN" altLang="en-US" sz="14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17"/>
              </p:custDataLst>
            </p:nvPr>
          </p:nvSpPr>
          <p:spPr>
            <a:xfrm>
              <a:off x="5225988" y="4229100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技术积累阶段</a:t>
              </a:r>
              <a:endParaRPr lang="zh-CN" altLang="en-US" sz="2400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7271207" y="1817994"/>
            <a:ext cx="4311193" cy="1651449"/>
            <a:chOff x="7271207" y="1817994"/>
            <a:chExt cx="4311193" cy="1651449"/>
          </a:xfrm>
        </p:grpSpPr>
        <p:grpSp>
          <p:nvGrpSpPr>
            <p:cNvPr id="4" name="组合 3"/>
            <p:cNvGrpSpPr/>
            <p:nvPr/>
          </p:nvGrpSpPr>
          <p:grpSpPr>
            <a:xfrm>
              <a:off x="7271207" y="1817994"/>
              <a:ext cx="2770415" cy="769257"/>
              <a:chOff x="7144207" y="1589394"/>
              <a:chExt cx="2770415" cy="769257"/>
            </a:xfrm>
          </p:grpSpPr>
          <p:sp>
            <p:nvSpPr>
              <p:cNvPr id="77" name="圆角矩形 76"/>
              <p:cNvSpPr/>
              <p:nvPr>
                <p:custDataLst>
                  <p:tags r:id="rId19"/>
                </p:custDataLst>
              </p:nvPr>
            </p:nvSpPr>
            <p:spPr>
              <a:xfrm>
                <a:off x="7144207" y="1589394"/>
                <a:ext cx="2770415" cy="76925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8" name="任意多边形 77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44208" y="1589394"/>
                <a:ext cx="738415" cy="769257"/>
              </a:xfrm>
              <a:custGeom>
                <a:avLst/>
                <a:gdLst>
                  <a:gd name="connsiteX0" fmla="*/ 0 w 738415"/>
                  <a:gd name="connsiteY0" fmla="*/ 384628 h 769257"/>
                  <a:gd name="connsiteX1" fmla="*/ 0 w 738415"/>
                  <a:gd name="connsiteY1" fmla="*/ 384629 h 769257"/>
                  <a:gd name="connsiteX2" fmla="*/ 0 w 738415"/>
                  <a:gd name="connsiteY2" fmla="*/ 384629 h 769257"/>
                  <a:gd name="connsiteX3" fmla="*/ 384629 w 738415"/>
                  <a:gd name="connsiteY3" fmla="*/ 0 h 769257"/>
                  <a:gd name="connsiteX4" fmla="*/ 738415 w 738415"/>
                  <a:gd name="connsiteY4" fmla="*/ 0 h 769257"/>
                  <a:gd name="connsiteX5" fmla="*/ 738415 w 738415"/>
                  <a:gd name="connsiteY5" fmla="*/ 769257 h 769257"/>
                  <a:gd name="connsiteX6" fmla="*/ 384629 w 738415"/>
                  <a:gd name="connsiteY6" fmla="*/ 769257 h 769257"/>
                  <a:gd name="connsiteX7" fmla="*/ 30226 w 738415"/>
                  <a:gd name="connsiteY7" fmla="*/ 534343 h 769257"/>
                  <a:gd name="connsiteX8" fmla="*/ 0 w 738415"/>
                  <a:gd name="connsiteY8" fmla="*/ 384629 h 769257"/>
                  <a:gd name="connsiteX9" fmla="*/ 30226 w 738415"/>
                  <a:gd name="connsiteY9" fmla="*/ 234914 h 769257"/>
                  <a:gd name="connsiteX10" fmla="*/ 384629 w 738415"/>
                  <a:gd name="connsiteY10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8415" h="769257">
                    <a:moveTo>
                      <a:pt x="0" y="384628"/>
                    </a:moveTo>
                    <a:lnTo>
                      <a:pt x="0" y="384629"/>
                    </a:lnTo>
                    <a:lnTo>
                      <a:pt x="0" y="384629"/>
                    </a:lnTo>
                    <a:close/>
                    <a:moveTo>
                      <a:pt x="384629" y="0"/>
                    </a:moveTo>
                    <a:lnTo>
                      <a:pt x="738415" y="0"/>
                    </a:lnTo>
                    <a:lnTo>
                      <a:pt x="738415" y="769257"/>
                    </a:lnTo>
                    <a:lnTo>
                      <a:pt x="384629" y="769257"/>
                    </a:lnTo>
                    <a:cubicBezTo>
                      <a:pt x="225310" y="769257"/>
                      <a:pt x="88616" y="672392"/>
                      <a:pt x="30226" y="534343"/>
                    </a:cubicBezTo>
                    <a:lnTo>
                      <a:pt x="0" y="384629"/>
                    </a:lnTo>
                    <a:lnTo>
                      <a:pt x="30226" y="234914"/>
                    </a:lnTo>
                    <a:cubicBezTo>
                      <a:pt x="88616" y="96865"/>
                      <a:pt x="225310" y="0"/>
                      <a:pt x="3846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800" b="1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9" name="文本框 7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342842" y="1620079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3</a:t>
                </a:r>
                <a:endParaRPr lang="zh-CN" altLang="en-US" sz="3600" b="1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0" name="矩形 79"/>
              <p:cNvSpPr/>
              <p:nvPr>
                <p:custDataLst>
                  <p:tags r:id="rId22"/>
                </p:custDataLst>
              </p:nvPr>
            </p:nvSpPr>
            <p:spPr>
              <a:xfrm>
                <a:off x="8130043" y="1712412"/>
                <a:ext cx="1132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3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第三步</a:t>
                </a:r>
                <a:endParaRPr lang="zh-CN" altLang="en-US" sz="2400" b="1">
                  <a:solidFill>
                    <a:schemeClr val="accent3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91" name="矩形 90"/>
            <p:cNvSpPr/>
            <p:nvPr>
              <p:custDataLst>
                <p:tags r:id="rId23"/>
              </p:custDataLst>
            </p:nvPr>
          </p:nvSpPr>
          <p:spPr>
            <a:xfrm>
              <a:off x="8102600" y="3162738"/>
              <a:ext cx="34798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（</a:t>
              </a:r>
              <a:r>
                <a:rPr lang="en-US" altLang="zh-CN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2011</a:t>
              </a:r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rPr>
                <a:t>年至今</a:t>
              </a:r>
              <a:r>
                <a:rPr lang="zh-CN" altLang="en-US" sz="1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）</a:t>
              </a:r>
              <a:endParaRPr lang="zh-CN" altLang="en-US" sz="14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4"/>
              </p:custDataLst>
            </p:nvPr>
          </p:nvSpPr>
          <p:spPr>
            <a:xfrm>
              <a:off x="8096188" y="2681745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快速发展阶段</a:t>
              </a:r>
              <a:endParaRPr lang="zh-CN" altLang="en-US" sz="24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93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4" y="-495300"/>
            <a:ext cx="3187706" cy="3187706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76" y="4521200"/>
            <a:ext cx="2209800" cy="2209800"/>
          </a:xfrm>
          <a:prstGeom prst="rect">
            <a:avLst/>
          </a:prstGeom>
          <a:effectLst>
            <a:outerShdw blurRad="254000" dist="393700" dir="10800000" algn="r" rotWithShape="0">
              <a:prstClr val="black">
                <a:alpha val="17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66" grpId="0" animBg="1"/>
      <p:bldP spid="88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0021" y="6321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现有竞争者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168400" y="1276350"/>
            <a:ext cx="5283200" cy="4608830"/>
            <a:chOff x="1168400" y="1924050"/>
            <a:chExt cx="5283200" cy="4608830"/>
          </a:xfrm>
        </p:grpSpPr>
        <p:sp>
          <p:nvSpPr>
            <p:cNvPr id="6" name="文本框 5"/>
            <p:cNvSpPr txBox="1"/>
            <p:nvPr/>
          </p:nvSpPr>
          <p:spPr>
            <a:xfrm>
              <a:off x="1168400" y="1924050"/>
              <a:ext cx="528320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当前，国外智能汽车技术已形成多层次、多场景的应用体系。在物流运输领域，自动驾驶卡车发展迅速。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68400" y="2819400"/>
              <a:ext cx="501650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16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　国外智能汽车市场发展快速</a:t>
              </a:r>
              <a:endParaRPr lang="zh-CN" altLang="en-US" sz="16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>
              <a:off x="1168400" y="4559300"/>
              <a:ext cx="5016500" cy="60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16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　尽管取得显著进展，国外智能汽车发展仍面临挑战</a:t>
              </a:r>
              <a:endParaRPr lang="zh-CN" altLang="en-US" sz="16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1220470" y="3526155"/>
              <a:ext cx="507047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◆ 科技公司与传统车企激烈竞争、深度融合的态势　　　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◆ 传统车企则通过战略投资与技术合作实现转型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1220470" y="5334000"/>
              <a:ext cx="507047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◆ 技术层面，极端天气下的传感器性能衰减问题亟待解决。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◆ 法规监管方面，全球尚未形成统一标准。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64500" y="1130300"/>
            <a:ext cx="2730500" cy="2730500"/>
            <a:chOff x="8064500" y="1130300"/>
            <a:chExt cx="2730500" cy="2730500"/>
          </a:xfrm>
        </p:grpSpPr>
        <p:sp>
          <p:nvSpPr>
            <p:cNvPr id="14" name="椭圆 13"/>
            <p:cNvSpPr/>
            <p:nvPr/>
          </p:nvSpPr>
          <p:spPr>
            <a:xfrm>
              <a:off x="8064500" y="1130300"/>
              <a:ext cx="2730500" cy="2730500"/>
            </a:xfrm>
            <a:prstGeom prst="ellipse">
              <a:avLst/>
            </a:prstGeom>
            <a:solidFill>
              <a:schemeClr val="accent3">
                <a:alpha val="7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83774" y="1524000"/>
              <a:ext cx="1198880" cy="1137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技术</a:t>
              </a:r>
              <a:endParaRPr lang="en-US" altLang="zh-CN" sz="4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应用</a:t>
              </a:r>
              <a:endParaRPr lang="zh-CN" altLang="en-US" sz="28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12000" y="2825750"/>
            <a:ext cx="2730500" cy="2730500"/>
            <a:chOff x="7112000" y="2825750"/>
            <a:chExt cx="2730500" cy="2730500"/>
          </a:xfrm>
        </p:grpSpPr>
        <p:sp>
          <p:nvSpPr>
            <p:cNvPr id="29" name="椭圆 28"/>
            <p:cNvSpPr/>
            <p:nvPr/>
          </p:nvSpPr>
          <p:spPr>
            <a:xfrm>
              <a:off x="7112000" y="2825750"/>
              <a:ext cx="2730500" cy="2730500"/>
            </a:xfrm>
            <a:prstGeom prst="ellipse">
              <a:avLst/>
            </a:prstGeom>
            <a:solidFill>
              <a:schemeClr val="accent4">
                <a:alpha val="7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37574" y="3790950"/>
              <a:ext cx="1198880" cy="1137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面临</a:t>
              </a:r>
              <a:endParaRPr lang="en-US" altLang="zh-CN" sz="4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挑战</a:t>
              </a:r>
              <a:endParaRPr lang="zh-CN" altLang="en-US" sz="28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17000" y="2825750"/>
            <a:ext cx="2730500" cy="2730500"/>
            <a:chOff x="9017000" y="2825750"/>
            <a:chExt cx="2730500" cy="2730500"/>
          </a:xfrm>
        </p:grpSpPr>
        <p:sp>
          <p:nvSpPr>
            <p:cNvPr id="34" name="椭圆 33"/>
            <p:cNvSpPr/>
            <p:nvPr/>
          </p:nvSpPr>
          <p:spPr>
            <a:xfrm>
              <a:off x="9017000" y="2825750"/>
              <a:ext cx="2730500" cy="2730500"/>
            </a:xfrm>
            <a:prstGeom prst="ellipse">
              <a:avLst/>
            </a:prstGeom>
            <a:solidFill>
              <a:schemeClr val="accent1">
                <a:alpha val="7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191874" y="3778250"/>
              <a:ext cx="1198880" cy="1137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市场</a:t>
              </a:r>
              <a:endParaRPr lang="en-US" altLang="zh-CN" sz="4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格局</a:t>
              </a:r>
              <a:endParaRPr lang="zh-CN" altLang="en-US" sz="28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8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7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431800" y="0"/>
            <a:ext cx="47752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b="1" dirty="0" smtClean="0">
                <a:solidFill>
                  <a:srgbClr val="FFFF00">
                    <a:alpha val="22000"/>
                  </a:srgbClr>
                </a:solidFill>
              </a:rPr>
              <a:t>2</a:t>
            </a:r>
            <a:endParaRPr lang="zh-CN" altLang="en-US" sz="59500" b="1" dirty="0">
              <a:solidFill>
                <a:srgbClr val="FFFF00">
                  <a:alpha val="22000"/>
                </a:srgb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5508" y="3438976"/>
            <a:ext cx="6777491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0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  </a:t>
            </a:r>
            <a:r>
              <a:rPr lang="zh-CN" sz="70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国内</a:t>
            </a:r>
            <a:endParaRPr lang="zh-CN" sz="70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0886" y="2739795"/>
            <a:ext cx="3808413" cy="49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rgbClr val="CF3C2D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字魂105号-简雅黑" panose="00000500000000000000" pitchFamily="2" charset="-122"/>
              </a:rPr>
              <a:t>PART-02</a:t>
            </a:r>
            <a:endParaRPr lang="zh-CN" altLang="en-US" sz="7200" dirty="0">
              <a:solidFill>
                <a:srgbClr val="CF3C2D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" y="-266700"/>
            <a:ext cx="2565406" cy="2565406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20" y="1984375"/>
            <a:ext cx="3175000" cy="3175000"/>
          </a:xfrm>
          <a:prstGeom prst="rect">
            <a:avLst/>
          </a:prstGeom>
          <a:effectLst>
            <a:outerShdw blurRad="596900" dist="609600" dir="10800000" algn="r" rotWithShape="0">
              <a:prstClr val="black">
                <a:alpha val="27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3893458" y="1560287"/>
            <a:ext cx="4405085" cy="4405085"/>
            <a:chOff x="3893458" y="1560287"/>
            <a:chExt cx="4405085" cy="4405085"/>
          </a:xfrm>
        </p:grpSpPr>
        <p:grpSp>
          <p:nvGrpSpPr>
            <p:cNvPr id="68" name="组合 67"/>
            <p:cNvGrpSpPr/>
            <p:nvPr/>
          </p:nvGrpSpPr>
          <p:grpSpPr>
            <a:xfrm>
              <a:off x="5219989" y="1560287"/>
              <a:ext cx="1752023" cy="1752023"/>
              <a:chOff x="5219989" y="1560287"/>
              <a:chExt cx="1752023" cy="1752023"/>
            </a:xfrm>
          </p:grpSpPr>
          <p:sp>
            <p:nvSpPr>
              <p:cNvPr id="9" name="泪滴形 8"/>
              <p:cNvSpPr/>
              <p:nvPr/>
            </p:nvSpPr>
            <p:spPr>
              <a:xfrm rot="8100000">
                <a:off x="5219989" y="1560287"/>
                <a:ext cx="1752023" cy="1752023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703906" y="1790700"/>
                <a:ext cx="7841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S</a:t>
                </a:r>
                <a:endParaRPr lang="zh-CN" altLang="en-US" sz="8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546520" y="2886818"/>
              <a:ext cx="1752023" cy="1752023"/>
              <a:chOff x="6546520" y="2886818"/>
              <a:chExt cx="1752023" cy="1752023"/>
            </a:xfrm>
          </p:grpSpPr>
          <p:sp>
            <p:nvSpPr>
              <p:cNvPr id="6" name="泪滴形 5"/>
              <p:cNvSpPr/>
              <p:nvPr/>
            </p:nvSpPr>
            <p:spPr>
              <a:xfrm rot="13500000">
                <a:off x="6546520" y="2886818"/>
                <a:ext cx="1752023" cy="175202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0855" y="3111500"/>
                <a:ext cx="105189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W</a:t>
                </a:r>
                <a:endParaRPr lang="zh-CN" altLang="en-US" sz="8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219989" y="4213349"/>
              <a:ext cx="1752023" cy="1752023"/>
              <a:chOff x="5219989" y="4213349"/>
              <a:chExt cx="1752023" cy="1752023"/>
            </a:xfrm>
          </p:grpSpPr>
          <p:sp>
            <p:nvSpPr>
              <p:cNvPr id="10" name="泪滴形 9"/>
              <p:cNvSpPr/>
              <p:nvPr/>
            </p:nvSpPr>
            <p:spPr>
              <a:xfrm rot="18900000">
                <a:off x="5219989" y="4213349"/>
                <a:ext cx="1752023" cy="1752023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638983" y="4457700"/>
                <a:ext cx="9140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O</a:t>
                </a:r>
                <a:endParaRPr lang="zh-CN" altLang="en-US" sz="8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3893458" y="2886818"/>
              <a:ext cx="1752023" cy="1752023"/>
              <a:chOff x="3893458" y="2886818"/>
              <a:chExt cx="1752023" cy="1752023"/>
            </a:xfrm>
          </p:grpSpPr>
          <p:sp>
            <p:nvSpPr>
              <p:cNvPr id="2" name="泪滴形 1"/>
              <p:cNvSpPr/>
              <p:nvPr/>
            </p:nvSpPr>
            <p:spPr>
              <a:xfrm rot="2700000">
                <a:off x="3893458" y="2886818"/>
                <a:ext cx="1752023" cy="1752023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403696" y="3111500"/>
                <a:ext cx="79380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T</a:t>
                </a:r>
                <a:endParaRPr lang="zh-CN" altLang="en-US" sz="8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979920" y="1522968"/>
            <a:ext cx="4767580" cy="2003941"/>
            <a:chOff x="6979920" y="1522968"/>
            <a:chExt cx="4767580" cy="2003941"/>
          </a:xfrm>
        </p:grpSpPr>
        <p:grpSp>
          <p:nvGrpSpPr>
            <p:cNvPr id="22" name="组合 21"/>
            <p:cNvGrpSpPr/>
            <p:nvPr/>
          </p:nvGrpSpPr>
          <p:grpSpPr>
            <a:xfrm>
              <a:off x="8636844" y="1522968"/>
              <a:ext cx="3110656" cy="2003941"/>
              <a:chOff x="8459044" y="1434068"/>
              <a:chExt cx="3110656" cy="200394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459044" y="1434068"/>
                <a:ext cx="2468880" cy="553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000">
                    <a:solidFill>
                      <a:schemeClr val="accent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快速发展阶段</a:t>
                </a:r>
                <a:endParaRPr lang="zh-CN" altLang="en-US" sz="3000">
                  <a:solidFill>
                    <a:schemeClr val="accent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496300" y="1961634"/>
                <a:ext cx="3073400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自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2016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年起，国内智能汽车产业驶入高速发展的快车道。政策利好不断涌现，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2017 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年国务院印发《新一代人工智能发展规划》，着重强调大力发展智能网联汽车，为产业发展营造了极为有利的政策环境。</a:t>
                </a:r>
                <a:endParaRPr lang="zh-CN" altLang="en-US" sz="12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8636000" y="1597660"/>
              <a:ext cx="0" cy="914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 24"/>
            <p:cNvSpPr/>
            <p:nvPr/>
          </p:nvSpPr>
          <p:spPr>
            <a:xfrm>
              <a:off x="6979920" y="2004060"/>
              <a:ext cx="1623060" cy="403860"/>
            </a:xfrm>
            <a:custGeom>
              <a:avLst/>
              <a:gdLst>
                <a:gd name="connsiteX0" fmla="*/ 1623060 w 1623060"/>
                <a:gd name="connsiteY0" fmla="*/ 0 h 403860"/>
                <a:gd name="connsiteX1" fmla="*/ 982980 w 1623060"/>
                <a:gd name="connsiteY1" fmla="*/ 0 h 403860"/>
                <a:gd name="connsiteX2" fmla="*/ 0 w 1623060"/>
                <a:gd name="connsiteY2" fmla="*/ 403860 h 40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3060" h="403860">
                  <a:moveTo>
                    <a:pt x="1623060" y="0"/>
                  </a:moveTo>
                  <a:lnTo>
                    <a:pt x="982980" y="0"/>
                  </a:lnTo>
                  <a:lnTo>
                    <a:pt x="0" y="403860"/>
                  </a:lnTo>
                </a:path>
              </a:pathLst>
            </a:cu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444" y="4593828"/>
            <a:ext cx="4555283" cy="2003941"/>
            <a:chOff x="851744" y="4964668"/>
            <a:chExt cx="4555283" cy="200394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1744" y="4964668"/>
              <a:ext cx="3110656" cy="2003941"/>
              <a:chOff x="8459044" y="1434068"/>
              <a:chExt cx="3110656" cy="200394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459044" y="1434068"/>
                <a:ext cx="2468880" cy="553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000">
                    <a:solidFill>
                      <a:schemeClr val="accent3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技术积累阶段</a:t>
                </a:r>
                <a:endParaRPr lang="zh-CN" altLang="en-US" sz="3000">
                  <a:solidFill>
                    <a:schemeClr val="accent3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291802" y="1557179"/>
                <a:ext cx="309880" cy="429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2200">
                  <a:solidFill>
                    <a:schemeClr val="accent3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496300" y="1961634"/>
                <a:ext cx="3073400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2011—2015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年，国内智能汽车产业迎来至关重要的技术积累期。在政策大力推动下，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2012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年《节能与新能源汽车产业发展规划（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2012—2020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年）》正式发布，明确将智能网联汽车列为重点发展方向。</a:t>
                </a:r>
                <a:endParaRPr lang="zh-CN" altLang="en-US" sz="12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4013200" y="5039360"/>
              <a:ext cx="0" cy="914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任意多边形 36"/>
            <p:cNvSpPr/>
            <p:nvPr/>
          </p:nvSpPr>
          <p:spPr>
            <a:xfrm flipH="1">
              <a:off x="4018281" y="5192394"/>
              <a:ext cx="1388746" cy="253365"/>
            </a:xfrm>
            <a:custGeom>
              <a:avLst/>
              <a:gdLst>
                <a:gd name="connsiteX0" fmla="*/ 1623060 w 1623060"/>
                <a:gd name="connsiteY0" fmla="*/ 0 h 403860"/>
                <a:gd name="connsiteX1" fmla="*/ 982980 w 1623060"/>
                <a:gd name="connsiteY1" fmla="*/ 0 h 403860"/>
                <a:gd name="connsiteX2" fmla="*/ 0 w 1623060"/>
                <a:gd name="connsiteY2" fmla="*/ 403860 h 403860"/>
                <a:gd name="connsiteX0-1" fmla="*/ 835660 w 835660"/>
                <a:gd name="connsiteY0-2" fmla="*/ 586740 h 586740"/>
                <a:gd name="connsiteX1-3" fmla="*/ 195580 w 835660"/>
                <a:gd name="connsiteY1-4" fmla="*/ 586740 h 586740"/>
                <a:gd name="connsiteX2-5" fmla="*/ 0 w 835660"/>
                <a:gd name="connsiteY2-6" fmla="*/ 0 h 586740"/>
                <a:gd name="connsiteX0-7" fmla="*/ 921989 w 921989"/>
                <a:gd name="connsiteY0-8" fmla="*/ 0 h 22860"/>
                <a:gd name="connsiteX1-9" fmla="*/ 281909 w 921989"/>
                <a:gd name="connsiteY1-10" fmla="*/ 0 h 22860"/>
                <a:gd name="connsiteX2-11" fmla="*/ 0 w 921989"/>
                <a:gd name="connsiteY2-12" fmla="*/ 22860 h 22860"/>
                <a:gd name="connsiteX0-13" fmla="*/ 1062992 w 1062992"/>
                <a:gd name="connsiteY0-14" fmla="*/ 253365 h 253365"/>
                <a:gd name="connsiteX1-15" fmla="*/ 422912 w 1062992"/>
                <a:gd name="connsiteY1-16" fmla="*/ 253365 h 253365"/>
                <a:gd name="connsiteX2-17" fmla="*/ 0 w 1062992"/>
                <a:gd name="connsiteY2-18" fmla="*/ 0 h 253365"/>
                <a:gd name="connsiteX0-19" fmla="*/ 1258670 w 1258670"/>
                <a:gd name="connsiteY0-20" fmla="*/ 253365 h 253365"/>
                <a:gd name="connsiteX1-21" fmla="*/ 618590 w 1258670"/>
                <a:gd name="connsiteY1-22" fmla="*/ 253365 h 253365"/>
                <a:gd name="connsiteX2-23" fmla="*/ 0 w 1258670"/>
                <a:gd name="connsiteY2-24" fmla="*/ 0 h 2533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8670" h="253365">
                  <a:moveTo>
                    <a:pt x="1258670" y="253365"/>
                  </a:moveTo>
                  <a:lnTo>
                    <a:pt x="618590" y="25336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0444" y="1590097"/>
            <a:ext cx="3806709" cy="1449586"/>
            <a:chOff x="851744" y="4964668"/>
            <a:chExt cx="3806709" cy="1449586"/>
          </a:xfrm>
        </p:grpSpPr>
        <p:grpSp>
          <p:nvGrpSpPr>
            <p:cNvPr id="43" name="组合 42"/>
            <p:cNvGrpSpPr/>
            <p:nvPr/>
          </p:nvGrpSpPr>
          <p:grpSpPr>
            <a:xfrm>
              <a:off x="851744" y="4964668"/>
              <a:ext cx="3110656" cy="1449586"/>
              <a:chOff x="8459044" y="1434068"/>
              <a:chExt cx="3110656" cy="14495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8459044" y="1434068"/>
                <a:ext cx="2468880" cy="553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000">
                    <a:solidFill>
                      <a:schemeClr val="accent4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rPr>
                  <a:t>萌芽探索阶段</a:t>
                </a:r>
                <a:endParaRPr lang="zh-CN" altLang="en-US" sz="3000">
                  <a:solidFill>
                    <a:schemeClr val="accent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496300" y="1961634"/>
                <a:ext cx="3073400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20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世纪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80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字魂105号-简雅黑" panose="00000500000000000000" pitchFamily="2" charset="-122"/>
                  </a:rPr>
                  <a:t>年代，在全球科技变革的浪潮中，国内高校与科研机构敏锐地洞察到智能汽车领域的潜力，率先踏上探索征程。</a:t>
                </a:r>
                <a:endParaRPr lang="zh-CN" altLang="en-US" sz="12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4013200" y="5039360"/>
              <a:ext cx="0" cy="914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任意多边形 44"/>
            <p:cNvSpPr/>
            <p:nvPr/>
          </p:nvSpPr>
          <p:spPr>
            <a:xfrm flipH="1">
              <a:off x="4018281" y="5445761"/>
              <a:ext cx="640172" cy="881290"/>
            </a:xfrm>
            <a:custGeom>
              <a:avLst/>
              <a:gdLst>
                <a:gd name="connsiteX0" fmla="*/ 1623060 w 1623060"/>
                <a:gd name="connsiteY0" fmla="*/ 0 h 403860"/>
                <a:gd name="connsiteX1" fmla="*/ 982980 w 1623060"/>
                <a:gd name="connsiteY1" fmla="*/ 0 h 403860"/>
                <a:gd name="connsiteX2" fmla="*/ 0 w 1623060"/>
                <a:gd name="connsiteY2" fmla="*/ 403860 h 403860"/>
                <a:gd name="connsiteX0-1" fmla="*/ 835660 w 835660"/>
                <a:gd name="connsiteY0-2" fmla="*/ 586740 h 586740"/>
                <a:gd name="connsiteX1-3" fmla="*/ 195580 w 835660"/>
                <a:gd name="connsiteY1-4" fmla="*/ 586740 h 586740"/>
                <a:gd name="connsiteX2-5" fmla="*/ 0 w 835660"/>
                <a:gd name="connsiteY2-6" fmla="*/ 0 h 586740"/>
                <a:gd name="connsiteX0-7" fmla="*/ 921989 w 921989"/>
                <a:gd name="connsiteY0-8" fmla="*/ 0 h 22860"/>
                <a:gd name="connsiteX1-9" fmla="*/ 281909 w 921989"/>
                <a:gd name="connsiteY1-10" fmla="*/ 0 h 22860"/>
                <a:gd name="connsiteX2-11" fmla="*/ 0 w 921989"/>
                <a:gd name="connsiteY2-12" fmla="*/ 22860 h 22860"/>
                <a:gd name="connsiteX0-13" fmla="*/ 1062992 w 1062992"/>
                <a:gd name="connsiteY0-14" fmla="*/ 253365 h 253365"/>
                <a:gd name="connsiteX1-15" fmla="*/ 422912 w 1062992"/>
                <a:gd name="connsiteY1-16" fmla="*/ 253365 h 253365"/>
                <a:gd name="connsiteX2-17" fmla="*/ 0 w 1062992"/>
                <a:gd name="connsiteY2-18" fmla="*/ 0 h 253365"/>
                <a:gd name="connsiteX0-19" fmla="*/ 1062992 w 1062992"/>
                <a:gd name="connsiteY0-20" fmla="*/ 253365 h 268605"/>
                <a:gd name="connsiteX1-21" fmla="*/ 782038 w 1062992"/>
                <a:gd name="connsiteY1-22" fmla="*/ 268605 h 268605"/>
                <a:gd name="connsiteX2-23" fmla="*/ 0 w 1062992"/>
                <a:gd name="connsiteY2-24" fmla="*/ 0 h 268605"/>
                <a:gd name="connsiteX0-25" fmla="*/ 593365 w 593365"/>
                <a:gd name="connsiteY0-26" fmla="*/ 0 h 561975"/>
                <a:gd name="connsiteX1-27" fmla="*/ 312411 w 593365"/>
                <a:gd name="connsiteY1-28" fmla="*/ 15240 h 561975"/>
                <a:gd name="connsiteX2-29" fmla="*/ 0 w 593365"/>
                <a:gd name="connsiteY2-30" fmla="*/ 561975 h 561975"/>
                <a:gd name="connsiteX0-31" fmla="*/ 580210 w 580210"/>
                <a:gd name="connsiteY0-32" fmla="*/ 0 h 881290"/>
                <a:gd name="connsiteX1-33" fmla="*/ 299256 w 580210"/>
                <a:gd name="connsiteY1-34" fmla="*/ 15240 h 881290"/>
                <a:gd name="connsiteX2-35" fmla="*/ 0 w 580210"/>
                <a:gd name="connsiteY2-36" fmla="*/ 881290 h 8812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80210" h="881290">
                  <a:moveTo>
                    <a:pt x="580210" y="0"/>
                  </a:moveTo>
                  <a:lnTo>
                    <a:pt x="299256" y="15240"/>
                  </a:lnTo>
                  <a:lnTo>
                    <a:pt x="0" y="881290"/>
                  </a:lnTo>
                </a:path>
              </a:pathLst>
            </a:cu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81003" y="7612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点击替换小标题文案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6" y="4162976"/>
            <a:ext cx="1729824" cy="1729824"/>
          </a:xfrm>
          <a:prstGeom prst="rect">
            <a:avLst/>
          </a:prstGeom>
          <a:effectLst>
            <a:outerShdw blurRad="254000" dist="393700" dir="10800000" algn="r" rotWithShape="0">
              <a:prstClr val="black">
                <a:alpha val="17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2921006"/>
            <a:ext cx="1549400" cy="1549400"/>
          </a:xfrm>
          <a:prstGeom prst="rect">
            <a:avLst/>
          </a:prstGeom>
          <a:effectLst>
            <a:outerShdw blurRad="647700" dist="546100" algn="l" rotWithShape="0">
              <a:prstClr val="black">
                <a:alpha val="15000"/>
              </a:prstClr>
            </a:outerShdw>
          </a:effec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4" y="2895600"/>
            <a:ext cx="1562100" cy="1562100"/>
          </a:xfrm>
          <a:prstGeom prst="rect">
            <a:avLst/>
          </a:prstGeom>
          <a:effectLst>
            <a:outerShdw blurRad="444500" dist="571500" dir="10800000" algn="r" rotWithShape="0">
              <a:prstClr val="black">
                <a:alpha val="18000"/>
              </a:prstClr>
            </a:outerShdw>
          </a:effec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4" y="1651000"/>
            <a:ext cx="1562100" cy="1562100"/>
          </a:xfrm>
          <a:prstGeom prst="rect">
            <a:avLst/>
          </a:prstGeom>
          <a:effectLst>
            <a:outerShdw blurRad="431800" dist="647700" algn="l" rotWithShape="0">
              <a:prstClr val="black">
                <a:alpha val="21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1"/>
          <p:cNvSpPr/>
          <p:nvPr/>
        </p:nvSpPr>
        <p:spPr>
          <a:xfrm>
            <a:off x="-635" y="0"/>
            <a:ext cx="12192635" cy="7006590"/>
          </a:xfrm>
          <a:custGeom>
            <a:avLst/>
            <a:gdLst>
              <a:gd name="connisteX0" fmla="*/ 0 w 10339423"/>
              <a:gd name="connsiteY0" fmla="*/ 6910311 h 6910311"/>
              <a:gd name="connisteX1" fmla="*/ 2244725 w 10339423"/>
              <a:gd name="connsiteY1" fmla="*/ 5137391 h 6910311"/>
              <a:gd name="connisteX2" fmla="*/ 6019165 w 10339423"/>
              <a:gd name="connsiteY2" fmla="*/ 4132186 h 6910311"/>
              <a:gd name="connisteX3" fmla="*/ 8465185 w 10339423"/>
              <a:gd name="connsiteY3" fmla="*/ 847331 h 6910311"/>
              <a:gd name="connisteX4" fmla="*/ 10186035 w 10339423"/>
              <a:gd name="connsiteY4" fmla="*/ 79616 h 6910311"/>
              <a:gd name="connisteX5" fmla="*/ 10186035 w 10339423"/>
              <a:gd name="connsiteY5" fmla="*/ 45326 h 6910311"/>
              <a:gd name="connisteX6" fmla="*/ 10177780 w 10339423"/>
              <a:gd name="connsiteY6" fmla="*/ 45326 h 691031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339424" h="6910312">
                <a:moveTo>
                  <a:pt x="0" y="6910312"/>
                </a:moveTo>
                <a:cubicBezTo>
                  <a:pt x="373380" y="6575667"/>
                  <a:pt x="1040765" y="5693017"/>
                  <a:pt x="2244725" y="5137392"/>
                </a:cubicBezTo>
                <a:cubicBezTo>
                  <a:pt x="3448685" y="4581767"/>
                  <a:pt x="4775200" y="4990072"/>
                  <a:pt x="6019165" y="4132187"/>
                </a:cubicBezTo>
                <a:cubicBezTo>
                  <a:pt x="7263130" y="3274302"/>
                  <a:pt x="7632065" y="1657592"/>
                  <a:pt x="8465185" y="847332"/>
                </a:cubicBezTo>
                <a:cubicBezTo>
                  <a:pt x="9298305" y="37072"/>
                  <a:pt x="9841865" y="240272"/>
                  <a:pt x="10186035" y="79617"/>
                </a:cubicBezTo>
                <a:cubicBezTo>
                  <a:pt x="10530205" y="-81038"/>
                  <a:pt x="10187940" y="52312"/>
                  <a:pt x="10186035" y="45327"/>
                </a:cubicBezTo>
              </a:path>
            </a:pathLst>
          </a:cu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818005" y="5472430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388360" y="4907280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7635" y="4648835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90715" y="4085590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281670" y="2923540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90685" y="1445895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699115" y="295275"/>
            <a:ext cx="165100" cy="18796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930" y="4735195"/>
            <a:ext cx="23342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1992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国防科技大学成功研制出我国第一辆真正意义上的无人驾驶汽车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69260" y="5237480"/>
            <a:ext cx="2581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一汽集团与国防科技大学共同研制的红旗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HQ3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无人驾驶汽车完成了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286km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的高速全程无人驾驶试验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7625" y="3911600"/>
            <a:ext cx="19037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军交猛狮Ⅲ号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以无人驾驶状态行驶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114km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90715" y="4314825"/>
            <a:ext cx="2417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宇通大型客车在完全开放道路环境下完成自动驾驶试验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50255" y="2589530"/>
            <a:ext cx="23374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百度无人驾驶汽车在北京进行全程自动驾驶测跑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01535" y="982980"/>
            <a:ext cx="20891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百度展示了与博世合作开发的高速公路辅助功能增强版演示车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65055" y="680720"/>
            <a:ext cx="2099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百度与厦门金龙合作生产的全球首款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级量产自动驾驶巴士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阿波龙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量产下线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2655" y="1021080"/>
            <a:ext cx="445008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我国智能汽车的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 flipH="1" flipV="1">
            <a:off x="-142875" y="6209665"/>
            <a:ext cx="1010285" cy="1041400"/>
          </a:xfrm>
          <a:prstGeom prst="rect">
            <a:avLst/>
          </a:prstGeom>
          <a:effectLst>
            <a:outerShdw blurRad="431800" dist="647700" algn="l" rotWithShape="0">
              <a:prstClr val="black">
                <a:alpha val="21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65625 -0.0103704 C 0.0407812 -0.0530555 0.117865 -0.166667 0.22599 -0.234815 C 0.334115 -0.303056 0.434375 -0.230926 0.543542 -0.353519 C 0.652448 -0.476389 0.687292 -0.713426 0.775625 -0.832314 C 0.864375 -0.951203 0.957969 -0.966388 0.980573 -0.969908 C 1.00319 -0.973611 0.948073 -0.936389 0.986823 -0.945925 " pathEditMode="relative" rAng="0" ptsTypes="asssaa">
                                      <p:cBhvr>
                                        <p:cTn id="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-4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500000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1500000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500000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/>
      <p:bldP spid="10" grpId="0"/>
      <p:bldP spid="3" grpId="1" animBg="1"/>
      <p:bldP spid="10" grpId="1"/>
      <p:bldP spid="4" grpId="0" animBg="1"/>
      <p:bldP spid="13" grpId="0"/>
      <p:bldP spid="4" grpId="1" animBg="1"/>
      <p:bldP spid="13" grpId="1"/>
      <p:bldP spid="5" grpId="0" animBg="1"/>
      <p:bldP spid="14" grpId="0"/>
      <p:bldP spid="6" grpId="0" animBg="1"/>
      <p:bldP spid="16" grpId="0"/>
      <p:bldP spid="7" grpId="0" animBg="1"/>
      <p:bldP spid="18" grpId="0"/>
      <p:bldP spid="8" grpId="0" animBg="1"/>
      <p:bldP spid="19" grpId="0"/>
      <p:bldP spid="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6545" y="21557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优势与劣势分析（</a:t>
            </a:r>
            <a:r>
              <a:rPr lang="en-US" altLang="zh-CN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SW</a:t>
            </a:r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）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25079" y="4763940"/>
            <a:ext cx="3835171" cy="220377"/>
            <a:chOff x="2162899" y="4763940"/>
            <a:chExt cx="3835171" cy="220377"/>
          </a:xfrm>
        </p:grpSpPr>
        <p:sp>
          <p:nvSpPr>
            <p:cNvPr id="17" name="Rectangle 21"/>
            <p:cNvSpPr/>
            <p:nvPr/>
          </p:nvSpPr>
          <p:spPr>
            <a:xfrm>
              <a:off x="3736676" y="4763940"/>
              <a:ext cx="2261394" cy="2042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5040200" y="4766009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55%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162899" y="4784927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激光雷达毫米波雷达等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0103" y="5032617"/>
            <a:ext cx="5210147" cy="220345"/>
            <a:chOff x="787923" y="5032617"/>
            <a:chExt cx="5210147" cy="220345"/>
          </a:xfrm>
        </p:grpSpPr>
        <p:sp>
          <p:nvSpPr>
            <p:cNvPr id="22" name="Rectangle 23"/>
            <p:cNvSpPr/>
            <p:nvPr/>
          </p:nvSpPr>
          <p:spPr>
            <a:xfrm>
              <a:off x="2914351" y="5032617"/>
              <a:ext cx="3083719" cy="2042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040200" y="5033900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69%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787923" y="5053572"/>
              <a:ext cx="2081530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毫米波雷达等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0133" y="5308969"/>
            <a:ext cx="5210117" cy="220377"/>
            <a:chOff x="787953" y="5308969"/>
            <a:chExt cx="5210117" cy="220377"/>
          </a:xfrm>
        </p:grpSpPr>
        <p:sp>
          <p:nvSpPr>
            <p:cNvPr id="26" name="Rectangle 25"/>
            <p:cNvSpPr/>
            <p:nvPr/>
          </p:nvSpPr>
          <p:spPr>
            <a:xfrm>
              <a:off x="2400398" y="5308969"/>
              <a:ext cx="3597672" cy="2042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040200" y="5310252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en-US" sz="1000" b="1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83%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87953" y="5329956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百度</a:t>
              </a:r>
              <a:r>
                <a:rPr lang="en-US" altLang="zh-CN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Apollo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9713" y="5568398"/>
            <a:ext cx="4450536" cy="220377"/>
            <a:chOff x="1547533" y="5568398"/>
            <a:chExt cx="4450536" cy="220377"/>
          </a:xfrm>
        </p:grpSpPr>
        <p:sp>
          <p:nvSpPr>
            <p:cNvPr id="30" name="Rectangle 27"/>
            <p:cNvSpPr/>
            <p:nvPr/>
          </p:nvSpPr>
          <p:spPr>
            <a:xfrm>
              <a:off x="3119932" y="5568398"/>
              <a:ext cx="2878137" cy="2042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040200" y="5569682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68%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1547533" y="5589385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华为</a:t>
              </a:r>
              <a:r>
                <a:rPr lang="en-US" altLang="zh-CN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ADS</a:t>
              </a:r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等自动驾驶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25079" y="5844751"/>
            <a:ext cx="3835171" cy="220377"/>
            <a:chOff x="2162899" y="5844751"/>
            <a:chExt cx="3835171" cy="220377"/>
          </a:xfrm>
        </p:grpSpPr>
        <p:sp>
          <p:nvSpPr>
            <p:cNvPr id="35" name="Rectangle 29"/>
            <p:cNvSpPr/>
            <p:nvPr/>
          </p:nvSpPr>
          <p:spPr>
            <a:xfrm>
              <a:off x="3736676" y="5844751"/>
              <a:ext cx="2261394" cy="2042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040200" y="5846034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68%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162899" y="5865738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字魂105号-简雅黑" panose="00000500000000000000" pitchFamily="2" charset="-122"/>
                </a:rPr>
                <a:t>车联网技术领域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25386" y="4763153"/>
            <a:ext cx="3848057" cy="221164"/>
            <a:chOff x="6733666" y="4763153"/>
            <a:chExt cx="3848057" cy="221164"/>
          </a:xfrm>
        </p:grpSpPr>
        <p:sp>
          <p:nvSpPr>
            <p:cNvPr id="39" name="Rectangle 9"/>
            <p:cNvSpPr/>
            <p:nvPr/>
          </p:nvSpPr>
          <p:spPr>
            <a:xfrm>
              <a:off x="6733666" y="4763153"/>
              <a:ext cx="2261394" cy="2042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788831" y="4773961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58%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8995059" y="4784927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销量大幅跃升至</a:t>
              </a:r>
              <a:r>
                <a:rPr lang="en-US" altLang="zh-CN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0.12</a:t>
              </a:r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亿辆</a:t>
              </a:r>
              <a:endParaRPr lang="zh-CN" altLang="en-US" sz="10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25386" y="5031044"/>
            <a:ext cx="4670382" cy="221950"/>
            <a:chOff x="6733666" y="5031044"/>
            <a:chExt cx="4670382" cy="221950"/>
          </a:xfrm>
        </p:grpSpPr>
        <p:sp>
          <p:nvSpPr>
            <p:cNvPr id="43" name="Rectangle 13"/>
            <p:cNvSpPr/>
            <p:nvPr/>
          </p:nvSpPr>
          <p:spPr>
            <a:xfrm>
              <a:off x="6733666" y="5031044"/>
              <a:ext cx="3083719" cy="2042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788831" y="5041851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72%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9817384" y="5053604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渗透率飙升至</a:t>
              </a:r>
              <a:r>
                <a:rPr lang="en-US" altLang="zh-CN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57.1%</a:t>
              </a:r>
              <a:endParaRPr lang="en-US" altLang="zh-CN" sz="10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25386" y="5307396"/>
            <a:ext cx="4862195" cy="222250"/>
            <a:chOff x="6733666" y="5307396"/>
            <a:chExt cx="4862195" cy="222250"/>
          </a:xfrm>
        </p:grpSpPr>
        <p:sp>
          <p:nvSpPr>
            <p:cNvPr id="47" name="Rectangle 15"/>
            <p:cNvSpPr/>
            <p:nvPr/>
          </p:nvSpPr>
          <p:spPr>
            <a:xfrm>
              <a:off x="6733666" y="5307396"/>
              <a:ext cx="3054726" cy="2042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6788831" y="5318204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70%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9817226" y="5330256"/>
              <a:ext cx="1778635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新能源智能汽车销量占比增加</a:t>
              </a:r>
              <a:endParaRPr lang="zh-CN" altLang="en-US" sz="10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25386" y="5566825"/>
            <a:ext cx="4464801" cy="221950"/>
            <a:chOff x="6733666" y="5566825"/>
            <a:chExt cx="4464801" cy="221950"/>
          </a:xfrm>
        </p:grpSpPr>
        <p:sp>
          <p:nvSpPr>
            <p:cNvPr id="54" name="Rectangle 17"/>
            <p:cNvSpPr/>
            <p:nvPr/>
          </p:nvSpPr>
          <p:spPr>
            <a:xfrm>
              <a:off x="6733666" y="5566825"/>
              <a:ext cx="2878137" cy="2042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788831" y="5577633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67%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9611803" y="5589385"/>
              <a:ext cx="1586664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智能驾驶辅助系统</a:t>
              </a:r>
              <a:endParaRPr lang="zh-CN" altLang="en-US" sz="10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25386" y="5843177"/>
            <a:ext cx="4464685" cy="222250"/>
            <a:chOff x="6733666" y="5843177"/>
            <a:chExt cx="4464685" cy="222250"/>
          </a:xfrm>
        </p:grpSpPr>
        <p:sp>
          <p:nvSpPr>
            <p:cNvPr id="58" name="Rectangle 19"/>
            <p:cNvSpPr/>
            <p:nvPr/>
          </p:nvSpPr>
          <p:spPr>
            <a:xfrm>
              <a:off x="6733666" y="5843177"/>
              <a:ext cx="1747441" cy="2042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6788831" y="5853985"/>
              <a:ext cx="925116" cy="2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en-US" sz="10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39%</a:t>
              </a:r>
              <a:endParaRPr lang="en-US" sz="1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8481186" y="5866037"/>
              <a:ext cx="2717165" cy="19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1000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新能源汽车出口至全球多个国家和地区</a:t>
              </a:r>
              <a:endParaRPr lang="zh-CN" altLang="en-US" sz="10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1400" y="939801"/>
            <a:ext cx="4451679" cy="2591349"/>
            <a:chOff x="1041400" y="939801"/>
            <a:chExt cx="4451679" cy="2591349"/>
          </a:xfrm>
        </p:grpSpPr>
        <p:sp>
          <p:nvSpPr>
            <p:cNvPr id="66" name="矩形 65"/>
            <p:cNvSpPr/>
            <p:nvPr/>
          </p:nvSpPr>
          <p:spPr>
            <a:xfrm>
              <a:off x="1041400" y="939801"/>
              <a:ext cx="4451679" cy="2037170"/>
            </a:xfrm>
            <a:prstGeom prst="rect">
              <a:avLst/>
            </a:prstGeom>
            <a:solidFill>
              <a:schemeClr val="accent1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 </a:t>
              </a:r>
              <a:endParaRPr lang="zh-CN" altLang="en-US" sz="4000" b="1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2216480" y="3054900"/>
              <a:ext cx="2641599" cy="476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390"/>
              <a:r>
                <a:rPr lang="zh-CN" altLang="en-US" sz="2800" dirty="0">
                  <a:solidFill>
                    <a:schemeClr val="accent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技术突破</a:t>
              </a:r>
              <a:endParaRPr lang="zh-CN" altLang="en-US" sz="2800" dirty="0">
                <a:solidFill>
                  <a:schemeClr val="accent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11620" y="914401"/>
            <a:ext cx="4261179" cy="2608518"/>
            <a:chOff x="6711620" y="914401"/>
            <a:chExt cx="4261179" cy="2608518"/>
          </a:xfrm>
        </p:grpSpPr>
        <p:sp>
          <p:nvSpPr>
            <p:cNvPr id="72" name="矩形 71"/>
            <p:cNvSpPr/>
            <p:nvPr/>
          </p:nvSpPr>
          <p:spPr>
            <a:xfrm>
              <a:off x="6711620" y="914401"/>
              <a:ext cx="4261179" cy="2062570"/>
            </a:xfrm>
            <a:prstGeom prst="rect">
              <a:avLst/>
            </a:prstGeom>
            <a:solidFill>
              <a:schemeClr val="accent2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 </a:t>
              </a:r>
              <a:endParaRPr lang="zh-CN" altLang="en-US" sz="4000" b="1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0" name="Text Box 10"/>
            <p:cNvSpPr txBox="1">
              <a:spLocks noChangeArrowheads="1"/>
            </p:cNvSpPr>
            <p:nvPr/>
          </p:nvSpPr>
          <p:spPr bwMode="auto">
            <a:xfrm>
              <a:off x="7270421" y="3046669"/>
              <a:ext cx="2768600" cy="476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390"/>
              <a:r>
                <a:rPr lang="zh-CN" altLang="en-US" sz="2800" dirty="0">
                  <a:solidFill>
                    <a:schemeClr val="accent2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itchFamily="34" charset="0"/>
                  <a:sym typeface="字魂105号-简雅黑" panose="00000500000000000000" pitchFamily="2" charset="-122"/>
                </a:rPr>
                <a:t>市场表现</a:t>
              </a:r>
              <a:endParaRPr lang="zh-CN" altLang="en-US" sz="2800" dirty="0">
                <a:solidFill>
                  <a:schemeClr val="accent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itchFamily="34" charset="0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73" name="Content Placeholder 2"/>
          <p:cNvSpPr txBox="1"/>
          <p:nvPr/>
        </p:nvSpPr>
        <p:spPr>
          <a:xfrm>
            <a:off x="591576" y="3905738"/>
            <a:ext cx="5013803" cy="752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当前，国内在智能汽车关键技术领域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不断实现重大突破。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6577258" y="3914791"/>
            <a:ext cx="5013803" cy="752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国内智能汽车市场呈现出蓬勃发展的态势，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渗透率持续快速攀升。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1317458"/>
            <a:ext cx="0" cy="5305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4" y="2400300"/>
            <a:ext cx="1930400" cy="1930400"/>
          </a:xfrm>
          <a:prstGeom prst="rect">
            <a:avLst/>
          </a:prstGeom>
          <a:effectLst>
            <a:outerShdw blurRad="241300" dist="215900" dir="1200000" algn="l" rotWithShape="0">
              <a:prstClr val="black">
                <a:alpha val="22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BBF1FB">
                  <a:alpha val="100000"/>
                </a:srgbClr>
              </a:clrFrom>
              <a:clrTo>
                <a:srgbClr val="BBF1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10" y="1812925"/>
            <a:ext cx="2199005" cy="1163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410" y="1890395"/>
            <a:ext cx="2547620" cy="1164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135 -0.00175926 " pathEditMode="relative" ptsTypes="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729 0.000648144 L -0.228124 0.00685187 " pathEditMode="relative" rAng="0" ptsTypes="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  <p:bldP spid="74" grpId="0"/>
      <p:bldP spid="75" grpId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0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1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2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3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4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5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6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7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8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19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0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1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2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3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4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25.xml><?xml version="1.0" encoding="utf-8"?>
<p:tagLst xmlns:p="http://schemas.openxmlformats.org/presentationml/2006/main">
  <p:tag name="KSO_WM_DIAGRAM_VIRTUALLY_FRAME" val="{&quot;height&quot;:408.35,&quot;left&quot;:84,&quot;top&quot;:117,&quot;width&quot;:416}"/>
</p:tagLst>
</file>

<file path=ppt/tags/tag26.xml><?xml version="1.0" encoding="utf-8"?>
<p:tagLst xmlns:p="http://schemas.openxmlformats.org/presentationml/2006/main">
  <p:tag name="KSO_WM_DIAGRAM_VIRTUALLY_FRAME" val="{&quot;height&quot;:408.35,&quot;left&quot;:84,&quot;top&quot;:117,&quot;width&quot;:416}"/>
</p:tagLst>
</file>

<file path=ppt/tags/tag27.xml><?xml version="1.0" encoding="utf-8"?>
<p:tagLst xmlns:p="http://schemas.openxmlformats.org/presentationml/2006/main">
  <p:tag name="KSO_WM_DIAGRAM_VIRTUALLY_FRAME" val="{&quot;height&quot;:408.35,&quot;left&quot;:84,&quot;top&quot;:117,&quot;width&quot;:416}"/>
</p:tagLst>
</file>

<file path=ppt/tags/tag28.xml><?xml version="1.0" encoding="utf-8"?>
<p:tagLst xmlns:p="http://schemas.openxmlformats.org/presentationml/2006/main">
  <p:tag name="KSO_WM_DIAGRAM_VIRTUALLY_FRAME" val="{&quot;height&quot;:408.35,&quot;left&quot;:84,&quot;top&quot;:117,&quot;width&quot;:416}"/>
</p:tagLst>
</file>

<file path=ppt/tags/tag29.xml><?xml version="1.0" encoding="utf-8"?>
<p:tagLst xmlns:p="http://schemas.openxmlformats.org/presentationml/2006/main">
  <p:tag name="KSO_WM_DIAGRAM_VIRTUALLY_FRAME" val="{&quot;height&quot;:408.35,&quot;left&quot;:84,&quot;top&quot;:117,&quot;width&quot;:416}"/>
</p:tagLst>
</file>

<file path=ppt/tags/tag3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30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1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2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3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4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5.xml><?xml version="1.0" encoding="utf-8"?>
<p:tagLst xmlns:p="http://schemas.openxmlformats.org/presentationml/2006/main">
  <p:tag name="KSO_WM_DIAGRAM_VIRTUALLY_FRAME" val="{&quot;height&quot;:345.6,&quot;left&quot;:240,&quot;top&quot;:125,&quot;width&quot;:603}"/>
</p:tagLst>
</file>

<file path=ppt/tags/tag36.xml><?xml version="1.0" encoding="utf-8"?>
<p:tagLst xmlns:p="http://schemas.openxmlformats.org/presentationml/2006/main">
  <p:tag name="resource_record_key" val="{&quot;12&quot;:[25004377]}"/>
</p:tagLst>
</file>

<file path=ppt/tags/tag4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5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6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7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8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ags/tag9.xml><?xml version="1.0" encoding="utf-8"?>
<p:tagLst xmlns:p="http://schemas.openxmlformats.org/presentationml/2006/main">
  <p:tag name="KSO_WM_DIAGRAM_VIRTUALLY_FRAME" val="{&quot;height&quot;:424.76168237313567,&quot;left&quot;:67.7966999428013,&quot;top&quot;:86.10075857174613,&quot;width&quot;:844.2033000571988}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WPS 演示</Application>
  <PresentationFormat>宽屏</PresentationFormat>
  <Paragraphs>186</Paragraphs>
  <Slides>11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Futura Md BT</vt:lpstr>
      <vt:lpstr>微软雅黑</vt:lpstr>
      <vt:lpstr>华文琥珀</vt:lpstr>
      <vt:lpstr>字魂105号-简雅黑</vt:lpstr>
      <vt:lpstr>黑体</vt:lpstr>
      <vt:lpstr>Open Sans</vt:lpstr>
      <vt:lpstr>汉仪行楷简</vt:lpstr>
      <vt:lpstr>Segoe Print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孙琳琳</dc:creator>
  <cp:lastModifiedBy> 慧</cp:lastModifiedBy>
  <cp:revision>14</cp:revision>
  <dcterms:created xsi:type="dcterms:W3CDTF">2019-11-24T07:33:00Z</dcterms:created>
  <dcterms:modified xsi:type="dcterms:W3CDTF">2026-04-16T02:52:17Z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KSOTemplateUUID">
    <vt:lpwstr>v1.0_mb_kMfgk+S3f5fJAVqYCrP1Gw==</vt:lpwstr>
  </property>
  <property fmtid="{D5CDD505-2E9C-101B-9397-08002B2CF9AE}" pid="4" name="ICV">
    <vt:lpwstr>5B19CB2DFCB041C2B34CA35DBB91464C_11</vt:lpwstr>
  </property>
</Properties>
</file>