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11"/>
  </p:notesMasterIdLst>
  <p:handoutMasterIdLst>
    <p:handoutMasterId r:id="rId16"/>
  </p:handoutMasterIdLst>
  <p:sldIdLst>
    <p:sldId id="2896" r:id="rId4"/>
    <p:sldId id="2902" r:id="rId5"/>
    <p:sldId id="2889" r:id="rId6"/>
    <p:sldId id="2903" r:id="rId7"/>
    <p:sldId id="2887" r:id="rId8"/>
    <p:sldId id="263" r:id="rId9"/>
    <p:sldId id="2876" r:id="rId10"/>
    <p:sldId id="2679" r:id="rId12"/>
    <p:sldId id="2895" r:id="rId13"/>
    <p:sldId id="2894" r:id="rId14"/>
    <p:sldId id="2906" r:id="rId15"/>
  </p:sldIdLst>
  <p:sldSz cx="12192000" cy="6858000"/>
  <p:notesSz cx="6858000" cy="9144000"/>
  <p:embeddedFontLst>
    <p:embeddedFont>
      <p:font typeface="等线" panose="02010600030101010101" charset="-122"/>
      <p:regular r:id="rId20"/>
    </p:embeddedFont>
    <p:embeddedFont>
      <p:font typeface="站酷文艺体" panose="02000603000000000000" pitchFamily="2" charset="-122"/>
      <p:regular r:id="rId21"/>
    </p:embeddedFont>
    <p:embeddedFont>
      <p:font typeface="字小魂沧浪行楷" panose="00000500000000000000" charset="-122"/>
      <p:regular r:id="rId22"/>
    </p:embeddedFont>
    <p:embeddedFont>
      <p:font typeface="汉仪力量黑简" panose="00020600040101010101" charset="-122"/>
      <p:regular r:id="rId23"/>
    </p:embeddedFont>
    <p:embeddedFont>
      <p:font typeface="华文中宋" panose="02010600040101010101" charset="-122"/>
      <p:regular r:id="rId24"/>
    </p:embeddedFont>
    <p:embeddedFont>
      <p:font typeface="汉仪雪君体简" panose="02010600000101010101" charset="-122"/>
      <p:regular r:id="rId25"/>
    </p:embeddedFont>
    <p:embeddedFont>
      <p:font typeface="Calibri" panose="020F0502020204030204" pitchFamily="34" charset="0"/>
      <p:regular r:id="rId26"/>
      <p:bold r:id="rId27"/>
      <p:italic r:id="rId28"/>
      <p:boldItalic r:id="rId29"/>
    </p:embeddedFont>
    <p:embeddedFont>
      <p:font typeface="方正大黑体_GBK" panose="02010600010101010101" charset="-122"/>
      <p:regular r:id="rId30"/>
    </p:embeddedFont>
    <p:embeddedFont>
      <p:font typeface="等线 Light" panose="02010600030101010101" charset="-122"/>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userDrawn="1">
          <p15:clr>
            <a:srgbClr val="A4A3A4"/>
          </p15:clr>
        </p15:guide>
        <p15:guide id="2" pos="3831" userDrawn="1">
          <p15:clr>
            <a:srgbClr val="A4A3A4"/>
          </p15:clr>
        </p15:guide>
        <p15:guide id="3" pos="7488" userDrawn="1">
          <p15:clr>
            <a:srgbClr val="A4A3A4"/>
          </p15:clr>
        </p15:guide>
        <p15:guide id="4" pos="166" userDrawn="1">
          <p15:clr>
            <a:srgbClr val="A4A3A4"/>
          </p15:clr>
        </p15:guide>
        <p15:guide id="5" orient="horz" pos="4120" userDrawn="1">
          <p15:clr>
            <a:srgbClr val="A4A3A4"/>
          </p15:clr>
        </p15:guide>
        <p15:guide id="6" orient="horz" pos="2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A3C2"/>
    <a:srgbClr val="247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94" autoAdjust="0"/>
    <p:restoredTop sz="94660"/>
  </p:normalViewPr>
  <p:slideViewPr>
    <p:cSldViewPr snapToGrid="0" showGuides="1">
      <p:cViewPr>
        <p:scale>
          <a:sx n="50" d="100"/>
          <a:sy n="50" d="100"/>
        </p:scale>
        <p:origin x="776" y="928"/>
      </p:cViewPr>
      <p:guideLst>
        <p:guide orient="horz" pos="2074"/>
        <p:guide pos="3831"/>
        <p:guide pos="7488"/>
        <p:guide pos="166"/>
        <p:guide orient="horz" pos="4120"/>
        <p:guide orient="horz" pos="22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gs" Target="tags/tag59.xml"/><Relationship Id="rId31" Type="http://schemas.openxmlformats.org/officeDocument/2006/relationships/font" Target="fonts/font12.fntdata"/><Relationship Id="rId30" Type="http://schemas.openxmlformats.org/officeDocument/2006/relationships/font" Target="fonts/font11.fntdata"/><Relationship Id="rId3" Type="http://schemas.openxmlformats.org/officeDocument/2006/relationships/slideMaster" Target="slideMasters/slideMaster2.xml"/><Relationship Id="rId29" Type="http://schemas.openxmlformats.org/officeDocument/2006/relationships/font" Target="fonts/font10.fntdata"/><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notesMaster" Target="notesMasters/notes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4A39D-3FF4-422B-8F7E-290B26C7E09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45052-FBEC-418C-9024-76460CDB588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445052-FBEC-418C-9024-76460CDB588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2329A15-27AA-4F84-A453-CFE818CB9BA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9C17B3-B88A-4221-BC12-9004C6F275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DFBFC7A-DED3-4245-B600-927F4B29B2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FAD9AB-FEB0-4446-BB18-B69CCC701AC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BFC7A-DED3-4245-B600-927F4B29B2F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AD9AB-FEB0-4446-BB18-B69CCC701AC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29A15-27AA-4F84-A453-CFE818CB9BA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C17B3-B88A-4221-BC12-9004C6F2759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1" Type="http://schemas.openxmlformats.org/officeDocument/2006/relationships/slideLayout" Target="../slideLayouts/slideLayout7.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0" Type="http://schemas.openxmlformats.org/officeDocument/2006/relationships/notesSlide" Target="../notesSlides/notesSlide1.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image" Target="../media/image8.jpeg"/><Relationship Id="rId5" Type="http://schemas.openxmlformats.org/officeDocument/2006/relationships/tags" Target="../tags/tag31.xml"/><Relationship Id="rId4" Type="http://schemas.openxmlformats.org/officeDocument/2006/relationships/image" Target="../media/image7.jpeg"/><Relationship Id="rId3" Type="http://schemas.openxmlformats.org/officeDocument/2006/relationships/tags" Target="../tags/tag30.xml"/><Relationship Id="rId22" Type="http://schemas.openxmlformats.org/officeDocument/2006/relationships/slideLayout" Target="../slideLayouts/slideLayout18.xml"/><Relationship Id="rId21" Type="http://schemas.openxmlformats.org/officeDocument/2006/relationships/tags" Target="../tags/tag46.xml"/><Relationship Id="rId20" Type="http://schemas.openxmlformats.org/officeDocument/2006/relationships/tags" Target="../tags/tag45.xml"/><Relationship Id="rId2" Type="http://schemas.openxmlformats.org/officeDocument/2006/relationships/image" Target="../media/image6.jpeg"/><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3" Type="http://schemas.openxmlformats.org/officeDocument/2006/relationships/slideLayout" Target="../slideLayouts/slideLayout18.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4"/>
          <p:cNvPicPr>
            <a:picLocks noChangeAspect="1"/>
          </p:cNvPicPr>
          <p:nvPr/>
        </p:nvPicPr>
        <p:blipFill>
          <a:blip r:embed="rId1"/>
          <a:srcRect l="20723" t="18848"/>
          <a:stretch>
            <a:fillRect/>
          </a:stretch>
        </p:blipFill>
        <p:spPr>
          <a:xfrm>
            <a:off x="6834505" y="1600200"/>
            <a:ext cx="4700905" cy="3498850"/>
          </a:xfrm>
          <a:prstGeom prst="rect">
            <a:avLst/>
          </a:prstGeom>
        </p:spPr>
      </p:pic>
      <p:pic>
        <p:nvPicPr>
          <p:cNvPr id="6" name="图片 5" descr="4"/>
          <p:cNvPicPr>
            <a:picLocks noChangeAspect="1"/>
          </p:cNvPicPr>
          <p:nvPr/>
        </p:nvPicPr>
        <p:blipFill>
          <a:blip r:embed="rId2"/>
          <a:srcRect l="20723"/>
          <a:stretch>
            <a:fillRect/>
          </a:stretch>
        </p:blipFill>
        <p:spPr>
          <a:xfrm>
            <a:off x="6833870" y="716915"/>
            <a:ext cx="4702175" cy="43122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advClick="0" advTm="0"/>
    </mc:Choice>
    <mc:Fallback>
      <p:transition advClick="0"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53354" y="0"/>
            <a:ext cx="12245354" cy="6888012"/>
          </a:xfrm>
          <a:prstGeom prst="rect">
            <a:avLst/>
          </a:prstGeom>
        </p:spPr>
      </p:pic>
      <p:sp>
        <p:nvSpPr>
          <p:cNvPr id="5" name="矩形 4"/>
          <p:cNvSpPr/>
          <p:nvPr/>
        </p:nvSpPr>
        <p:spPr>
          <a:xfrm>
            <a:off x="-53354" y="0"/>
            <a:ext cx="12272031" cy="6888012"/>
          </a:xfrm>
          <a:prstGeom prst="rect">
            <a:avLst/>
          </a:prstGeom>
          <a:gradFill>
            <a:gsLst>
              <a:gs pos="68000">
                <a:schemeClr val="bg2">
                  <a:alpha val="55000"/>
                </a:schemeClr>
              </a:gs>
              <a:gs pos="1000">
                <a:schemeClr val="accent5">
                  <a:lumMod val="60000"/>
                  <a:lumOff val="40000"/>
                  <a:alpha val="63000"/>
                </a:schemeClr>
              </a:gs>
              <a:gs pos="100000">
                <a:schemeClr val="bg1">
                  <a:lumMod val="0"/>
                  <a:lumOff val="100000"/>
                  <a:alpha val="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1" name="组合 10"/>
          <p:cNvGrpSpPr/>
          <p:nvPr/>
        </p:nvGrpSpPr>
        <p:grpSpPr>
          <a:xfrm rot="0">
            <a:off x="565150" y="1233170"/>
            <a:ext cx="10067924" cy="4119881"/>
            <a:chOff x="2556648" y="2449945"/>
            <a:chExt cx="6923371" cy="4120412"/>
          </a:xfrm>
        </p:grpSpPr>
        <p:sp>
          <p:nvSpPr>
            <p:cNvPr id="13" name="文本框 12"/>
            <p:cNvSpPr txBox="1"/>
            <p:nvPr/>
          </p:nvSpPr>
          <p:spPr>
            <a:xfrm>
              <a:off x="2605118" y="3431782"/>
              <a:ext cx="5424727" cy="31385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200" b="1" i="0" u="none" strike="noStrike" kern="1200" cap="none" spc="0" normalizeH="0" baseline="0" noProof="0" dirty="0">
                <a:ln>
                  <a:noFill/>
                </a:ln>
                <a:solidFill>
                  <a:schemeClr val="tx1"/>
                </a:solidFill>
                <a:effectLst/>
                <a:uLnTx/>
                <a:uFillTx/>
                <a:latin typeface="华文中宋" panose="02010600040101010101" charset="-122"/>
                <a:ea typeface="华文中宋" panose="02010600040101010101"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400" i="0" u="none" strike="noStrike" kern="1200" cap="none" spc="0" normalizeH="0" baseline="0" noProof="0" dirty="0">
                  <a:ln>
                    <a:noFill/>
                  </a:ln>
                  <a:solidFill>
                    <a:schemeClr val="tx1"/>
                  </a:solidFill>
                  <a:effectLst/>
                  <a:uLnTx/>
                  <a:uFillTx/>
                  <a:latin typeface="华文中宋" panose="02010600040101010101" charset="-122"/>
                  <a:ea typeface="华文中宋" panose="02010600040101010101" charset="-122"/>
                  <a:cs typeface="+mn-cs"/>
                </a:rPr>
                <a:t>每一辆智能汽车都需遵循既定的规则与标准，这如同人生要坚守道德与法律底线，方能行稳致远。同时，智能汽车从研发到成熟，历经无数次的试验评价与改进，正如人生难免遭遇挫折，唯有在失败中总结经验，不断自我革新，才能迈向更高的境界，在时代的浪潮中稳步前行。</a:t>
              </a:r>
              <a:endParaRPr kumimoji="0" lang="zh-CN" altLang="en-US" sz="2400" i="0" u="none" strike="noStrike" kern="1200" cap="none" spc="0" normalizeH="0" baseline="0" noProof="0" dirty="0">
                <a:ln>
                  <a:noFill/>
                </a:ln>
                <a:solidFill>
                  <a:schemeClr val="tx1"/>
                </a:solidFill>
                <a:effectLst/>
                <a:uLnTx/>
                <a:uFillTx/>
                <a:latin typeface="华文中宋" panose="02010600040101010101" charset="-122"/>
                <a:ea typeface="华文中宋" panose="02010600040101010101" charset="-122"/>
                <a:cs typeface="+mn-cs"/>
              </a:endParaRPr>
            </a:p>
          </p:txBody>
        </p:sp>
        <p:sp>
          <p:nvSpPr>
            <p:cNvPr id="14" name="文本框 13"/>
            <p:cNvSpPr txBox="1"/>
            <p:nvPr/>
          </p:nvSpPr>
          <p:spPr>
            <a:xfrm>
              <a:off x="2556648" y="2449945"/>
              <a:ext cx="6923371" cy="8300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chemeClr val="bg1"/>
                  </a:solidFill>
                  <a:effectLst/>
                  <a:uLnTx/>
                  <a:uFillTx/>
                  <a:latin typeface="方正大黑体_GBK" panose="02010600010101010101" charset="-122"/>
                  <a:ea typeface="方正大黑体_GBK" panose="02010600010101010101" charset="-122"/>
                  <a:cs typeface="+mn-cs"/>
                  <a:sym typeface="方正大黑体_GBK" panose="02010600010101010101" charset="-122"/>
                </a:rPr>
                <a:t>智能汽车的运行恰似人生的旅程，蕴含着深刻的哲理。</a:t>
              </a:r>
              <a:endParaRPr kumimoji="0" lang="zh-CN" altLang="en-US" sz="3200" b="0" i="0" u="none" strike="noStrike" kern="1200" cap="none" spc="0" normalizeH="0" baseline="0" noProof="0" dirty="0">
                <a:ln>
                  <a:noFill/>
                </a:ln>
                <a:solidFill>
                  <a:schemeClr val="bg1"/>
                </a:solidFill>
                <a:effectLst/>
                <a:uLnTx/>
                <a:uFillTx/>
                <a:latin typeface="方正大黑体_GBK" panose="02010600010101010101" charset="-122"/>
                <a:ea typeface="方正大黑体_GBK" panose="02010600010101010101" charset="-122"/>
                <a:cs typeface="+mn-cs"/>
                <a:sym typeface="方正大黑体_GBK" panose="0201060001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0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3000"/>
                                  </p:stCondLst>
                                  <p:childTnLst>
                                    <p:animScale>
                                      <p:cBhvr>
                                        <p:cTn id="6" dur="5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53354" y="0"/>
            <a:ext cx="12245354" cy="6888012"/>
          </a:xfrm>
          <a:prstGeom prst="rect">
            <a:avLst/>
          </a:prstGeom>
        </p:spPr>
      </p:pic>
      <p:sp>
        <p:nvSpPr>
          <p:cNvPr id="5" name="矩形 4"/>
          <p:cNvSpPr/>
          <p:nvPr/>
        </p:nvSpPr>
        <p:spPr>
          <a:xfrm>
            <a:off x="-53354" y="0"/>
            <a:ext cx="12272031" cy="6888012"/>
          </a:xfrm>
          <a:prstGeom prst="rect">
            <a:avLst/>
          </a:prstGeom>
          <a:gradFill>
            <a:gsLst>
              <a:gs pos="68000">
                <a:schemeClr val="bg2">
                  <a:alpha val="55000"/>
                </a:schemeClr>
              </a:gs>
              <a:gs pos="1000">
                <a:schemeClr val="accent5">
                  <a:lumMod val="60000"/>
                  <a:lumOff val="40000"/>
                  <a:alpha val="63000"/>
                </a:schemeClr>
              </a:gs>
              <a:gs pos="100000">
                <a:schemeClr val="bg1">
                  <a:lumMod val="0"/>
                  <a:lumOff val="100000"/>
                  <a:alpha val="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 name="矩形 1" descr="7b0a2020202022776f7264617274223a2022220a7d0a"/>
          <p:cNvSpPr/>
          <p:nvPr/>
        </p:nvSpPr>
        <p:spPr>
          <a:xfrm>
            <a:off x="3550285" y="2058035"/>
            <a:ext cx="5064760" cy="1568450"/>
          </a:xfrm>
          <a:prstGeom prst="rect">
            <a:avLst/>
          </a:prstGeom>
          <a:noFill/>
          <a:ln>
            <a:noFill/>
          </a:ln>
        </p:spPr>
        <p:txBody>
          <a:bodyPr wrap="none" rtlCol="0" anchor="t">
            <a:spAutoFit/>
          </a:bodyPr>
          <a:p>
            <a:pPr algn="ctr"/>
            <a:r>
              <a:rPr lang="zh-CN" altLang="en-US" sz="9600" b="1">
                <a:gradFill>
                  <a:gsLst>
                    <a:gs pos="50410">
                      <a:srgbClr val="1F1F1F"/>
                    </a:gs>
                    <a:gs pos="0">
                      <a:srgbClr val="020202"/>
                    </a:gs>
                    <a:gs pos="100000">
                      <a:srgbClr val="424242"/>
                    </a:gs>
                  </a:gsLst>
                  <a:lin ang="5400000" scaled="1"/>
                </a:gradFill>
                <a:effectLst/>
                <a:latin typeface="字小魂沧浪行楷" panose="00000500000000000000" charset="-122"/>
                <a:ea typeface="字小魂沧浪行楷" panose="00000500000000000000" charset="-122"/>
              </a:rPr>
              <a:t>谢谢观看</a:t>
            </a:r>
            <a:endParaRPr lang="zh-CN" altLang="en-US" sz="9600" b="1">
              <a:gradFill>
                <a:gsLst>
                  <a:gs pos="50410">
                    <a:srgbClr val="1F1F1F"/>
                  </a:gs>
                  <a:gs pos="0">
                    <a:srgbClr val="020202"/>
                  </a:gs>
                  <a:gs pos="100000">
                    <a:srgbClr val="424242"/>
                  </a:gs>
                </a:gsLst>
                <a:lin ang="5400000" scaled="1"/>
              </a:gradFill>
              <a:effectLst/>
              <a:latin typeface="字小魂沧浪行楷" panose="00000500000000000000" charset="-122"/>
              <a:ea typeface="字小魂沧浪行楷"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30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4"/>
          <p:cNvPicPr>
            <a:picLocks noChangeAspect="1"/>
          </p:cNvPicPr>
          <p:nvPr/>
        </p:nvPicPr>
        <p:blipFill>
          <a:blip r:embed="rId1"/>
          <a:srcRect l="49966" t="18848"/>
          <a:stretch>
            <a:fillRect/>
          </a:stretch>
        </p:blipFill>
        <p:spPr>
          <a:xfrm>
            <a:off x="6262370" y="327025"/>
            <a:ext cx="5276850" cy="6223635"/>
          </a:xfrm>
          <a:prstGeom prst="rect">
            <a:avLst/>
          </a:prstGeom>
        </p:spPr>
      </p:pic>
      <p:pic>
        <p:nvPicPr>
          <p:cNvPr id="6" name="图片 5" descr="4"/>
          <p:cNvPicPr>
            <a:picLocks noChangeAspect="1"/>
          </p:cNvPicPr>
          <p:nvPr/>
        </p:nvPicPr>
        <p:blipFill>
          <a:blip r:embed="rId2"/>
          <a:srcRect l="20723"/>
          <a:stretch>
            <a:fillRect/>
          </a:stretch>
        </p:blipFill>
        <p:spPr>
          <a:xfrm>
            <a:off x="2985770" y="-1233170"/>
            <a:ext cx="8636000" cy="7919720"/>
          </a:xfrm>
          <a:prstGeom prst="rect">
            <a:avLst/>
          </a:prstGeom>
        </p:spPr>
      </p:pic>
      <p:sp>
        <p:nvSpPr>
          <p:cNvPr id="3" name="矩形 2"/>
          <p:cNvSpPr/>
          <p:nvPr/>
        </p:nvSpPr>
        <p:spPr>
          <a:xfrm>
            <a:off x="725805" y="871220"/>
            <a:ext cx="1455420" cy="5307330"/>
          </a:xfrm>
          <a:prstGeom prst="rect">
            <a:avLst/>
          </a:prstGeom>
          <a:solidFill>
            <a:srgbClr val="247AA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nvSpPr>
        <p:spPr>
          <a:xfrm>
            <a:off x="2701290" y="1163320"/>
            <a:ext cx="868045" cy="4787900"/>
          </a:xfrm>
          <a:prstGeom prst="rect">
            <a:avLst/>
          </a:prstGeom>
          <a:noFill/>
        </p:spPr>
        <p:txBody>
          <a:bodyPr vert="eaVert" wrap="square" rtlCol="0">
            <a:no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60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rPr>
              <a:t>智能汽车的</a:t>
            </a:r>
            <a:endParaRPr kumimoji="0" lang="zh-CN" altLang="en-US" sz="6600" b="0" i="0" u="none" strike="noStrike" kern="1200" cap="none" spc="60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endParaRPr>
          </a:p>
        </p:txBody>
      </p:sp>
      <p:sp>
        <p:nvSpPr>
          <p:cNvPr id="7" name="文本框 6"/>
          <p:cNvSpPr txBox="1"/>
          <p:nvPr/>
        </p:nvSpPr>
        <p:spPr>
          <a:xfrm>
            <a:off x="280670" y="998855"/>
            <a:ext cx="1536700" cy="5302885"/>
          </a:xfrm>
          <a:prstGeom prst="rect">
            <a:avLst/>
          </a:prstGeom>
          <a:noFill/>
        </p:spPr>
        <p:txBody>
          <a:bodyPr vert="eaVert" wrap="square" rtlCol="0">
            <a:spAutoFit/>
          </a:bodyPr>
          <a:p>
            <a:r>
              <a:rPr lang="zh-CN" altLang="en-US" sz="4400" spc="600" noProof="0" dirty="0">
                <a:ln>
                  <a:noFill/>
                </a:ln>
                <a:solidFill>
                  <a:schemeClr val="bg1"/>
                </a:solidFill>
                <a:effectLst/>
                <a:uLnTx/>
                <a:uFillTx/>
                <a:latin typeface="宋体" panose="02010600030101010101" pitchFamily="2" charset="-122"/>
                <a:ea typeface="宋体" panose="02010600030101010101" pitchFamily="2" charset="-122"/>
                <a:sym typeface="+mn-ea"/>
              </a:rPr>
              <a:t>含义与分级、分类</a:t>
            </a:r>
            <a:endParaRPr kumimoji="0" lang="zh-CN" altLang="en-US" sz="4400" b="0" i="0" u="none" strike="noStrike" kern="1200" cap="none" spc="60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a:p>
            <a:endParaRPr kumimoji="0" lang="zh-CN" altLang="en-US" sz="4400" b="0" i="0" u="none" strike="noStrike" kern="1200" cap="none" spc="60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bldLst>
      <p:bldP spid="3" grpId="1" animBg="1"/>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34962" y="2685448"/>
            <a:ext cx="2850988" cy="2582885"/>
          </a:xfrm>
          <a:prstGeom prst="rect">
            <a:avLst/>
          </a:prstGeom>
          <a:solidFill>
            <a:srgbClr val="247AA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3" name="矩形 2"/>
          <p:cNvSpPr/>
          <p:nvPr>
            <p:custDataLst>
              <p:tags r:id="rId2"/>
            </p:custDataLst>
          </p:nvPr>
        </p:nvSpPr>
        <p:spPr>
          <a:xfrm>
            <a:off x="3225324" y="2685448"/>
            <a:ext cx="2850988" cy="2582885"/>
          </a:xfrm>
          <a:prstGeom prst="rect">
            <a:avLst/>
          </a:prstGeom>
          <a:solidFill>
            <a:srgbClr val="247AA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 name="矩形 3"/>
          <p:cNvSpPr/>
          <p:nvPr>
            <p:custDataLst>
              <p:tags r:id="rId3"/>
            </p:custDataLst>
          </p:nvPr>
        </p:nvSpPr>
        <p:spPr>
          <a:xfrm>
            <a:off x="9006050" y="2685448"/>
            <a:ext cx="2850988" cy="2582885"/>
          </a:xfrm>
          <a:prstGeom prst="rect">
            <a:avLst/>
          </a:prstGeom>
          <a:solidFill>
            <a:srgbClr val="247AA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 name="矩形 4"/>
          <p:cNvSpPr/>
          <p:nvPr>
            <p:custDataLst>
              <p:tags r:id="rId4"/>
            </p:custDataLst>
          </p:nvPr>
        </p:nvSpPr>
        <p:spPr>
          <a:xfrm>
            <a:off x="6115686" y="2685448"/>
            <a:ext cx="2850988" cy="2582885"/>
          </a:xfrm>
          <a:prstGeom prst="rect">
            <a:avLst/>
          </a:prstGeom>
          <a:solidFill>
            <a:srgbClr val="247AA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6" name="文本框 5"/>
          <p:cNvSpPr txBox="1"/>
          <p:nvPr/>
        </p:nvSpPr>
        <p:spPr>
          <a:xfrm>
            <a:off x="4677878" y="741145"/>
            <a:ext cx="2926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rPr>
              <a:t>目录</a:t>
            </a:r>
            <a:endParaRPr kumimoji="0" lang="zh-CN" altLang="en-US" sz="72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 name="矩形 6"/>
          <p:cNvSpPr/>
          <p:nvPr>
            <p:custDataLst>
              <p:tags r:id="rId5"/>
            </p:custDataLst>
          </p:nvPr>
        </p:nvSpPr>
        <p:spPr>
          <a:xfrm>
            <a:off x="334962" y="2870732"/>
            <a:ext cx="2850988" cy="2213810"/>
          </a:xfrm>
          <a:prstGeom prst="rect">
            <a:avLst/>
          </a:prstGeom>
          <a:solidFill>
            <a:srgbClr val="247AA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8" name="矩形 7"/>
          <p:cNvSpPr/>
          <p:nvPr>
            <p:custDataLst>
              <p:tags r:id="rId6"/>
            </p:custDataLst>
          </p:nvPr>
        </p:nvSpPr>
        <p:spPr>
          <a:xfrm>
            <a:off x="3225324" y="2870732"/>
            <a:ext cx="2850988" cy="221381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9" name="矩形 8"/>
          <p:cNvSpPr/>
          <p:nvPr>
            <p:custDataLst>
              <p:tags r:id="rId7"/>
            </p:custDataLst>
          </p:nvPr>
        </p:nvSpPr>
        <p:spPr>
          <a:xfrm>
            <a:off x="9006050" y="2870732"/>
            <a:ext cx="2850988" cy="2213810"/>
          </a:xfrm>
          <a:prstGeom prst="rect">
            <a:avLst/>
          </a:prstGeom>
          <a:solidFill>
            <a:srgbClr val="247AA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0" name="矩形 9"/>
          <p:cNvSpPr/>
          <p:nvPr>
            <p:custDataLst>
              <p:tags r:id="rId8"/>
            </p:custDataLst>
          </p:nvPr>
        </p:nvSpPr>
        <p:spPr>
          <a:xfrm>
            <a:off x="6115686" y="2870732"/>
            <a:ext cx="2850988" cy="221381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 name="Freeform 92"/>
          <p:cNvSpPr>
            <a:spLocks noEditPoints="1"/>
          </p:cNvSpPr>
          <p:nvPr>
            <p:custDataLst>
              <p:tags r:id="rId9"/>
            </p:custDataLst>
          </p:nvPr>
        </p:nvSpPr>
        <p:spPr bwMode="auto">
          <a:xfrm>
            <a:off x="10270273" y="3254302"/>
            <a:ext cx="385333" cy="394968"/>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2" name="Freeform 94"/>
          <p:cNvSpPr>
            <a:spLocks noEditPoints="1"/>
          </p:cNvSpPr>
          <p:nvPr>
            <p:custDataLst>
              <p:tags r:id="rId10"/>
            </p:custDataLst>
          </p:nvPr>
        </p:nvSpPr>
        <p:spPr bwMode="auto">
          <a:xfrm>
            <a:off x="4480941" y="3212135"/>
            <a:ext cx="392365" cy="392157"/>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247AA6">
              <a:alpha val="81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3" name="Freeform 97"/>
          <p:cNvSpPr>
            <a:spLocks noEditPoints="1"/>
          </p:cNvSpPr>
          <p:nvPr>
            <p:custDataLst>
              <p:tags r:id="rId11"/>
            </p:custDataLst>
          </p:nvPr>
        </p:nvSpPr>
        <p:spPr bwMode="auto">
          <a:xfrm>
            <a:off x="1566384" y="3213542"/>
            <a:ext cx="388145" cy="390750"/>
          </a:xfrm>
          <a:custGeom>
            <a:avLst/>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4" name="Freeform 110"/>
          <p:cNvSpPr>
            <a:spLocks noEditPoints="1"/>
          </p:cNvSpPr>
          <p:nvPr>
            <p:custDataLst>
              <p:tags r:id="rId12"/>
            </p:custDataLst>
          </p:nvPr>
        </p:nvSpPr>
        <p:spPr bwMode="auto">
          <a:xfrm>
            <a:off x="7319398" y="3212135"/>
            <a:ext cx="390958" cy="479302"/>
          </a:xfrm>
          <a:custGeom>
            <a:avLst/>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247AA6">
              <a:alpha val="81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5" name="文本框 14"/>
          <p:cNvSpPr txBox="1"/>
          <p:nvPr>
            <p:custDataLst>
              <p:tags r:id="rId13"/>
            </p:custDataLst>
          </p:nvPr>
        </p:nvSpPr>
        <p:spPr>
          <a:xfrm>
            <a:off x="831124" y="3822874"/>
            <a:ext cx="1858665"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bg1"/>
                </a:solidFill>
                <a:effectLst/>
                <a:uLnTx/>
                <a:uFillTx/>
                <a:latin typeface="站酷文艺体" panose="02000603000000000000" pitchFamily="2" charset="-122"/>
                <a:ea typeface="站酷文艺体" panose="02000603000000000000" pitchFamily="2" charset="-122"/>
                <a:cs typeface="+mn-cs"/>
              </a:rPr>
              <a:t>sense</a:t>
            </a:r>
            <a:endParaRPr kumimoji="0" lang="en-US" altLang="zh-CN" sz="1600" b="0" i="0" u="none" strike="noStrike" kern="1200" cap="none" spc="0" normalizeH="0" baseline="0" noProof="0" dirty="0">
              <a:ln>
                <a:noFill/>
              </a:ln>
              <a:solidFill>
                <a:schemeClr val="bg1"/>
              </a:solidFill>
              <a:effectLst/>
              <a:uLnTx/>
              <a:uFillTx/>
              <a:latin typeface="站酷文艺体" panose="02000603000000000000" pitchFamily="2" charset="-122"/>
              <a:ea typeface="站酷文艺体" panose="02000603000000000000" pitchFamily="2" charset="-122"/>
              <a:cs typeface="+mn-cs"/>
            </a:endParaRPr>
          </a:p>
        </p:txBody>
      </p:sp>
      <p:sp>
        <p:nvSpPr>
          <p:cNvPr id="16" name="文本框 15"/>
          <p:cNvSpPr txBox="1"/>
          <p:nvPr>
            <p:custDataLst>
              <p:tags r:id="rId14"/>
            </p:custDataLst>
          </p:nvPr>
        </p:nvSpPr>
        <p:spPr>
          <a:xfrm>
            <a:off x="546100" y="4240530"/>
            <a:ext cx="247015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智能汽车的</a:t>
            </a:r>
            <a:endParaRPr kumimoji="0" lang="zh-CN" altLang="en-US" sz="2400" b="0"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基本概念</a:t>
            </a:r>
            <a:endParaRPr kumimoji="0" lang="zh-CN" altLang="en-US" sz="2400" b="0"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sp>
        <p:nvSpPr>
          <p:cNvPr id="17" name="文本框 16"/>
          <p:cNvSpPr txBox="1"/>
          <p:nvPr>
            <p:custDataLst>
              <p:tags r:id="rId15"/>
            </p:custDataLst>
          </p:nvPr>
        </p:nvSpPr>
        <p:spPr>
          <a:xfrm>
            <a:off x="3747791" y="3822874"/>
            <a:ext cx="1858665"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rPr>
              <a:t>principle</a:t>
            </a:r>
            <a:endParaRPr kumimoji="0" lang="zh-CN" altLang="en-US" sz="16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8" name="文本框 17"/>
          <p:cNvSpPr txBox="1"/>
          <p:nvPr>
            <p:custDataLst>
              <p:tags r:id="rId16"/>
            </p:custDataLst>
          </p:nvPr>
        </p:nvSpPr>
        <p:spPr>
          <a:xfrm>
            <a:off x="3522816" y="4240331"/>
            <a:ext cx="2308614"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rPr>
              <a:t>基本结构与</a:t>
            </a:r>
            <a:endParaRPr kumimoji="0" lang="zh-CN" altLang="en-US" sz="2400" b="0" i="0" u="none" strike="noStrike" kern="1200" cap="none" spc="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rPr>
              <a:t>工作原理</a:t>
            </a:r>
            <a:endParaRPr kumimoji="0" lang="zh-CN" altLang="en-US" sz="2400" b="0" i="0" u="none" strike="noStrike" kern="1200" cap="none" spc="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endParaRPr>
          </a:p>
        </p:txBody>
      </p:sp>
      <p:sp>
        <p:nvSpPr>
          <p:cNvPr id="19" name="文本框 18"/>
          <p:cNvSpPr txBox="1"/>
          <p:nvPr>
            <p:custDataLst>
              <p:tags r:id="rId17"/>
            </p:custDataLst>
          </p:nvPr>
        </p:nvSpPr>
        <p:spPr>
          <a:xfrm>
            <a:off x="6598778" y="3822874"/>
            <a:ext cx="1858665"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rPr>
              <a:t>hierarchy</a:t>
            </a:r>
            <a:endParaRPr kumimoji="0" lang="zh-CN" altLang="en-US" sz="16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20" name="文本框 19"/>
          <p:cNvSpPr txBox="1"/>
          <p:nvPr>
            <p:custDataLst>
              <p:tags r:id="rId18"/>
            </p:custDataLst>
          </p:nvPr>
        </p:nvSpPr>
        <p:spPr>
          <a:xfrm>
            <a:off x="6373806" y="4240331"/>
            <a:ext cx="2308614"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rPr>
              <a:t>智能汽车的</a:t>
            </a:r>
            <a:endParaRPr kumimoji="0" lang="zh-CN" altLang="en-US" sz="2400" b="0" i="0" u="none" strike="noStrike" kern="1200" cap="none" spc="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rPr>
              <a:t>技术分级</a:t>
            </a:r>
            <a:endParaRPr kumimoji="0" lang="zh-CN" altLang="en-US" sz="2400" b="0" i="0" u="none" strike="noStrike" kern="1200" cap="none" spc="0" normalizeH="0" baseline="0" noProof="0" dirty="0">
              <a:ln>
                <a:noFill/>
              </a:ln>
              <a:solidFill>
                <a:srgbClr val="247AA6"/>
              </a:solidFill>
              <a:effectLst/>
              <a:uLnTx/>
              <a:uFillTx/>
              <a:latin typeface="宋体" panose="02010600030101010101" pitchFamily="2" charset="-122"/>
              <a:ea typeface="宋体" panose="02010600030101010101" pitchFamily="2" charset="-122"/>
              <a:cs typeface="+mn-cs"/>
            </a:endParaRPr>
          </a:p>
        </p:txBody>
      </p:sp>
      <p:sp>
        <p:nvSpPr>
          <p:cNvPr id="21" name="文本框 20"/>
          <p:cNvSpPr txBox="1"/>
          <p:nvPr>
            <p:custDataLst>
              <p:tags r:id="rId19"/>
            </p:custDataLst>
          </p:nvPr>
        </p:nvSpPr>
        <p:spPr>
          <a:xfrm>
            <a:off x="9594775" y="3822874"/>
            <a:ext cx="1858665"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noProof="0" dirty="0">
                <a:ln>
                  <a:noFill/>
                </a:ln>
                <a:solidFill>
                  <a:schemeClr val="bg1"/>
                </a:solidFill>
                <a:effectLst/>
                <a:uLnTx/>
                <a:uFillTx/>
                <a:latin typeface="站酷文艺体" panose="02000603000000000000" pitchFamily="2" charset="-122"/>
                <a:ea typeface="站酷文艺体" panose="02000603000000000000" pitchFamily="2" charset="-122"/>
                <a:sym typeface="+mn-ea"/>
              </a:rPr>
              <a:t>classification</a:t>
            </a:r>
            <a:endParaRPr kumimoji="0" lang="en-US" altLang="zh-CN" sz="1600" b="0" i="0" u="none" strike="noStrike" kern="1200" cap="none" spc="0" normalizeH="0" baseline="0" noProof="0" dirty="0">
              <a:ln>
                <a:noFill/>
              </a:ln>
              <a:solidFill>
                <a:schemeClr val="bg1"/>
              </a:solidFill>
              <a:effectLst/>
              <a:uLnTx/>
              <a:uFillTx/>
              <a:latin typeface="站酷文艺体" panose="02000603000000000000" pitchFamily="2" charset="-122"/>
              <a:ea typeface="站酷文艺体" panose="02000603000000000000" pitchFamily="2" charset="-122"/>
              <a:cs typeface="+mn-cs"/>
              <a:sym typeface="+mn-ea"/>
            </a:endParaRPr>
          </a:p>
        </p:txBody>
      </p:sp>
      <p:sp>
        <p:nvSpPr>
          <p:cNvPr id="22" name="文本框 21"/>
          <p:cNvSpPr txBox="1"/>
          <p:nvPr>
            <p:custDataLst>
              <p:tags r:id="rId20"/>
            </p:custDataLst>
          </p:nvPr>
        </p:nvSpPr>
        <p:spPr>
          <a:xfrm>
            <a:off x="9369802" y="4240331"/>
            <a:ext cx="2308614"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智能汽车的</a:t>
            </a:r>
            <a:endParaRPr kumimoji="0" lang="zh-CN" altLang="en-US" sz="2400" b="0"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rPr>
              <a:t>分类</a:t>
            </a:r>
            <a:endParaRPr kumimoji="0" lang="zh-CN" altLang="en-US" sz="2400" b="0"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cs typeface="+mn-cs"/>
            </a:endParaRPr>
          </a:p>
        </p:txBody>
      </p:sp>
      <p:sp>
        <p:nvSpPr>
          <p:cNvPr id="29" name="任意多边形: 形状 28"/>
          <p:cNvSpPr/>
          <p:nvPr/>
        </p:nvSpPr>
        <p:spPr>
          <a:xfrm rot="5400000">
            <a:off x="3467894" y="-3469481"/>
            <a:ext cx="227012" cy="7162800"/>
          </a:xfrm>
          <a:custGeom>
            <a:avLst/>
            <a:gdLst>
              <a:gd name="connsiteX0" fmla="*/ 0 w 227012"/>
              <a:gd name="connsiteY0" fmla="*/ 7162800 h 7162800"/>
              <a:gd name="connsiteX1" fmla="*/ 0 w 227012"/>
              <a:gd name="connsiteY1" fmla="*/ 0 h 7162800"/>
              <a:gd name="connsiteX2" fmla="*/ 9359 w 227012"/>
              <a:gd name="connsiteY2" fmla="*/ 0 h 7162800"/>
              <a:gd name="connsiteX3" fmla="*/ 227012 w 227012"/>
              <a:gd name="connsiteY3" fmla="*/ 259109 h 7162800"/>
              <a:gd name="connsiteX4" fmla="*/ 227012 w 227012"/>
              <a:gd name="connsiteY4" fmla="*/ 716280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12" h="7162800">
                <a:moveTo>
                  <a:pt x="0" y="7162800"/>
                </a:moveTo>
                <a:lnTo>
                  <a:pt x="0" y="0"/>
                </a:lnTo>
                <a:lnTo>
                  <a:pt x="9359" y="0"/>
                </a:lnTo>
                <a:lnTo>
                  <a:pt x="227012" y="259109"/>
                </a:lnTo>
                <a:lnTo>
                  <a:pt x="227012" y="7162800"/>
                </a:lnTo>
                <a:close/>
              </a:path>
            </a:pathLst>
          </a:custGeom>
          <a:solidFill>
            <a:srgbClr val="247AA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0" name="任意多边形: 形状 29"/>
          <p:cNvSpPr/>
          <p:nvPr/>
        </p:nvSpPr>
        <p:spPr>
          <a:xfrm rot="5400000" flipH="1" flipV="1">
            <a:off x="8497094" y="3177228"/>
            <a:ext cx="227012" cy="7162800"/>
          </a:xfrm>
          <a:custGeom>
            <a:avLst/>
            <a:gdLst>
              <a:gd name="connsiteX0" fmla="*/ 0 w 227012"/>
              <a:gd name="connsiteY0" fmla="*/ 7162800 h 7162800"/>
              <a:gd name="connsiteX1" fmla="*/ 0 w 227012"/>
              <a:gd name="connsiteY1" fmla="*/ 0 h 7162800"/>
              <a:gd name="connsiteX2" fmla="*/ 9359 w 227012"/>
              <a:gd name="connsiteY2" fmla="*/ 0 h 7162800"/>
              <a:gd name="connsiteX3" fmla="*/ 227012 w 227012"/>
              <a:gd name="connsiteY3" fmla="*/ 259109 h 7162800"/>
              <a:gd name="connsiteX4" fmla="*/ 227012 w 227012"/>
              <a:gd name="connsiteY4" fmla="*/ 716280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12" h="7162800">
                <a:moveTo>
                  <a:pt x="0" y="7162800"/>
                </a:moveTo>
                <a:lnTo>
                  <a:pt x="0" y="0"/>
                </a:lnTo>
                <a:lnTo>
                  <a:pt x="9359" y="0"/>
                </a:lnTo>
                <a:lnTo>
                  <a:pt x="227012" y="259109"/>
                </a:lnTo>
                <a:lnTo>
                  <a:pt x="227012" y="7162800"/>
                </a:lnTo>
                <a:close/>
              </a:path>
            </a:pathLst>
          </a:custGeom>
          <a:solidFill>
            <a:srgbClr val="247AA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0">
        <p:wipe/>
      </p:transition>
    </mc:Choice>
    <mc:Fallback>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3000" fill="hold">
                                          <p:stCondLst>
                                            <p:cond delay="0"/>
                                          </p:stCondLst>
                                        </p:cTn>
                                        <p:tgtEl>
                                          <p:spTgt spid="29"/>
                                        </p:tgtEl>
                                        <p:attrNameLst>
                                          <p:attrName>style.visibility</p:attrName>
                                        </p:attrNameLst>
                                      </p:cBhvr>
                                      <p:to>
                                        <p:strVal val="visible"/>
                                      </p:to>
                                    </p:set>
                                    <p:anim calcmode="lin" valueType="num">
                                      <p:cBhvr additive="base">
                                        <p:cTn id="7" dur="3000" fill="hold"/>
                                        <p:tgtEl>
                                          <p:spTgt spid="29"/>
                                        </p:tgtEl>
                                        <p:attrNameLst>
                                          <p:attrName>ppt_x</p:attrName>
                                        </p:attrNameLst>
                                      </p:cBhvr>
                                      <p:tavLst>
                                        <p:tav tm="0">
                                          <p:val>
                                            <p:strVal val="0-#ppt_w/2"/>
                                          </p:val>
                                        </p:tav>
                                        <p:tav tm="100000">
                                          <p:val>
                                            <p:strVal val="#ppt_x"/>
                                          </p:val>
                                        </p:tav>
                                      </p:tavLst>
                                    </p:anim>
                                    <p:anim calcmode="lin" valueType="num">
                                      <p:cBhvr additive="base">
                                        <p:cTn id="8" dur="3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3000" fill="hold">
                                          <p:stCondLst>
                                            <p:cond delay="0"/>
                                          </p:stCondLst>
                                        </p:cTn>
                                        <p:tgtEl>
                                          <p:spTgt spid="30"/>
                                        </p:tgtEl>
                                        <p:attrNameLst>
                                          <p:attrName>style.visibility</p:attrName>
                                        </p:attrNameLst>
                                      </p:cBhvr>
                                      <p:to>
                                        <p:strVal val="visible"/>
                                      </p:to>
                                    </p:set>
                                    <p:anim calcmode="lin" valueType="num">
                                      <p:cBhvr additive="base">
                                        <p:cTn id="11" dur="3000" fill="hold"/>
                                        <p:tgtEl>
                                          <p:spTgt spid="30"/>
                                        </p:tgtEl>
                                        <p:attrNameLst>
                                          <p:attrName>ppt_x</p:attrName>
                                        </p:attrNameLst>
                                      </p:cBhvr>
                                      <p:tavLst>
                                        <p:tav tm="0">
                                          <p:val>
                                            <p:strVal val="1+#ppt_w/2"/>
                                          </p:val>
                                        </p:tav>
                                        <p:tav tm="100000">
                                          <p:val>
                                            <p:strVal val="#ppt_x"/>
                                          </p:val>
                                        </p:tav>
                                      </p:tavLst>
                                    </p:anim>
                                    <p:anim calcmode="lin" valueType="num">
                                      <p:cBhvr additive="base">
                                        <p:cTn id="12" dur="30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3000" fill="hold">
                                          <p:stCondLst>
                                            <p:cond delay="0"/>
                                          </p:stCondLst>
                                        </p:cTn>
                                        <p:tgtEl>
                                          <p:spTgt spid="3"/>
                                        </p:tgtEl>
                                        <p:attrNameLst>
                                          <p:attrName>style.visibility</p:attrName>
                                        </p:attrNameLst>
                                      </p:cBhvr>
                                      <p:to>
                                        <p:strVal val="visible"/>
                                      </p:to>
                                    </p:set>
                                    <p:anim calcmode="lin" valueType="num">
                                      <p:cBhvr additive="base">
                                        <p:cTn id="15" dur="3000" fill="hold"/>
                                        <p:tgtEl>
                                          <p:spTgt spid="3"/>
                                        </p:tgtEl>
                                        <p:attrNameLst>
                                          <p:attrName>ppt_x</p:attrName>
                                        </p:attrNameLst>
                                      </p:cBhvr>
                                      <p:tavLst>
                                        <p:tav tm="0">
                                          <p:val>
                                            <p:strVal val="0-#ppt_w/2"/>
                                          </p:val>
                                        </p:tav>
                                        <p:tav tm="100000">
                                          <p:val>
                                            <p:strVal val="#ppt_x"/>
                                          </p:val>
                                        </p:tav>
                                      </p:tavLst>
                                    </p:anim>
                                    <p:anim calcmode="lin" valueType="num">
                                      <p:cBhvr additive="base">
                                        <p:cTn id="16" dur="3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3000" fill="hold">
                                          <p:stCondLst>
                                            <p:cond delay="0"/>
                                          </p:stCondLst>
                                        </p:cTn>
                                        <p:tgtEl>
                                          <p:spTgt spid="8"/>
                                        </p:tgtEl>
                                        <p:attrNameLst>
                                          <p:attrName>style.visibility</p:attrName>
                                        </p:attrNameLst>
                                      </p:cBhvr>
                                      <p:to>
                                        <p:strVal val="visible"/>
                                      </p:to>
                                    </p:set>
                                    <p:anim calcmode="lin" valueType="num">
                                      <p:cBhvr additive="base">
                                        <p:cTn id="19" dur="3000" fill="hold"/>
                                        <p:tgtEl>
                                          <p:spTgt spid="8"/>
                                        </p:tgtEl>
                                        <p:attrNameLst>
                                          <p:attrName>ppt_x</p:attrName>
                                        </p:attrNameLst>
                                      </p:cBhvr>
                                      <p:tavLst>
                                        <p:tav tm="0">
                                          <p:val>
                                            <p:strVal val="0-#ppt_w/2"/>
                                          </p:val>
                                        </p:tav>
                                        <p:tav tm="100000">
                                          <p:val>
                                            <p:strVal val="#ppt_x"/>
                                          </p:val>
                                        </p:tav>
                                      </p:tavLst>
                                    </p:anim>
                                    <p:anim calcmode="lin" valueType="num">
                                      <p:cBhvr additive="base">
                                        <p:cTn id="20" dur="30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3000" fill="hold">
                                          <p:stCondLst>
                                            <p:cond delay="0"/>
                                          </p:stCondLst>
                                        </p:cTn>
                                        <p:tgtEl>
                                          <p:spTgt spid="12"/>
                                        </p:tgtEl>
                                        <p:attrNameLst>
                                          <p:attrName>style.visibility</p:attrName>
                                        </p:attrNameLst>
                                      </p:cBhvr>
                                      <p:to>
                                        <p:strVal val="visible"/>
                                      </p:to>
                                    </p:set>
                                    <p:anim calcmode="lin" valueType="num">
                                      <p:cBhvr additive="base">
                                        <p:cTn id="23" dur="3000" fill="hold"/>
                                        <p:tgtEl>
                                          <p:spTgt spid="12"/>
                                        </p:tgtEl>
                                        <p:attrNameLst>
                                          <p:attrName>ppt_x</p:attrName>
                                        </p:attrNameLst>
                                      </p:cBhvr>
                                      <p:tavLst>
                                        <p:tav tm="0">
                                          <p:val>
                                            <p:strVal val="0-#ppt_w/2"/>
                                          </p:val>
                                        </p:tav>
                                        <p:tav tm="100000">
                                          <p:val>
                                            <p:strVal val="#ppt_x"/>
                                          </p:val>
                                        </p:tav>
                                      </p:tavLst>
                                    </p:anim>
                                    <p:anim calcmode="lin" valueType="num">
                                      <p:cBhvr additive="base">
                                        <p:cTn id="24" dur="3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3000" fill="hold">
                                          <p:stCondLst>
                                            <p:cond delay="0"/>
                                          </p:stCondLst>
                                        </p:cTn>
                                        <p:tgtEl>
                                          <p:spTgt spid="17"/>
                                        </p:tgtEl>
                                        <p:attrNameLst>
                                          <p:attrName>style.visibility</p:attrName>
                                        </p:attrNameLst>
                                      </p:cBhvr>
                                      <p:to>
                                        <p:strVal val="visible"/>
                                      </p:to>
                                    </p:set>
                                    <p:anim calcmode="lin" valueType="num">
                                      <p:cBhvr additive="base">
                                        <p:cTn id="27" dur="3000" fill="hold"/>
                                        <p:tgtEl>
                                          <p:spTgt spid="17"/>
                                        </p:tgtEl>
                                        <p:attrNameLst>
                                          <p:attrName>ppt_x</p:attrName>
                                        </p:attrNameLst>
                                      </p:cBhvr>
                                      <p:tavLst>
                                        <p:tav tm="0">
                                          <p:val>
                                            <p:strVal val="0-#ppt_w/2"/>
                                          </p:val>
                                        </p:tav>
                                        <p:tav tm="100000">
                                          <p:val>
                                            <p:strVal val="#ppt_x"/>
                                          </p:val>
                                        </p:tav>
                                      </p:tavLst>
                                    </p:anim>
                                    <p:anim calcmode="lin" valueType="num">
                                      <p:cBhvr additive="base">
                                        <p:cTn id="28" dur="30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3000" fill="hold">
                                          <p:stCondLst>
                                            <p:cond delay="0"/>
                                          </p:stCondLst>
                                        </p:cTn>
                                        <p:tgtEl>
                                          <p:spTgt spid="18"/>
                                        </p:tgtEl>
                                        <p:attrNameLst>
                                          <p:attrName>style.visibility</p:attrName>
                                        </p:attrNameLst>
                                      </p:cBhvr>
                                      <p:to>
                                        <p:strVal val="visible"/>
                                      </p:to>
                                    </p:set>
                                    <p:anim calcmode="lin" valueType="num">
                                      <p:cBhvr additive="base">
                                        <p:cTn id="31" dur="3000" fill="hold"/>
                                        <p:tgtEl>
                                          <p:spTgt spid="18"/>
                                        </p:tgtEl>
                                        <p:attrNameLst>
                                          <p:attrName>ppt_x</p:attrName>
                                        </p:attrNameLst>
                                      </p:cBhvr>
                                      <p:tavLst>
                                        <p:tav tm="0">
                                          <p:val>
                                            <p:strVal val="0-#ppt_w/2"/>
                                          </p:val>
                                        </p:tav>
                                        <p:tav tm="100000">
                                          <p:val>
                                            <p:strVal val="#ppt_x"/>
                                          </p:val>
                                        </p:tav>
                                      </p:tavLst>
                                    </p:anim>
                                    <p:anim calcmode="lin" valueType="num">
                                      <p:cBhvr additive="base">
                                        <p:cTn id="32" dur="30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3000" fill="hold">
                                          <p:stCondLst>
                                            <p:cond delay="0"/>
                                          </p:stCondLst>
                                        </p:cTn>
                                        <p:tgtEl>
                                          <p:spTgt spid="5"/>
                                        </p:tgtEl>
                                        <p:attrNameLst>
                                          <p:attrName>style.visibility</p:attrName>
                                        </p:attrNameLst>
                                      </p:cBhvr>
                                      <p:to>
                                        <p:strVal val="visible"/>
                                      </p:to>
                                    </p:set>
                                    <p:anim calcmode="lin" valueType="num">
                                      <p:cBhvr additive="base">
                                        <p:cTn id="35" dur="3000" fill="hold"/>
                                        <p:tgtEl>
                                          <p:spTgt spid="5"/>
                                        </p:tgtEl>
                                        <p:attrNameLst>
                                          <p:attrName>ppt_x</p:attrName>
                                        </p:attrNameLst>
                                      </p:cBhvr>
                                      <p:tavLst>
                                        <p:tav tm="0">
                                          <p:val>
                                            <p:strVal val="1+#ppt_w/2"/>
                                          </p:val>
                                        </p:tav>
                                        <p:tav tm="100000">
                                          <p:val>
                                            <p:strVal val="#ppt_x"/>
                                          </p:val>
                                        </p:tav>
                                      </p:tavLst>
                                    </p:anim>
                                    <p:anim calcmode="lin" valueType="num">
                                      <p:cBhvr additive="base">
                                        <p:cTn id="36" dur="30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3000" fill="hold">
                                          <p:stCondLst>
                                            <p:cond delay="0"/>
                                          </p:stCondLst>
                                        </p:cTn>
                                        <p:tgtEl>
                                          <p:spTgt spid="10"/>
                                        </p:tgtEl>
                                        <p:attrNameLst>
                                          <p:attrName>style.visibility</p:attrName>
                                        </p:attrNameLst>
                                      </p:cBhvr>
                                      <p:to>
                                        <p:strVal val="visible"/>
                                      </p:to>
                                    </p:set>
                                    <p:anim calcmode="lin" valueType="num">
                                      <p:cBhvr additive="base">
                                        <p:cTn id="39" dur="3000" fill="hold"/>
                                        <p:tgtEl>
                                          <p:spTgt spid="10"/>
                                        </p:tgtEl>
                                        <p:attrNameLst>
                                          <p:attrName>ppt_x</p:attrName>
                                        </p:attrNameLst>
                                      </p:cBhvr>
                                      <p:tavLst>
                                        <p:tav tm="0">
                                          <p:val>
                                            <p:strVal val="1+#ppt_w/2"/>
                                          </p:val>
                                        </p:tav>
                                        <p:tav tm="100000">
                                          <p:val>
                                            <p:strVal val="#ppt_x"/>
                                          </p:val>
                                        </p:tav>
                                      </p:tavLst>
                                    </p:anim>
                                    <p:anim calcmode="lin" valueType="num">
                                      <p:cBhvr additive="base">
                                        <p:cTn id="40" dur="30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3000" fill="hold">
                                          <p:stCondLst>
                                            <p:cond delay="0"/>
                                          </p:stCondLst>
                                        </p:cTn>
                                        <p:tgtEl>
                                          <p:spTgt spid="14"/>
                                        </p:tgtEl>
                                        <p:attrNameLst>
                                          <p:attrName>style.visibility</p:attrName>
                                        </p:attrNameLst>
                                      </p:cBhvr>
                                      <p:to>
                                        <p:strVal val="visible"/>
                                      </p:to>
                                    </p:set>
                                    <p:anim calcmode="lin" valueType="num">
                                      <p:cBhvr additive="base">
                                        <p:cTn id="43" dur="3000" fill="hold"/>
                                        <p:tgtEl>
                                          <p:spTgt spid="14"/>
                                        </p:tgtEl>
                                        <p:attrNameLst>
                                          <p:attrName>ppt_x</p:attrName>
                                        </p:attrNameLst>
                                      </p:cBhvr>
                                      <p:tavLst>
                                        <p:tav tm="0">
                                          <p:val>
                                            <p:strVal val="1+#ppt_w/2"/>
                                          </p:val>
                                        </p:tav>
                                        <p:tav tm="100000">
                                          <p:val>
                                            <p:strVal val="#ppt_x"/>
                                          </p:val>
                                        </p:tav>
                                      </p:tavLst>
                                    </p:anim>
                                    <p:anim calcmode="lin" valueType="num">
                                      <p:cBhvr additive="base">
                                        <p:cTn id="44" dur="30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3000" fill="hold">
                                          <p:stCondLst>
                                            <p:cond delay="0"/>
                                          </p:stCondLst>
                                        </p:cTn>
                                        <p:tgtEl>
                                          <p:spTgt spid="19"/>
                                        </p:tgtEl>
                                        <p:attrNameLst>
                                          <p:attrName>style.visibility</p:attrName>
                                        </p:attrNameLst>
                                      </p:cBhvr>
                                      <p:to>
                                        <p:strVal val="visible"/>
                                      </p:to>
                                    </p:set>
                                    <p:anim calcmode="lin" valueType="num">
                                      <p:cBhvr additive="base">
                                        <p:cTn id="47" dur="3000" fill="hold"/>
                                        <p:tgtEl>
                                          <p:spTgt spid="19"/>
                                        </p:tgtEl>
                                        <p:attrNameLst>
                                          <p:attrName>ppt_x</p:attrName>
                                        </p:attrNameLst>
                                      </p:cBhvr>
                                      <p:tavLst>
                                        <p:tav tm="0">
                                          <p:val>
                                            <p:strVal val="1+#ppt_w/2"/>
                                          </p:val>
                                        </p:tav>
                                        <p:tav tm="100000">
                                          <p:val>
                                            <p:strVal val="#ppt_x"/>
                                          </p:val>
                                        </p:tav>
                                      </p:tavLst>
                                    </p:anim>
                                    <p:anim calcmode="lin" valueType="num">
                                      <p:cBhvr additive="base">
                                        <p:cTn id="48" dur="30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3000" fill="hold">
                                          <p:stCondLst>
                                            <p:cond delay="0"/>
                                          </p:stCondLst>
                                        </p:cTn>
                                        <p:tgtEl>
                                          <p:spTgt spid="20"/>
                                        </p:tgtEl>
                                        <p:attrNameLst>
                                          <p:attrName>style.visibility</p:attrName>
                                        </p:attrNameLst>
                                      </p:cBhvr>
                                      <p:to>
                                        <p:strVal val="visible"/>
                                      </p:to>
                                    </p:set>
                                    <p:anim calcmode="lin" valueType="num">
                                      <p:cBhvr additive="base">
                                        <p:cTn id="51" dur="3000" fill="hold"/>
                                        <p:tgtEl>
                                          <p:spTgt spid="20"/>
                                        </p:tgtEl>
                                        <p:attrNameLst>
                                          <p:attrName>ppt_x</p:attrName>
                                        </p:attrNameLst>
                                      </p:cBhvr>
                                      <p:tavLst>
                                        <p:tav tm="0">
                                          <p:val>
                                            <p:strVal val="1+#ppt_w/2"/>
                                          </p:val>
                                        </p:tav>
                                        <p:tav tm="100000">
                                          <p:val>
                                            <p:strVal val="#ppt_x"/>
                                          </p:val>
                                        </p:tav>
                                      </p:tavLst>
                                    </p:anim>
                                    <p:anim calcmode="lin" valueType="num">
                                      <p:cBhvr additive="base">
                                        <p:cTn id="52" dur="3000" fill="hold"/>
                                        <p:tgtEl>
                                          <p:spTgt spid="20"/>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8" fill="hold" grpId="0" nodeType="afterEffect">
                                  <p:stCondLst>
                                    <p:cond delay="0"/>
                                  </p:stCondLst>
                                  <p:childTnLst>
                                    <p:set>
                                      <p:cBhvr>
                                        <p:cTn id="55" dur="3000" fill="hold">
                                          <p:stCondLst>
                                            <p:cond delay="0"/>
                                          </p:stCondLst>
                                        </p:cTn>
                                        <p:tgtEl>
                                          <p:spTgt spid="2"/>
                                        </p:tgtEl>
                                        <p:attrNameLst>
                                          <p:attrName>style.visibility</p:attrName>
                                        </p:attrNameLst>
                                      </p:cBhvr>
                                      <p:to>
                                        <p:strVal val="visible"/>
                                      </p:to>
                                    </p:set>
                                    <p:anim calcmode="lin" valueType="num">
                                      <p:cBhvr additive="base">
                                        <p:cTn id="56" dur="3000" fill="hold"/>
                                        <p:tgtEl>
                                          <p:spTgt spid="2"/>
                                        </p:tgtEl>
                                        <p:attrNameLst>
                                          <p:attrName>ppt_x</p:attrName>
                                        </p:attrNameLst>
                                      </p:cBhvr>
                                      <p:tavLst>
                                        <p:tav tm="0">
                                          <p:val>
                                            <p:strVal val="0-#ppt_w/2"/>
                                          </p:val>
                                        </p:tav>
                                        <p:tav tm="100000">
                                          <p:val>
                                            <p:strVal val="#ppt_x"/>
                                          </p:val>
                                        </p:tav>
                                      </p:tavLst>
                                    </p:anim>
                                    <p:anim calcmode="lin" valueType="num">
                                      <p:cBhvr additive="base">
                                        <p:cTn id="57" dur="3000" fill="hold"/>
                                        <p:tgtEl>
                                          <p:spTgt spid="2"/>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3000" fill="hold">
                                          <p:stCondLst>
                                            <p:cond delay="0"/>
                                          </p:stCondLst>
                                        </p:cTn>
                                        <p:tgtEl>
                                          <p:spTgt spid="7"/>
                                        </p:tgtEl>
                                        <p:attrNameLst>
                                          <p:attrName>style.visibility</p:attrName>
                                        </p:attrNameLst>
                                      </p:cBhvr>
                                      <p:to>
                                        <p:strVal val="visible"/>
                                      </p:to>
                                    </p:set>
                                    <p:anim calcmode="lin" valueType="num">
                                      <p:cBhvr additive="base">
                                        <p:cTn id="60" dur="3000" fill="hold"/>
                                        <p:tgtEl>
                                          <p:spTgt spid="7"/>
                                        </p:tgtEl>
                                        <p:attrNameLst>
                                          <p:attrName>ppt_x</p:attrName>
                                        </p:attrNameLst>
                                      </p:cBhvr>
                                      <p:tavLst>
                                        <p:tav tm="0">
                                          <p:val>
                                            <p:strVal val="0-#ppt_w/2"/>
                                          </p:val>
                                        </p:tav>
                                        <p:tav tm="100000">
                                          <p:val>
                                            <p:strVal val="#ppt_x"/>
                                          </p:val>
                                        </p:tav>
                                      </p:tavLst>
                                    </p:anim>
                                    <p:anim calcmode="lin" valueType="num">
                                      <p:cBhvr additive="base">
                                        <p:cTn id="61" dur="3000" fill="hold"/>
                                        <p:tgtEl>
                                          <p:spTgt spid="7"/>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3000" fill="hold">
                                          <p:stCondLst>
                                            <p:cond delay="0"/>
                                          </p:stCondLst>
                                        </p:cTn>
                                        <p:tgtEl>
                                          <p:spTgt spid="13"/>
                                        </p:tgtEl>
                                        <p:attrNameLst>
                                          <p:attrName>style.visibility</p:attrName>
                                        </p:attrNameLst>
                                      </p:cBhvr>
                                      <p:to>
                                        <p:strVal val="visible"/>
                                      </p:to>
                                    </p:set>
                                    <p:anim calcmode="lin" valueType="num">
                                      <p:cBhvr additive="base">
                                        <p:cTn id="64" dur="3000" fill="hold"/>
                                        <p:tgtEl>
                                          <p:spTgt spid="13"/>
                                        </p:tgtEl>
                                        <p:attrNameLst>
                                          <p:attrName>ppt_x</p:attrName>
                                        </p:attrNameLst>
                                      </p:cBhvr>
                                      <p:tavLst>
                                        <p:tav tm="0">
                                          <p:val>
                                            <p:strVal val="0-#ppt_w/2"/>
                                          </p:val>
                                        </p:tav>
                                        <p:tav tm="100000">
                                          <p:val>
                                            <p:strVal val="#ppt_x"/>
                                          </p:val>
                                        </p:tav>
                                      </p:tavLst>
                                    </p:anim>
                                    <p:anim calcmode="lin" valueType="num">
                                      <p:cBhvr additive="base">
                                        <p:cTn id="65" dur="3000" fill="hold"/>
                                        <p:tgtEl>
                                          <p:spTgt spid="13"/>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3000" fill="hold">
                                          <p:stCondLst>
                                            <p:cond delay="0"/>
                                          </p:stCondLst>
                                        </p:cTn>
                                        <p:tgtEl>
                                          <p:spTgt spid="15"/>
                                        </p:tgtEl>
                                        <p:attrNameLst>
                                          <p:attrName>style.visibility</p:attrName>
                                        </p:attrNameLst>
                                      </p:cBhvr>
                                      <p:to>
                                        <p:strVal val="visible"/>
                                      </p:to>
                                    </p:set>
                                    <p:anim calcmode="lin" valueType="num">
                                      <p:cBhvr additive="base">
                                        <p:cTn id="68" dur="3000" fill="hold"/>
                                        <p:tgtEl>
                                          <p:spTgt spid="15"/>
                                        </p:tgtEl>
                                        <p:attrNameLst>
                                          <p:attrName>ppt_x</p:attrName>
                                        </p:attrNameLst>
                                      </p:cBhvr>
                                      <p:tavLst>
                                        <p:tav tm="0">
                                          <p:val>
                                            <p:strVal val="0-#ppt_w/2"/>
                                          </p:val>
                                        </p:tav>
                                        <p:tav tm="100000">
                                          <p:val>
                                            <p:strVal val="#ppt_x"/>
                                          </p:val>
                                        </p:tav>
                                      </p:tavLst>
                                    </p:anim>
                                    <p:anim calcmode="lin" valueType="num">
                                      <p:cBhvr additive="base">
                                        <p:cTn id="69" dur="3000" fill="hold"/>
                                        <p:tgtEl>
                                          <p:spTgt spid="15"/>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3000" fill="hold">
                                          <p:stCondLst>
                                            <p:cond delay="0"/>
                                          </p:stCondLst>
                                        </p:cTn>
                                        <p:tgtEl>
                                          <p:spTgt spid="16"/>
                                        </p:tgtEl>
                                        <p:attrNameLst>
                                          <p:attrName>style.visibility</p:attrName>
                                        </p:attrNameLst>
                                      </p:cBhvr>
                                      <p:to>
                                        <p:strVal val="visible"/>
                                      </p:to>
                                    </p:set>
                                    <p:anim calcmode="lin" valueType="num">
                                      <p:cBhvr additive="base">
                                        <p:cTn id="72" dur="3000" fill="hold"/>
                                        <p:tgtEl>
                                          <p:spTgt spid="16"/>
                                        </p:tgtEl>
                                        <p:attrNameLst>
                                          <p:attrName>ppt_x</p:attrName>
                                        </p:attrNameLst>
                                      </p:cBhvr>
                                      <p:tavLst>
                                        <p:tav tm="0">
                                          <p:val>
                                            <p:strVal val="0-#ppt_w/2"/>
                                          </p:val>
                                        </p:tav>
                                        <p:tav tm="100000">
                                          <p:val>
                                            <p:strVal val="#ppt_x"/>
                                          </p:val>
                                        </p:tav>
                                      </p:tavLst>
                                    </p:anim>
                                    <p:anim calcmode="lin" valueType="num">
                                      <p:cBhvr additive="base">
                                        <p:cTn id="73" dur="3000" fill="hold"/>
                                        <p:tgtEl>
                                          <p:spTgt spid="16"/>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3000" fill="hold">
                                          <p:stCondLst>
                                            <p:cond delay="0"/>
                                          </p:stCondLst>
                                        </p:cTn>
                                        <p:tgtEl>
                                          <p:spTgt spid="4"/>
                                        </p:tgtEl>
                                        <p:attrNameLst>
                                          <p:attrName>style.visibility</p:attrName>
                                        </p:attrNameLst>
                                      </p:cBhvr>
                                      <p:to>
                                        <p:strVal val="visible"/>
                                      </p:to>
                                    </p:set>
                                    <p:anim calcmode="lin" valueType="num">
                                      <p:cBhvr additive="base">
                                        <p:cTn id="76" dur="3000" fill="hold"/>
                                        <p:tgtEl>
                                          <p:spTgt spid="4"/>
                                        </p:tgtEl>
                                        <p:attrNameLst>
                                          <p:attrName>ppt_x</p:attrName>
                                        </p:attrNameLst>
                                      </p:cBhvr>
                                      <p:tavLst>
                                        <p:tav tm="0">
                                          <p:val>
                                            <p:strVal val="1+#ppt_w/2"/>
                                          </p:val>
                                        </p:tav>
                                        <p:tav tm="100000">
                                          <p:val>
                                            <p:strVal val="#ppt_x"/>
                                          </p:val>
                                        </p:tav>
                                      </p:tavLst>
                                    </p:anim>
                                    <p:anim calcmode="lin" valueType="num">
                                      <p:cBhvr additive="base">
                                        <p:cTn id="77" dur="3000" fill="hold"/>
                                        <p:tgtEl>
                                          <p:spTgt spid="4"/>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3000" fill="hold">
                                          <p:stCondLst>
                                            <p:cond delay="0"/>
                                          </p:stCondLst>
                                        </p:cTn>
                                        <p:tgtEl>
                                          <p:spTgt spid="9"/>
                                        </p:tgtEl>
                                        <p:attrNameLst>
                                          <p:attrName>style.visibility</p:attrName>
                                        </p:attrNameLst>
                                      </p:cBhvr>
                                      <p:to>
                                        <p:strVal val="visible"/>
                                      </p:to>
                                    </p:set>
                                    <p:anim calcmode="lin" valueType="num">
                                      <p:cBhvr additive="base">
                                        <p:cTn id="80" dur="3000" fill="hold"/>
                                        <p:tgtEl>
                                          <p:spTgt spid="9"/>
                                        </p:tgtEl>
                                        <p:attrNameLst>
                                          <p:attrName>ppt_x</p:attrName>
                                        </p:attrNameLst>
                                      </p:cBhvr>
                                      <p:tavLst>
                                        <p:tav tm="0">
                                          <p:val>
                                            <p:strVal val="1+#ppt_w/2"/>
                                          </p:val>
                                        </p:tav>
                                        <p:tav tm="100000">
                                          <p:val>
                                            <p:strVal val="#ppt_x"/>
                                          </p:val>
                                        </p:tav>
                                      </p:tavLst>
                                    </p:anim>
                                    <p:anim calcmode="lin" valueType="num">
                                      <p:cBhvr additive="base">
                                        <p:cTn id="81" dur="3000" fill="hold"/>
                                        <p:tgtEl>
                                          <p:spTgt spid="9"/>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3000" fill="hold">
                                          <p:stCondLst>
                                            <p:cond delay="0"/>
                                          </p:stCondLst>
                                        </p:cTn>
                                        <p:tgtEl>
                                          <p:spTgt spid="11"/>
                                        </p:tgtEl>
                                        <p:attrNameLst>
                                          <p:attrName>style.visibility</p:attrName>
                                        </p:attrNameLst>
                                      </p:cBhvr>
                                      <p:to>
                                        <p:strVal val="visible"/>
                                      </p:to>
                                    </p:set>
                                    <p:anim calcmode="lin" valueType="num">
                                      <p:cBhvr additive="base">
                                        <p:cTn id="84" dur="3000" fill="hold"/>
                                        <p:tgtEl>
                                          <p:spTgt spid="11"/>
                                        </p:tgtEl>
                                        <p:attrNameLst>
                                          <p:attrName>ppt_x</p:attrName>
                                        </p:attrNameLst>
                                      </p:cBhvr>
                                      <p:tavLst>
                                        <p:tav tm="0">
                                          <p:val>
                                            <p:strVal val="1+#ppt_w/2"/>
                                          </p:val>
                                        </p:tav>
                                        <p:tav tm="100000">
                                          <p:val>
                                            <p:strVal val="#ppt_x"/>
                                          </p:val>
                                        </p:tav>
                                      </p:tavLst>
                                    </p:anim>
                                    <p:anim calcmode="lin" valueType="num">
                                      <p:cBhvr additive="base">
                                        <p:cTn id="85" dur="3000" fill="hold"/>
                                        <p:tgtEl>
                                          <p:spTgt spid="11"/>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3000" fill="hold">
                                          <p:stCondLst>
                                            <p:cond delay="0"/>
                                          </p:stCondLst>
                                        </p:cTn>
                                        <p:tgtEl>
                                          <p:spTgt spid="21"/>
                                        </p:tgtEl>
                                        <p:attrNameLst>
                                          <p:attrName>style.visibility</p:attrName>
                                        </p:attrNameLst>
                                      </p:cBhvr>
                                      <p:to>
                                        <p:strVal val="visible"/>
                                      </p:to>
                                    </p:set>
                                    <p:anim calcmode="lin" valueType="num">
                                      <p:cBhvr additive="base">
                                        <p:cTn id="88" dur="3000" fill="hold"/>
                                        <p:tgtEl>
                                          <p:spTgt spid="21"/>
                                        </p:tgtEl>
                                        <p:attrNameLst>
                                          <p:attrName>ppt_x</p:attrName>
                                        </p:attrNameLst>
                                      </p:cBhvr>
                                      <p:tavLst>
                                        <p:tav tm="0">
                                          <p:val>
                                            <p:strVal val="1+#ppt_w/2"/>
                                          </p:val>
                                        </p:tav>
                                        <p:tav tm="100000">
                                          <p:val>
                                            <p:strVal val="#ppt_x"/>
                                          </p:val>
                                        </p:tav>
                                      </p:tavLst>
                                    </p:anim>
                                    <p:anim calcmode="lin" valueType="num">
                                      <p:cBhvr additive="base">
                                        <p:cTn id="89" dur="3000" fill="hold"/>
                                        <p:tgtEl>
                                          <p:spTgt spid="21"/>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3000" fill="hold">
                                          <p:stCondLst>
                                            <p:cond delay="0"/>
                                          </p:stCondLst>
                                        </p:cTn>
                                        <p:tgtEl>
                                          <p:spTgt spid="22"/>
                                        </p:tgtEl>
                                        <p:attrNameLst>
                                          <p:attrName>style.visibility</p:attrName>
                                        </p:attrNameLst>
                                      </p:cBhvr>
                                      <p:to>
                                        <p:strVal val="visible"/>
                                      </p:to>
                                    </p:set>
                                    <p:anim calcmode="lin" valueType="num">
                                      <p:cBhvr additive="base">
                                        <p:cTn id="92" dur="3000" fill="hold"/>
                                        <p:tgtEl>
                                          <p:spTgt spid="22"/>
                                        </p:tgtEl>
                                        <p:attrNameLst>
                                          <p:attrName>ppt_x</p:attrName>
                                        </p:attrNameLst>
                                      </p:cBhvr>
                                      <p:tavLst>
                                        <p:tav tm="0">
                                          <p:val>
                                            <p:strVal val="1+#ppt_w/2"/>
                                          </p:val>
                                        </p:tav>
                                        <p:tav tm="100000">
                                          <p:val>
                                            <p:strVal val="#ppt_x"/>
                                          </p:val>
                                        </p:tav>
                                      </p:tavLst>
                                    </p:anim>
                                    <p:anim calcmode="lin" valueType="num">
                                      <p:cBhvr additive="base">
                                        <p:cTn id="93" dur="3000" fill="hold"/>
                                        <p:tgtEl>
                                          <p:spTgt spid="22"/>
                                        </p:tgtEl>
                                        <p:attrNameLst>
                                          <p:attrName>ppt_y</p:attrName>
                                        </p:attrNameLst>
                                      </p:cBhvr>
                                      <p:tavLst>
                                        <p:tav tm="0">
                                          <p:val>
                                            <p:strVal val="#ppt_y"/>
                                          </p:val>
                                        </p:tav>
                                        <p:tav tm="100000">
                                          <p:val>
                                            <p:strVal val="#ppt_y"/>
                                          </p:val>
                                        </p:tav>
                                      </p:tavLst>
                                    </p:anim>
                                  </p:childTnLst>
                                </p:cTn>
                              </p:par>
                            </p:childTnLst>
                          </p:cTn>
                        </p:par>
                        <p:par>
                          <p:cTn id="94" fill="hold">
                            <p:stCondLst>
                              <p:cond delay="6000"/>
                            </p:stCondLst>
                            <p:childTnLst>
                              <p:par>
                                <p:cTn id="95" presetID="29" presetClass="entr" presetSubtype="0" fill="hold" grpId="0" nodeType="afterEffect">
                                  <p:stCondLst>
                                    <p:cond delay="0"/>
                                  </p:stCondLst>
                                  <p:childTnLst>
                                    <p:set>
                                      <p:cBhvr>
                                        <p:cTn id="96" dur="3000" fill="hold">
                                          <p:stCondLst>
                                            <p:cond delay="0"/>
                                          </p:stCondLst>
                                        </p:cTn>
                                        <p:tgtEl>
                                          <p:spTgt spid="6"/>
                                        </p:tgtEl>
                                        <p:attrNameLst>
                                          <p:attrName>style.visibility</p:attrName>
                                        </p:attrNameLst>
                                      </p:cBhvr>
                                      <p:to>
                                        <p:strVal val="visible"/>
                                      </p:to>
                                    </p:set>
                                    <p:anim calcmode="lin" valueType="num">
                                      <p:cBhvr>
                                        <p:cTn id="97" dur="3000" fill="hold"/>
                                        <p:tgtEl>
                                          <p:spTgt spid="6"/>
                                        </p:tgtEl>
                                        <p:attrNameLst>
                                          <p:attrName>ppt_x</p:attrName>
                                        </p:attrNameLst>
                                      </p:cBhvr>
                                      <p:tavLst>
                                        <p:tav tm="0">
                                          <p:val>
                                            <p:strVal val="#ppt_x-.2"/>
                                          </p:val>
                                        </p:tav>
                                        <p:tav tm="100000">
                                          <p:val>
                                            <p:strVal val="#ppt_x"/>
                                          </p:val>
                                        </p:tav>
                                      </p:tavLst>
                                    </p:anim>
                                    <p:anim calcmode="lin" valueType="num">
                                      <p:cBhvr>
                                        <p:cTn id="98" dur="3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 grpId="0" animBg="1"/>
      <p:bldP spid="8" grpId="0" animBg="1"/>
      <p:bldP spid="12" grpId="0" animBg="1"/>
      <p:bldP spid="17" grpId="0"/>
      <p:bldP spid="18" grpId="0"/>
      <p:bldP spid="3" grpId="1" animBg="1"/>
      <p:bldP spid="8" grpId="1" animBg="1"/>
      <p:bldP spid="12" grpId="1" animBg="1"/>
      <p:bldP spid="17" grpId="1"/>
      <p:bldP spid="18" grpId="1"/>
      <p:bldP spid="5" grpId="0" animBg="1"/>
      <p:bldP spid="10" grpId="0" animBg="1"/>
      <p:bldP spid="14" grpId="0" animBg="1"/>
      <p:bldP spid="19" grpId="0"/>
      <p:bldP spid="20" grpId="0"/>
      <p:bldP spid="5" grpId="1" animBg="1"/>
      <p:bldP spid="10" grpId="1" animBg="1"/>
      <p:bldP spid="14" grpId="1" animBg="1"/>
      <p:bldP spid="19" grpId="1"/>
      <p:bldP spid="20" grpId="1"/>
      <p:bldP spid="2" grpId="0" animBg="1"/>
      <p:bldP spid="7" grpId="0" animBg="1"/>
      <p:bldP spid="13" grpId="0" animBg="1"/>
      <p:bldP spid="15" grpId="0"/>
      <p:bldP spid="16" grpId="0"/>
      <p:bldP spid="2" grpId="1" animBg="1"/>
      <p:bldP spid="7" grpId="1" animBg="1"/>
      <p:bldP spid="13" grpId="1" animBg="1"/>
      <p:bldP spid="15" grpId="1"/>
      <p:bldP spid="16" grpId="1"/>
      <p:bldP spid="4" grpId="0" animBg="1"/>
      <p:bldP spid="9" grpId="0" animBg="1"/>
      <p:bldP spid="11" grpId="0" animBg="1"/>
      <p:bldP spid="21" grpId="0"/>
      <p:bldP spid="22" grpId="0"/>
      <p:bldP spid="4" grpId="1" animBg="1"/>
      <p:bldP spid="9" grpId="1" animBg="1"/>
      <p:bldP spid="11" grpId="1" animBg="1"/>
      <p:bldP spid="21" grpId="1"/>
      <p:bldP spid="2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
          <p:cNvPicPr>
            <a:picLocks noChangeAspect="1"/>
          </p:cNvPicPr>
          <p:nvPr/>
        </p:nvPicPr>
        <p:blipFill>
          <a:blip r:embed="rId1"/>
          <a:stretch>
            <a:fillRect/>
          </a:stretch>
        </p:blipFill>
        <p:spPr>
          <a:xfrm flipH="1">
            <a:off x="0" y="0"/>
            <a:ext cx="12192000" cy="6858000"/>
          </a:xfrm>
          <a:prstGeom prst="rect">
            <a:avLst/>
          </a:prstGeom>
        </p:spPr>
      </p:pic>
      <p:sp>
        <p:nvSpPr>
          <p:cNvPr id="3" name="矩形 2"/>
          <p:cNvSpPr/>
          <p:nvPr/>
        </p:nvSpPr>
        <p:spPr>
          <a:xfrm>
            <a:off x="0" y="8890"/>
            <a:ext cx="12191365" cy="3535680"/>
          </a:xfrm>
          <a:prstGeom prst="rect">
            <a:avLst/>
          </a:prstGeom>
          <a:solidFill>
            <a:srgbClr val="68A3C2"/>
          </a:solidFill>
          <a:ln>
            <a:solidFill>
              <a:srgbClr val="68A3C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0" y="3322320"/>
            <a:ext cx="12191365" cy="3535680"/>
          </a:xfrm>
          <a:prstGeom prst="rect">
            <a:avLst/>
          </a:prstGeom>
          <a:solidFill>
            <a:srgbClr val="68A3C2"/>
          </a:solidFill>
          <a:ln>
            <a:solidFill>
              <a:srgbClr val="68A3C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descr="7b0a2020202022776f7264617274223a2022220a7d0a"/>
          <p:cNvSpPr/>
          <p:nvPr/>
        </p:nvSpPr>
        <p:spPr>
          <a:xfrm>
            <a:off x="2453005" y="1544320"/>
            <a:ext cx="6877685" cy="1645920"/>
          </a:xfrm>
          <a:prstGeom prst="rect">
            <a:avLst/>
          </a:prstGeom>
          <a:noFill/>
          <a:ln>
            <a:noFill/>
          </a:ln>
        </p:spPr>
        <p:txBody>
          <a:bodyPr wrap="none" rtlCol="0" anchor="t">
            <a:noAutofit/>
          </a:bodyPr>
          <a:p>
            <a:pPr algn="ctr"/>
            <a:r>
              <a:rPr lang="zh-CN" altLang="en-US" sz="8800" b="1">
                <a:gradFill>
                  <a:gsLst>
                    <a:gs pos="50410">
                      <a:srgbClr val="1F1F1F"/>
                    </a:gs>
                    <a:gs pos="0">
                      <a:srgbClr val="020202"/>
                    </a:gs>
                    <a:gs pos="100000">
                      <a:srgbClr val="424242"/>
                    </a:gs>
                  </a:gsLst>
                  <a:lin ang="5400000" scaled="1"/>
                </a:gradFill>
                <a:effectLst/>
                <a:latin typeface="字小魂沧浪行楷" panose="00000500000000000000" charset="-122"/>
                <a:ea typeface="字小魂沧浪行楷" panose="00000500000000000000" charset="-122"/>
              </a:rPr>
              <a:t>智能汽车的含义</a:t>
            </a:r>
            <a:endParaRPr lang="zh-CN" altLang="en-US" sz="8800" b="1">
              <a:gradFill>
                <a:gsLst>
                  <a:gs pos="50410">
                    <a:srgbClr val="1F1F1F"/>
                  </a:gs>
                  <a:gs pos="0">
                    <a:srgbClr val="020202"/>
                  </a:gs>
                  <a:gs pos="100000">
                    <a:srgbClr val="424242"/>
                  </a:gs>
                </a:gsLst>
                <a:lin ang="5400000" scaled="1"/>
              </a:gradFill>
              <a:effectLst/>
              <a:latin typeface="字小魂沧浪行楷" panose="00000500000000000000" charset="-122"/>
              <a:ea typeface="字小魂沧浪行楷" panose="000005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8000" fill="hold"/>
                                        <p:tgtEl>
                                          <p:spTgt spid="2"/>
                                        </p:tgtEl>
                                      </p:cBhvr>
                                      <p:by x="150000" y="150000"/>
                                    </p:animScale>
                                  </p:childTnLst>
                                </p:cTn>
                              </p:par>
                              <p:par>
                                <p:cTn id="7" presetID="2" presetClass="exit" presetSubtype="1" fill="hold" grpId="0" nodeType="withEffect">
                                  <p:stCondLst>
                                    <p:cond delay="0"/>
                                  </p:stCondLst>
                                  <p:childTnLst>
                                    <p:anim calcmode="lin" valueType="num">
                                      <p:cBhvr additive="base">
                                        <p:cTn id="8" dur="2000"/>
                                        <p:tgtEl>
                                          <p:spTgt spid="3"/>
                                        </p:tgtEl>
                                        <p:attrNameLst>
                                          <p:attrName>ppt_x</p:attrName>
                                        </p:attrNameLst>
                                      </p:cBhvr>
                                      <p:tavLst>
                                        <p:tav tm="0">
                                          <p:val>
                                            <p:strVal val="ppt_x"/>
                                          </p:val>
                                        </p:tav>
                                        <p:tav tm="100000">
                                          <p:val>
                                            <p:strVal val="ppt_x"/>
                                          </p:val>
                                        </p:tav>
                                      </p:tavLst>
                                    </p:anim>
                                    <p:anim calcmode="lin" valueType="num">
                                      <p:cBhvr additive="base">
                                        <p:cTn id="9" dur="2000"/>
                                        <p:tgtEl>
                                          <p:spTgt spid="3"/>
                                        </p:tgtEl>
                                        <p:attrNameLst>
                                          <p:attrName>ppt_y</p:attrName>
                                        </p:attrNameLst>
                                      </p:cBhvr>
                                      <p:tavLst>
                                        <p:tav tm="0">
                                          <p:val>
                                            <p:strVal val="ppt_y"/>
                                          </p:val>
                                        </p:tav>
                                        <p:tav tm="100000">
                                          <p:val>
                                            <p:strVal val="0-ppt_h/2"/>
                                          </p:val>
                                        </p:tav>
                                      </p:tavLst>
                                    </p:anim>
                                    <p:set>
                                      <p:cBhvr>
                                        <p:cTn id="10" dur="1" fill="hold">
                                          <p:stCondLst>
                                            <p:cond delay="1996"/>
                                          </p:stCondLst>
                                        </p:cTn>
                                        <p:tgtEl>
                                          <p:spTgt spid="3"/>
                                        </p:tgtEl>
                                        <p:attrNameLst>
                                          <p:attrName>style.visibility</p:attrName>
                                        </p:attrNameLst>
                                      </p:cBhvr>
                                      <p:to>
                                        <p:strVal val="hidden"/>
                                      </p:to>
                                    </p:set>
                                  </p:childTnLst>
                                </p:cTn>
                              </p:par>
                              <p:par>
                                <p:cTn id="11" presetID="2" presetClass="exit" presetSubtype="4" fill="hold" grpId="0" nodeType="withEffect">
                                  <p:stCondLst>
                                    <p:cond delay="0"/>
                                  </p:stCondLst>
                                  <p:childTnLst>
                                    <p:anim calcmode="lin" valueType="num">
                                      <p:cBhvr additive="base">
                                        <p:cTn id="12" dur="2000"/>
                                        <p:tgtEl>
                                          <p:spTgt spid="4"/>
                                        </p:tgtEl>
                                        <p:attrNameLst>
                                          <p:attrName>ppt_x</p:attrName>
                                        </p:attrNameLst>
                                      </p:cBhvr>
                                      <p:tavLst>
                                        <p:tav tm="0">
                                          <p:val>
                                            <p:strVal val="ppt_x"/>
                                          </p:val>
                                        </p:tav>
                                        <p:tav tm="100000">
                                          <p:val>
                                            <p:strVal val="ppt_x"/>
                                          </p:val>
                                        </p:tav>
                                      </p:tavLst>
                                    </p:anim>
                                    <p:anim calcmode="lin" valueType="num">
                                      <p:cBhvr additive="base">
                                        <p:cTn id="13" dur="2000"/>
                                        <p:tgtEl>
                                          <p:spTgt spid="4"/>
                                        </p:tgtEl>
                                        <p:attrNameLst>
                                          <p:attrName>ppt_y</p:attrName>
                                        </p:attrNameLst>
                                      </p:cBhvr>
                                      <p:tavLst>
                                        <p:tav tm="0">
                                          <p:val>
                                            <p:strVal val="ppt_y"/>
                                          </p:val>
                                        </p:tav>
                                        <p:tav tm="100000">
                                          <p:val>
                                            <p:strVal val="1+ppt_h/2"/>
                                          </p:val>
                                        </p:tav>
                                      </p:tavLst>
                                    </p:anim>
                                    <p:set>
                                      <p:cBhvr>
                                        <p:cTn id="14" dur="1" fill="hold">
                                          <p:stCondLst>
                                            <p:cond delay="1996"/>
                                          </p:stCondLst>
                                        </p:cTn>
                                        <p:tgtEl>
                                          <p:spTgt spid="4"/>
                                        </p:tgtEl>
                                        <p:attrNameLst>
                                          <p:attrName>style.visibility</p:attrName>
                                        </p:attrNameLst>
                                      </p:cBhvr>
                                      <p:to>
                                        <p:strVal val="hidden"/>
                                      </p:to>
                                    </p:set>
                                  </p:childTnLst>
                                </p:cTn>
                              </p:par>
                              <p:par>
                                <p:cTn id="15" presetID="14" presetClass="entr" presetSubtype="10" fill="hold" grpId="0" nodeType="withEffect">
                                  <p:stCondLst>
                                    <p:cond delay="1750"/>
                                  </p:stCondLst>
                                  <p:childTnLst>
                                    <p:set>
                                      <p:cBhvr>
                                        <p:cTn id="16" dur="1000"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3" grpId="1" animBg="1"/>
      <p:bldP spid="4" grpId="1" animBg="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rcRect l="24281" r="15608"/>
          <a:stretch>
            <a:fillRect/>
          </a:stretch>
        </p:blipFill>
        <p:spPr>
          <a:xfrm flipH="1">
            <a:off x="3861435" y="0"/>
            <a:ext cx="8411210" cy="6871970"/>
          </a:xfrm>
          <a:custGeom>
            <a:avLst/>
            <a:gdLst>
              <a:gd name="connsiteX0" fmla="*/ 0 w 4950327"/>
              <a:gd name="connsiteY0" fmla="*/ 0 h 5461000"/>
              <a:gd name="connsiteX1" fmla="*/ 4950327 w 4950327"/>
              <a:gd name="connsiteY1" fmla="*/ 0 h 5461000"/>
              <a:gd name="connsiteX2" fmla="*/ 4950327 w 4950327"/>
              <a:gd name="connsiteY2" fmla="*/ 5461000 h 5461000"/>
              <a:gd name="connsiteX3" fmla="*/ 0 w 4950327"/>
              <a:gd name="connsiteY3" fmla="*/ 5461000 h 5461000"/>
            </a:gdLst>
            <a:ahLst/>
            <a:cxnLst>
              <a:cxn ang="0">
                <a:pos x="connsiteX0" y="connsiteY0"/>
              </a:cxn>
              <a:cxn ang="0">
                <a:pos x="connsiteX1" y="connsiteY1"/>
              </a:cxn>
              <a:cxn ang="0">
                <a:pos x="connsiteX2" y="connsiteY2"/>
              </a:cxn>
              <a:cxn ang="0">
                <a:pos x="connsiteX3" y="connsiteY3"/>
              </a:cxn>
            </a:cxnLst>
            <a:rect l="l" t="t" r="r" b="b"/>
            <a:pathLst>
              <a:path w="4950327" h="5461000">
                <a:moveTo>
                  <a:pt x="0" y="0"/>
                </a:moveTo>
                <a:lnTo>
                  <a:pt x="4950327" y="0"/>
                </a:lnTo>
                <a:lnTo>
                  <a:pt x="4950327" y="5461000"/>
                </a:lnTo>
                <a:lnTo>
                  <a:pt x="0" y="5461000"/>
                </a:lnTo>
                <a:close/>
              </a:path>
            </a:pathLst>
          </a:custGeom>
        </p:spPr>
      </p:pic>
      <p:sp>
        <p:nvSpPr>
          <p:cNvPr id="5" name="矩形 4"/>
          <p:cNvSpPr/>
          <p:nvPr/>
        </p:nvSpPr>
        <p:spPr>
          <a:xfrm>
            <a:off x="949325" y="-3810"/>
            <a:ext cx="6454140" cy="6868160"/>
          </a:xfrm>
          <a:prstGeom prst="rect">
            <a:avLst/>
          </a:prstGeom>
          <a:gradFill>
            <a:gsLst>
              <a:gs pos="46000">
                <a:srgbClr val="FFFFFF">
                  <a:alpha val="92000"/>
                </a:srgbClr>
              </a:gs>
              <a:gs pos="42000">
                <a:srgbClr val="FFFFFF">
                  <a:alpha val="80000"/>
                  <a:lumMod val="0"/>
                  <a:lumOff val="100000"/>
                </a:srgbClr>
              </a:gs>
              <a:gs pos="100000">
                <a:schemeClr val="bg1">
                  <a:alpha val="0"/>
                  <a:lumMod val="0"/>
                  <a:lumOff val="100000"/>
                </a:schemeClr>
              </a:gs>
              <a:gs pos="100000">
                <a:schemeClr val="bg1">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221615" y="2156460"/>
            <a:ext cx="4373880" cy="3655695"/>
          </a:xfrm>
          <a:prstGeom prst="rect">
            <a:avLst/>
          </a:prstGeom>
          <a:noFill/>
        </p:spPr>
        <p:txBody>
          <a:bodyPr wrap="square" rtlCol="0">
            <a:noAutofit/>
          </a:bodyPr>
          <a:p>
            <a:pPr indent="0" algn="just" fontAlgn="auto">
              <a:lnSpc>
                <a:spcPct val="150000"/>
              </a:lnSpc>
            </a:pPr>
            <a:r>
              <a:rPr lang="en-US" altLang="zh-CN" sz="2000" b="1">
                <a:latin typeface="汉仪力量黑简" panose="00020600040101010101" charset="-122"/>
                <a:ea typeface="汉仪力量黑简" panose="00020600040101010101" charset="-122"/>
                <a:cs typeface="汉仪力量黑简" panose="00020600040101010101" charset="-122"/>
                <a:sym typeface="+mn-ea"/>
              </a:rPr>
              <a:t>Intelligent Connected Vehicle</a:t>
            </a:r>
            <a:r>
              <a:rPr lang="zh-CN" altLang="en-US" sz="2000" b="1">
                <a:latin typeface="汉仪力量黑简" panose="00020600040101010101" charset="-122"/>
                <a:ea typeface="汉仪力量黑简" panose="00020600040101010101" charset="-122"/>
                <a:cs typeface="汉仪力量黑简" panose="00020600040101010101" charset="-122"/>
                <a:sym typeface="+mn-ea"/>
              </a:rPr>
              <a:t>，</a:t>
            </a:r>
            <a:r>
              <a:rPr lang="en-US" altLang="zh-CN" sz="2000" b="1">
                <a:latin typeface="汉仪力量黑简" panose="00020600040101010101" charset="-122"/>
                <a:ea typeface="汉仪力量黑简" panose="00020600040101010101" charset="-122"/>
                <a:cs typeface="汉仪力量黑简" panose="00020600040101010101" charset="-122"/>
                <a:sym typeface="+mn-ea"/>
              </a:rPr>
              <a:t>ICV</a:t>
            </a:r>
            <a:endParaRPr lang="zh-CN" altLang="en-US" sz="2000" b="1">
              <a:latin typeface="汉仪力量黑简" panose="00020600040101010101" charset="-122"/>
              <a:ea typeface="汉仪力量黑简" panose="00020600040101010101" charset="-122"/>
              <a:cs typeface="汉仪力量黑简" panose="00020600040101010101" charset="-122"/>
              <a:sym typeface="方正兰亭黑Pro" panose="02010600010101010101" charset="-122"/>
            </a:endParaRPr>
          </a:p>
          <a:p>
            <a:pPr indent="0" algn="just" fontAlgn="auto">
              <a:lnSpc>
                <a:spcPct val="150000"/>
              </a:lnSpc>
            </a:pPr>
            <a:endParaRPr lang="zh-CN" altLang="en-US" sz="6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indent="0" algn="just"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sym typeface="华文中宋" panose="02010600040101010101" charset="-122"/>
              </a:rPr>
              <a:t>智能汽车的全称为智能网联汽车是指通过搭载先进传感器、控制器和执行器等装置，融合现代通信、网络、人工智能等新技术，实现车与</a:t>
            </a:r>
            <a:r>
              <a:rPr lang="en-US" altLang="zh-CN" sz="1600">
                <a:latin typeface="华文中宋" panose="02010600040101010101" charset="-122"/>
                <a:ea typeface="华文中宋" panose="02010600040101010101" charset="-122"/>
                <a:cs typeface="华文中宋" panose="02010600040101010101" charset="-122"/>
                <a:sym typeface="华文中宋" panose="02010600040101010101" charset="-122"/>
              </a:rPr>
              <a:t>X</a:t>
            </a:r>
            <a:r>
              <a:rPr lang="zh-CN" altLang="en-US" sz="1600">
                <a:latin typeface="华文中宋" panose="02010600040101010101" charset="-122"/>
                <a:ea typeface="华文中宋" panose="02010600040101010101" charset="-122"/>
                <a:cs typeface="华文中宋" panose="02010600040101010101" charset="-122"/>
                <a:sym typeface="华文中宋" panose="02010600040101010101" charset="-122"/>
              </a:rPr>
              <a:t>（车、路、人、云端等）智能信息交换、共享，具备复杂环境感知、智能决策和协同控制等功能，可实现安全、高效、舒适、节能行驶，并最终实现替代人来操作的新一代汽车。</a:t>
            </a:r>
            <a:endParaRPr lang="zh-CN" altLang="en-US" sz="1600">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indent="0" algn="just" fontAlgn="auto">
              <a:lnSpc>
                <a:spcPct val="150000"/>
              </a:lnSpc>
            </a:pPr>
            <a:endParaRPr lang="zh-CN" altLang="en-US" sz="16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6" name="矩形 5" descr="7b0a2020202022776f7264617274223a2022220a7d0a"/>
          <p:cNvSpPr/>
          <p:nvPr/>
        </p:nvSpPr>
        <p:spPr>
          <a:xfrm>
            <a:off x="4443730" y="881380"/>
            <a:ext cx="1084580" cy="1070610"/>
          </a:xfrm>
          <a:prstGeom prst="rect">
            <a:avLst/>
          </a:prstGeom>
          <a:noFill/>
          <a:ln>
            <a:noFill/>
          </a:ln>
        </p:spPr>
        <p:txBody>
          <a:bodyPr wrap="none" lIns="90170" tIns="46990" rIns="90170" bIns="46990" rtlCol="0" anchor="t">
            <a:scene3d>
              <a:camera prst="orthographicFront"/>
              <a:lightRig rig="threePt" dir="t"/>
            </a:scene3d>
          </a:bodyPr>
          <a:p>
            <a:pPr algn="ctr"/>
            <a:r>
              <a:rPr lang="zh-CN" altLang="en-US" sz="8800" b="1">
                <a:solidFill>
                  <a:schemeClr val="accent1">
                    <a:lumMod val="75000"/>
                  </a:schemeClr>
                </a:solidFill>
                <a:effectLst>
                  <a:reflection blurRad="6350" stA="53000" endA="300" endPos="35500" dir="5400000" sy="-90000" algn="bl" rotWithShape="0"/>
                </a:effectLst>
                <a:latin typeface="汉仪雪君体简" panose="02010600000101010101" charset="-122"/>
                <a:ea typeface="汉仪雪君体简" panose="02010600000101010101" charset="-122"/>
              </a:rPr>
              <a:t>基</a:t>
            </a:r>
            <a:endParaRPr lang="zh-CN" altLang="en-US" sz="8800" b="1">
              <a:solidFill>
                <a:schemeClr val="accent1">
                  <a:lumMod val="75000"/>
                </a:schemeClr>
              </a:solidFill>
              <a:effectLst>
                <a:reflection blurRad="6350" stA="53000" endA="300" endPos="35500" dir="5400000" sy="-90000" algn="bl" rotWithShape="0"/>
              </a:effectLst>
              <a:latin typeface="汉仪雪君体简" panose="02010600000101010101" charset="-122"/>
              <a:ea typeface="汉仪雪君体简" panose="02010600000101010101" charset="-122"/>
            </a:endParaRPr>
          </a:p>
        </p:txBody>
      </p:sp>
      <p:sp>
        <p:nvSpPr>
          <p:cNvPr id="7" name="矩形 6" descr="7b0a2020202022776f7264617274223a2022220a7d0a"/>
          <p:cNvSpPr/>
          <p:nvPr/>
        </p:nvSpPr>
        <p:spPr>
          <a:xfrm>
            <a:off x="5277485" y="1877695"/>
            <a:ext cx="1084580" cy="1060450"/>
          </a:xfrm>
          <a:prstGeom prst="rect">
            <a:avLst/>
          </a:prstGeom>
          <a:noFill/>
          <a:ln>
            <a:noFill/>
          </a:ln>
        </p:spPr>
        <p:txBody>
          <a:bodyPr wrap="none" lIns="90170" tIns="46990" rIns="90170" bIns="46990" rtlCol="0" anchor="t">
            <a:scene3d>
              <a:camera prst="orthographicFront"/>
              <a:lightRig rig="threePt" dir="t"/>
            </a:scene3d>
          </a:bodyPr>
          <a:p>
            <a:pPr algn="ctr"/>
            <a:r>
              <a:rPr lang="zh-CN" altLang="en-US" sz="8800" b="1">
                <a:solidFill>
                  <a:schemeClr val="accent1">
                    <a:lumMod val="75000"/>
                  </a:schemeClr>
                </a:solidFill>
                <a:effectLst>
                  <a:reflection blurRad="6350" stA="53000" endA="300" endPos="35500" dir="5400000" sy="-90000" algn="bl" rotWithShape="0"/>
                </a:effectLst>
                <a:latin typeface="汉仪雪君体简" panose="02010600000101010101" charset="-122"/>
                <a:ea typeface="汉仪雪君体简" panose="02010600000101010101" charset="-122"/>
              </a:rPr>
              <a:t>本</a:t>
            </a:r>
            <a:endParaRPr lang="zh-CN" altLang="en-US" sz="8800" b="1">
              <a:solidFill>
                <a:schemeClr val="accent1">
                  <a:lumMod val="75000"/>
                </a:schemeClr>
              </a:solidFill>
              <a:effectLst>
                <a:reflection blurRad="6350" stA="53000" endA="300" endPos="35500" dir="5400000" sy="-90000" algn="bl" rotWithShape="0"/>
              </a:effectLst>
              <a:latin typeface="汉仪雪君体简" panose="02010600000101010101" charset="-122"/>
              <a:ea typeface="汉仪雪君体简" panose="02010600000101010101" charset="-122"/>
            </a:endParaRPr>
          </a:p>
        </p:txBody>
      </p:sp>
      <p:sp>
        <p:nvSpPr>
          <p:cNvPr id="8" name="矩形 7" descr="7b0a2020202022776f7264617274223a2022220a7d0a"/>
          <p:cNvSpPr/>
          <p:nvPr/>
        </p:nvSpPr>
        <p:spPr>
          <a:xfrm>
            <a:off x="4794885" y="2856865"/>
            <a:ext cx="1084580" cy="1060450"/>
          </a:xfrm>
          <a:prstGeom prst="rect">
            <a:avLst/>
          </a:prstGeom>
          <a:noFill/>
          <a:ln>
            <a:noFill/>
          </a:ln>
        </p:spPr>
        <p:txBody>
          <a:bodyPr wrap="none" lIns="90170" tIns="46990" rIns="90170" bIns="46990" rtlCol="0" anchor="t">
            <a:scene3d>
              <a:camera prst="orthographicFront"/>
              <a:lightRig rig="threePt" dir="t"/>
            </a:scene3d>
          </a:bodyPr>
          <a:p>
            <a:pPr algn="ctr"/>
            <a:r>
              <a:rPr lang="zh-CN" altLang="en-US" sz="8800" b="1">
                <a:solidFill>
                  <a:schemeClr val="accent1">
                    <a:lumMod val="75000"/>
                  </a:schemeClr>
                </a:solidFill>
                <a:effectLst>
                  <a:reflection blurRad="6350" stA="53000" endA="300" endPos="35500" dir="5400000" sy="-90000" algn="bl" rotWithShape="0"/>
                </a:effectLst>
                <a:latin typeface="汉仪雪君体简" panose="02010600000101010101" charset="-122"/>
                <a:ea typeface="汉仪雪君体简" panose="02010600000101010101" charset="-122"/>
              </a:rPr>
              <a:t>概</a:t>
            </a:r>
            <a:endParaRPr lang="zh-CN" altLang="en-US" sz="8800" b="1">
              <a:solidFill>
                <a:schemeClr val="accent1">
                  <a:lumMod val="75000"/>
                </a:schemeClr>
              </a:solidFill>
              <a:effectLst>
                <a:reflection blurRad="6350" stA="53000" endA="300" endPos="35500" dir="5400000" sy="-90000" algn="bl" rotWithShape="0"/>
              </a:effectLst>
              <a:latin typeface="汉仪雪君体简" panose="02010600000101010101" charset="-122"/>
              <a:ea typeface="汉仪雪君体简" panose="02010600000101010101" charset="-122"/>
            </a:endParaRPr>
          </a:p>
        </p:txBody>
      </p:sp>
      <p:sp>
        <p:nvSpPr>
          <p:cNvPr id="9" name="矩形 8" descr="7b0a2020202022776f7264617274223a2022220a7d0a"/>
          <p:cNvSpPr/>
          <p:nvPr/>
        </p:nvSpPr>
        <p:spPr>
          <a:xfrm>
            <a:off x="5166360" y="4008120"/>
            <a:ext cx="1084580" cy="1060450"/>
          </a:xfrm>
          <a:prstGeom prst="rect">
            <a:avLst/>
          </a:prstGeom>
          <a:noFill/>
          <a:ln>
            <a:noFill/>
          </a:ln>
        </p:spPr>
        <p:txBody>
          <a:bodyPr wrap="none" lIns="90170" tIns="46990" rIns="90170" bIns="46990" rtlCol="0" anchor="t">
            <a:scene3d>
              <a:camera prst="orthographicFront"/>
              <a:lightRig rig="threePt" dir="t"/>
            </a:scene3d>
          </a:bodyPr>
          <a:p>
            <a:pPr algn="ctr"/>
            <a:r>
              <a:rPr lang="zh-CN" altLang="en-US" sz="8800" b="1">
                <a:solidFill>
                  <a:schemeClr val="accent1">
                    <a:lumMod val="75000"/>
                  </a:schemeClr>
                </a:solidFill>
                <a:effectLst>
                  <a:reflection blurRad="6350" stA="53000" endA="300" endPos="35500" dir="5400000" sy="-90000" algn="bl" rotWithShape="0"/>
                </a:effectLst>
                <a:latin typeface="汉仪雪君体简" panose="02010600000101010101" charset="-122"/>
                <a:ea typeface="汉仪雪君体简" panose="02010600000101010101" charset="-122"/>
              </a:rPr>
              <a:t>念</a:t>
            </a:r>
            <a:endParaRPr lang="zh-CN" altLang="en-US" sz="8800" b="1">
              <a:solidFill>
                <a:schemeClr val="accent1">
                  <a:lumMod val="75000"/>
                </a:schemeClr>
              </a:solidFill>
              <a:effectLst>
                <a:reflection blurRad="6350" stA="53000" endA="300" endPos="35500" dir="5400000" sy="-90000" algn="bl" rotWithShape="0"/>
              </a:effectLst>
              <a:latin typeface="汉仪雪君体简" panose="02010600000101010101" charset="-122"/>
              <a:ea typeface="汉仪雪君体简" panose="0201060000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500"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ppt_x</p:attrName>
                                        </p:attrNameLst>
                                      </p:cBhvr>
                                      <p:tavLst>
                                        <p:tav tm="0">
                                          <p:val>
                                            <p:strVal val="#ppt_x-.2"/>
                                          </p:val>
                                        </p:tav>
                                        <p:tav tm="100000">
                                          <p:val>
                                            <p:strVal val="#ppt_x"/>
                                          </p:val>
                                        </p:tav>
                                      </p:tavLst>
                                    </p:anim>
                                    <p:anim calcmode="lin" valueType="num">
                                      <p:cBhvr>
                                        <p:cTn id="8" dur="1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500"/>
                                        <p:tgtEl>
                                          <p:spTgt spid="6"/>
                                        </p:tgtEl>
                                      </p:cBhvr>
                                    </p:animEffect>
                                  </p:childTnLst>
                                </p:cTn>
                              </p:par>
                            </p:childTnLst>
                          </p:cTn>
                        </p:par>
                        <p:par>
                          <p:cTn id="10" fill="hold">
                            <p:stCondLst>
                              <p:cond delay="1500"/>
                            </p:stCondLst>
                            <p:childTnLst>
                              <p:par>
                                <p:cTn id="11" presetID="29" presetClass="entr" presetSubtype="0" fill="hold" grpId="0" nodeType="afterEffect">
                                  <p:stCondLst>
                                    <p:cond delay="0"/>
                                  </p:stCondLst>
                                  <p:childTnLst>
                                    <p:set>
                                      <p:cBhvr>
                                        <p:cTn id="12" dur="1500" fill="hold">
                                          <p:stCondLst>
                                            <p:cond delay="0"/>
                                          </p:stCondLst>
                                        </p:cTn>
                                        <p:tgtEl>
                                          <p:spTgt spid="7"/>
                                        </p:tgtEl>
                                        <p:attrNameLst>
                                          <p:attrName>style.visibility</p:attrName>
                                        </p:attrNameLst>
                                      </p:cBhvr>
                                      <p:to>
                                        <p:strVal val="visible"/>
                                      </p:to>
                                    </p:set>
                                    <p:anim calcmode="lin" valueType="num">
                                      <p:cBhvr>
                                        <p:cTn id="13" dur="1500" fill="hold"/>
                                        <p:tgtEl>
                                          <p:spTgt spid="7"/>
                                        </p:tgtEl>
                                        <p:attrNameLst>
                                          <p:attrName>ppt_x</p:attrName>
                                        </p:attrNameLst>
                                      </p:cBhvr>
                                      <p:tavLst>
                                        <p:tav tm="0">
                                          <p:val>
                                            <p:strVal val="#ppt_x-.2"/>
                                          </p:val>
                                        </p:tav>
                                        <p:tav tm="100000">
                                          <p:val>
                                            <p:strVal val="#ppt_x"/>
                                          </p:val>
                                        </p:tav>
                                      </p:tavLst>
                                    </p:anim>
                                    <p:anim calcmode="lin" valueType="num">
                                      <p:cBhvr>
                                        <p:cTn id="14" dur="1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5" dur="1500"/>
                                        <p:tgtEl>
                                          <p:spTgt spid="7"/>
                                        </p:tgtEl>
                                      </p:cBhvr>
                                    </p:animEffect>
                                  </p:childTnLst>
                                </p:cTn>
                              </p:par>
                            </p:childTnLst>
                          </p:cTn>
                        </p:par>
                        <p:par>
                          <p:cTn id="16" fill="hold">
                            <p:stCondLst>
                              <p:cond delay="3000"/>
                            </p:stCondLst>
                            <p:childTnLst>
                              <p:par>
                                <p:cTn id="17" presetID="29" presetClass="entr" presetSubtype="0" fill="hold" grpId="0" nodeType="afterEffect">
                                  <p:stCondLst>
                                    <p:cond delay="0"/>
                                  </p:stCondLst>
                                  <p:childTnLst>
                                    <p:set>
                                      <p:cBhvr>
                                        <p:cTn id="18" dur="1500" fill="hold">
                                          <p:stCondLst>
                                            <p:cond delay="0"/>
                                          </p:stCondLst>
                                        </p:cTn>
                                        <p:tgtEl>
                                          <p:spTgt spid="8"/>
                                        </p:tgtEl>
                                        <p:attrNameLst>
                                          <p:attrName>style.visibility</p:attrName>
                                        </p:attrNameLst>
                                      </p:cBhvr>
                                      <p:to>
                                        <p:strVal val="visible"/>
                                      </p:to>
                                    </p:set>
                                    <p:anim calcmode="lin" valueType="num">
                                      <p:cBhvr>
                                        <p:cTn id="19" dur="1500" fill="hold"/>
                                        <p:tgtEl>
                                          <p:spTgt spid="8"/>
                                        </p:tgtEl>
                                        <p:attrNameLst>
                                          <p:attrName>ppt_x</p:attrName>
                                        </p:attrNameLst>
                                      </p:cBhvr>
                                      <p:tavLst>
                                        <p:tav tm="0">
                                          <p:val>
                                            <p:strVal val="#ppt_x-.2"/>
                                          </p:val>
                                        </p:tav>
                                        <p:tav tm="100000">
                                          <p:val>
                                            <p:strVal val="#ppt_x"/>
                                          </p:val>
                                        </p:tav>
                                      </p:tavLst>
                                    </p:anim>
                                    <p:anim calcmode="lin" valueType="num">
                                      <p:cBhvr>
                                        <p:cTn id="20" dur="1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1" dur="1500"/>
                                        <p:tgtEl>
                                          <p:spTgt spid="8"/>
                                        </p:tgtEl>
                                      </p:cBhvr>
                                    </p:animEffect>
                                  </p:childTnLst>
                                </p:cTn>
                              </p:par>
                            </p:childTnLst>
                          </p:cTn>
                        </p:par>
                        <p:par>
                          <p:cTn id="22" fill="hold">
                            <p:stCondLst>
                              <p:cond delay="4500"/>
                            </p:stCondLst>
                            <p:childTnLst>
                              <p:par>
                                <p:cTn id="23" presetID="29" presetClass="entr" presetSubtype="0" fill="hold" grpId="0" nodeType="afterEffect">
                                  <p:stCondLst>
                                    <p:cond delay="0"/>
                                  </p:stCondLst>
                                  <p:childTnLst>
                                    <p:set>
                                      <p:cBhvr>
                                        <p:cTn id="24" dur="1500" fill="hold">
                                          <p:stCondLst>
                                            <p:cond delay="0"/>
                                          </p:stCondLst>
                                        </p:cTn>
                                        <p:tgtEl>
                                          <p:spTgt spid="9"/>
                                        </p:tgtEl>
                                        <p:attrNameLst>
                                          <p:attrName>style.visibility</p:attrName>
                                        </p:attrNameLst>
                                      </p:cBhvr>
                                      <p:to>
                                        <p:strVal val="visible"/>
                                      </p:to>
                                    </p:set>
                                    <p:anim calcmode="lin" valueType="num">
                                      <p:cBhvr>
                                        <p:cTn id="25" dur="1500" fill="hold"/>
                                        <p:tgtEl>
                                          <p:spTgt spid="9"/>
                                        </p:tgtEl>
                                        <p:attrNameLst>
                                          <p:attrName>ppt_x</p:attrName>
                                        </p:attrNameLst>
                                      </p:cBhvr>
                                      <p:tavLst>
                                        <p:tav tm="0">
                                          <p:val>
                                            <p:strVal val="#ppt_x-.2"/>
                                          </p:val>
                                        </p:tav>
                                        <p:tav tm="100000">
                                          <p:val>
                                            <p:strVal val="#ppt_x"/>
                                          </p:val>
                                        </p:tav>
                                      </p:tavLst>
                                    </p:anim>
                                    <p:anim calcmode="lin" valueType="num">
                                      <p:cBhvr>
                                        <p:cTn id="26" dur="1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7" dur="1500"/>
                                        <p:tgtEl>
                                          <p:spTgt spid="9"/>
                                        </p:tgtEl>
                                      </p:cBhvr>
                                    </p:animEffect>
                                  </p:childTnLst>
                                </p:cTn>
                              </p:par>
                            </p:childTnLst>
                          </p:cTn>
                        </p:par>
                        <p:par>
                          <p:cTn id="28" fill="hold">
                            <p:stCondLst>
                              <p:cond delay="6000"/>
                            </p:stCondLst>
                            <p:childTnLst>
                              <p:par>
                                <p:cTn id="29" presetID="29" presetClass="entr" presetSubtype="0" fill="hold" grpId="0" nodeType="afterEffect">
                                  <p:stCondLst>
                                    <p:cond delay="0"/>
                                  </p:stCondLst>
                                  <p:childTnLst>
                                    <p:set>
                                      <p:cBhvr>
                                        <p:cTn id="30" dur="5000" fill="hold">
                                          <p:stCondLst>
                                            <p:cond delay="0"/>
                                          </p:stCondLst>
                                        </p:cTn>
                                        <p:tgtEl>
                                          <p:spTgt spid="15"/>
                                        </p:tgtEl>
                                        <p:attrNameLst>
                                          <p:attrName>style.visibility</p:attrName>
                                        </p:attrNameLst>
                                      </p:cBhvr>
                                      <p:to>
                                        <p:strVal val="visible"/>
                                      </p:to>
                                    </p:set>
                                    <p:anim calcmode="lin" valueType="num">
                                      <p:cBhvr>
                                        <p:cTn id="31" dur="5000" fill="hold"/>
                                        <p:tgtEl>
                                          <p:spTgt spid="15"/>
                                        </p:tgtEl>
                                        <p:attrNameLst>
                                          <p:attrName>ppt_x</p:attrName>
                                        </p:attrNameLst>
                                      </p:cBhvr>
                                      <p:tavLst>
                                        <p:tav tm="0">
                                          <p:val>
                                            <p:strVal val="#ppt_x-.2"/>
                                          </p:val>
                                        </p:tav>
                                        <p:tav tm="100000">
                                          <p:val>
                                            <p:strVal val="#ppt_x"/>
                                          </p:val>
                                        </p:tav>
                                      </p:tavLst>
                                    </p:anim>
                                    <p:anim calcmode="lin" valueType="num">
                                      <p:cBhvr>
                                        <p:cTn id="32" dur="5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3"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6" grpId="1"/>
      <p:bldP spid="7" grpId="1"/>
      <p:bldP spid="8" grpId="1"/>
      <p:bldP spid="9"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7013" y="1613052"/>
            <a:ext cx="11737975" cy="4475237"/>
          </a:xfrm>
          <a:prstGeom prst="rect">
            <a:avLst/>
          </a:prstGeom>
          <a:solidFill>
            <a:srgbClr val="247AA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414752" y="1613052"/>
            <a:ext cx="7927699" cy="3902224"/>
          </a:xfrm>
          <a:prstGeom prst="rect">
            <a:avLst/>
          </a:prstGeom>
          <a:solidFill>
            <a:srgbClr val="247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 name="文本框 5"/>
          <p:cNvSpPr txBox="1"/>
          <p:nvPr/>
        </p:nvSpPr>
        <p:spPr>
          <a:xfrm flipH="1">
            <a:off x="4654385" y="2274311"/>
            <a:ext cx="6162917" cy="28613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0" cap="none" spc="0" normalizeH="0" baseline="0" noProof="0" dirty="0">
                <a:ln>
                  <a:noFill/>
                </a:ln>
                <a:solidFill>
                  <a:prstClr val="white"/>
                </a:solidFill>
                <a:effectLst/>
                <a:uLnTx/>
                <a:uFillTx/>
                <a:latin typeface="华文中宋" panose="02010600040101010101" charset="-122"/>
                <a:ea typeface="华文中宋" panose="02010600040101010101" charset="-122"/>
                <a:cs typeface="Calibri" panose="020F0502020204030204" pitchFamily="34" charset="0"/>
              </a:rPr>
              <a:t>智能汽车的基本结构分为三个主要层次：环境感知层、中央决策层和控制执行层。每个层次都发挥着独特的作用，共同支持智能网联汽车的运行。这三个层次相互协作，共同构成智能网联汽车的核心结构。</a:t>
            </a:r>
            <a:endParaRPr kumimoji="0" lang="zh-CN" altLang="en-US" sz="2400" b="0" i="0" u="none" strike="noStrike" kern="0" cap="none" spc="0" normalizeH="0" baseline="0" noProof="0" dirty="0">
              <a:ln>
                <a:noFill/>
              </a:ln>
              <a:solidFill>
                <a:prstClr val="white"/>
              </a:solidFill>
              <a:effectLst/>
              <a:uLnTx/>
              <a:uFillTx/>
              <a:latin typeface="华文中宋" panose="02010600040101010101" charset="-122"/>
              <a:ea typeface="华文中宋" panose="02010600040101010101" charset="-122"/>
              <a:cs typeface="Calibri" panose="020F0502020204030204" pitchFamily="34" charset="0"/>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27013" y="1613052"/>
            <a:ext cx="3902224" cy="3902224"/>
          </a:xfrm>
          <a:custGeom>
            <a:avLst/>
            <a:gdLst>
              <a:gd name="connsiteX0" fmla="*/ 0 w 3902224"/>
              <a:gd name="connsiteY0" fmla="*/ 0 h 3902224"/>
              <a:gd name="connsiteX1" fmla="*/ 3902224 w 3902224"/>
              <a:gd name="connsiteY1" fmla="*/ 0 h 3902224"/>
              <a:gd name="connsiteX2" fmla="*/ 3902224 w 3902224"/>
              <a:gd name="connsiteY2" fmla="*/ 3902224 h 3902224"/>
              <a:gd name="connsiteX3" fmla="*/ 0 w 3902224"/>
              <a:gd name="connsiteY3" fmla="*/ 3902224 h 3902224"/>
            </a:gdLst>
            <a:ahLst/>
            <a:cxnLst>
              <a:cxn ang="0">
                <a:pos x="connsiteX0" y="connsiteY0"/>
              </a:cxn>
              <a:cxn ang="0">
                <a:pos x="connsiteX1" y="connsiteY1"/>
              </a:cxn>
              <a:cxn ang="0">
                <a:pos x="connsiteX2" y="connsiteY2"/>
              </a:cxn>
              <a:cxn ang="0">
                <a:pos x="connsiteX3" y="connsiteY3"/>
              </a:cxn>
            </a:cxnLst>
            <a:rect l="l" t="t" r="r" b="b"/>
            <a:pathLst>
              <a:path w="3902224" h="3902224">
                <a:moveTo>
                  <a:pt x="0" y="0"/>
                </a:moveTo>
                <a:lnTo>
                  <a:pt x="3902224" y="0"/>
                </a:lnTo>
                <a:lnTo>
                  <a:pt x="3902224" y="3902224"/>
                </a:lnTo>
                <a:lnTo>
                  <a:pt x="0" y="3902224"/>
                </a:lnTo>
                <a:close/>
              </a:path>
            </a:pathLst>
          </a:custGeom>
        </p:spPr>
      </p:pic>
      <p:grpSp>
        <p:nvGrpSpPr>
          <p:cNvPr id="13" name="组合 12"/>
          <p:cNvGrpSpPr/>
          <p:nvPr/>
        </p:nvGrpSpPr>
        <p:grpSpPr>
          <a:xfrm>
            <a:off x="263525" y="349595"/>
            <a:ext cx="6736715" cy="470535"/>
            <a:chOff x="263525" y="349595"/>
            <a:chExt cx="6736715" cy="470535"/>
          </a:xfrm>
        </p:grpSpPr>
        <p:sp>
          <p:nvSpPr>
            <p:cNvPr id="11" name="文本框 10"/>
            <p:cNvSpPr txBox="1"/>
            <p:nvPr/>
          </p:nvSpPr>
          <p:spPr>
            <a:xfrm>
              <a:off x="715010" y="359755"/>
              <a:ext cx="6285230" cy="460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智能汽车的基本结构与工作原理</a:t>
              </a:r>
              <a:endParaRPr kumimoji="0" lang="zh-CN" altLang="en-US" sz="2400" b="0"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12" name="Freeform 94"/>
            <p:cNvSpPr>
              <a:spLocks noEditPoints="1"/>
            </p:cNvSpPr>
            <p:nvPr/>
          </p:nvSpPr>
          <p:spPr bwMode="auto">
            <a:xfrm>
              <a:off x="263525" y="349595"/>
              <a:ext cx="451173" cy="45093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247AA6">
                <a:alpha val="81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2000"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0-#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iterate type="lt">
                                    <p:tmPct val="10000"/>
                                  </p:iterate>
                                  <p:childTnLst>
                                    <p:set>
                                      <p:cBhvr>
                                        <p:cTn id="11" dur="2700" fill="hold">
                                          <p:stCondLst>
                                            <p:cond delay="0"/>
                                          </p:stCondLst>
                                        </p:cTn>
                                        <p:tgtEl>
                                          <p:spTgt spid="6">
                                            <p:txEl>
                                              <p:pRg st="0" end="0"/>
                                            </p:txEl>
                                          </p:spTgt>
                                        </p:tgtEl>
                                        <p:attrNameLst>
                                          <p:attrName>style.visibility</p:attrName>
                                        </p:attrNameLst>
                                      </p:cBhvr>
                                      <p:to>
                                        <p:strVal val="visible"/>
                                      </p:to>
                                    </p:set>
                                    <p:animEffect transition="in" filter="fade">
                                      <p:cBhvr>
                                        <p:cTn id="12" dur="2700"/>
                                        <p:tgtEl>
                                          <p:spTgt spid="6">
                                            <p:txEl>
                                              <p:pRg st="0" end="0"/>
                                            </p:txEl>
                                          </p:spTgt>
                                        </p:tgtEl>
                                      </p:cBhvr>
                                    </p:animEffect>
                                    <p:anim calcmode="lin" valueType="num">
                                      <p:cBhvr>
                                        <p:cTn id="13" dur="27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27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rot="20555381">
            <a:off x="6717117" y="3242301"/>
            <a:ext cx="2491840" cy="2389617"/>
            <a:chOff x="4170311" y="1491113"/>
            <a:chExt cx="3030384" cy="2906068"/>
          </a:xfrm>
          <a:solidFill>
            <a:srgbClr val="247AA6">
              <a:alpha val="69000"/>
            </a:srgbClr>
          </a:solidFill>
        </p:grpSpPr>
        <p:sp>
          <p:nvSpPr>
            <p:cNvPr id="8" name="梯形 7"/>
            <p:cNvSpPr/>
            <p:nvPr/>
          </p:nvSpPr>
          <p:spPr>
            <a:xfrm rot="-5400000">
              <a:off x="423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9" name="梯形 8"/>
            <p:cNvSpPr/>
            <p:nvPr/>
          </p:nvSpPr>
          <p:spPr>
            <a:xfrm rot="-3240000">
              <a:off x="4473696"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0" name="梯形 9"/>
            <p:cNvSpPr/>
            <p:nvPr/>
          </p:nvSpPr>
          <p:spPr>
            <a:xfrm rot="-1080000">
              <a:off x="5108696"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 name="梯形 10"/>
            <p:cNvSpPr/>
            <p:nvPr/>
          </p:nvSpPr>
          <p:spPr>
            <a:xfrm rot="1080000">
              <a:off x="5893600"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2" name="梯形 11"/>
            <p:cNvSpPr/>
            <p:nvPr/>
          </p:nvSpPr>
          <p:spPr>
            <a:xfrm rot="3240000">
              <a:off x="6528600"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3" name="梯形 12"/>
            <p:cNvSpPr/>
            <p:nvPr/>
          </p:nvSpPr>
          <p:spPr>
            <a:xfrm rot="5400000">
              <a:off x="677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4" name="梯形 13"/>
            <p:cNvSpPr/>
            <p:nvPr/>
          </p:nvSpPr>
          <p:spPr>
            <a:xfrm rot="7560000">
              <a:off x="6528599"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5" name="梯形 14"/>
            <p:cNvSpPr/>
            <p:nvPr/>
          </p:nvSpPr>
          <p:spPr>
            <a:xfrm rot="9720000">
              <a:off x="5893600"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6" name="梯形 15"/>
            <p:cNvSpPr/>
            <p:nvPr/>
          </p:nvSpPr>
          <p:spPr>
            <a:xfrm rot="11880000">
              <a:off x="5108696"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7" name="梯形 16"/>
            <p:cNvSpPr/>
            <p:nvPr/>
          </p:nvSpPr>
          <p:spPr>
            <a:xfrm rot="14040000">
              <a:off x="4473696"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
        <p:nvSpPr>
          <p:cNvPr id="7" name="椭圆 6"/>
          <p:cNvSpPr/>
          <p:nvPr/>
        </p:nvSpPr>
        <p:spPr>
          <a:xfrm rot="20555381">
            <a:off x="6911488" y="3385560"/>
            <a:ext cx="2103099" cy="2103099"/>
          </a:xfrm>
          <a:prstGeom prst="ellipse">
            <a:avLst/>
          </a:prstGeom>
          <a:solidFill>
            <a:srgbClr val="247AA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 name="椭圆 4"/>
          <p:cNvSpPr/>
          <p:nvPr/>
        </p:nvSpPr>
        <p:spPr>
          <a:xfrm rot="20555381">
            <a:off x="7055167" y="3529239"/>
            <a:ext cx="1815741" cy="1815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nvGrpSpPr>
          <p:cNvPr id="2" name="组合 1"/>
          <p:cNvGrpSpPr/>
          <p:nvPr/>
        </p:nvGrpSpPr>
        <p:grpSpPr>
          <a:xfrm>
            <a:off x="8464571" y="1735300"/>
            <a:ext cx="2074952" cy="2157717"/>
            <a:chOff x="2708663" y="1850803"/>
            <a:chExt cx="2074952" cy="2157717"/>
          </a:xfrm>
          <a:solidFill>
            <a:srgbClr val="247AA6">
              <a:alpha val="69000"/>
            </a:srgbClr>
          </a:solidFill>
        </p:grpSpPr>
        <p:sp>
          <p:nvSpPr>
            <p:cNvPr id="23" name="梯形 22"/>
            <p:cNvSpPr/>
            <p:nvPr/>
          </p:nvSpPr>
          <p:spPr>
            <a:xfrm rot="15155381">
              <a:off x="2751982" y="3025653"/>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24" name="梯形 23"/>
            <p:cNvSpPr/>
            <p:nvPr/>
          </p:nvSpPr>
          <p:spPr>
            <a:xfrm rot="17315381">
              <a:off x="2757734" y="2466786"/>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25" name="梯形 24"/>
            <p:cNvSpPr/>
            <p:nvPr/>
          </p:nvSpPr>
          <p:spPr>
            <a:xfrm rot="19475381">
              <a:off x="3090882" y="2018033"/>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26" name="梯形 25"/>
            <p:cNvSpPr/>
            <p:nvPr/>
          </p:nvSpPr>
          <p:spPr>
            <a:xfrm rot="35381">
              <a:off x="3624175" y="1850803"/>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27" name="梯形 26"/>
            <p:cNvSpPr/>
            <p:nvPr/>
          </p:nvSpPr>
          <p:spPr>
            <a:xfrm rot="2195381">
              <a:off x="4153912" y="2028974"/>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28" name="梯形 27"/>
            <p:cNvSpPr/>
            <p:nvPr/>
          </p:nvSpPr>
          <p:spPr>
            <a:xfrm rot="4355381">
              <a:off x="4477752" y="2484488"/>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29" name="梯形 28"/>
            <p:cNvSpPr/>
            <p:nvPr/>
          </p:nvSpPr>
          <p:spPr>
            <a:xfrm rot="6515381">
              <a:off x="4472000" y="3043356"/>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30" name="梯形 29"/>
            <p:cNvSpPr/>
            <p:nvPr/>
          </p:nvSpPr>
          <p:spPr>
            <a:xfrm rot="8675381">
              <a:off x="4138853" y="3492109"/>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31" name="梯形 30"/>
            <p:cNvSpPr/>
            <p:nvPr/>
          </p:nvSpPr>
          <p:spPr>
            <a:xfrm rot="10835381">
              <a:off x="3605560" y="3659338"/>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32" name="梯形 31"/>
            <p:cNvSpPr/>
            <p:nvPr/>
          </p:nvSpPr>
          <p:spPr>
            <a:xfrm rot="12995381">
              <a:off x="3075823" y="3481168"/>
              <a:ext cx="262543" cy="34918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
        <p:nvSpPr>
          <p:cNvPr id="22" name="椭圆 21"/>
          <p:cNvSpPr/>
          <p:nvPr/>
        </p:nvSpPr>
        <p:spPr>
          <a:xfrm rot="21155381">
            <a:off x="8591457" y="1903569"/>
            <a:ext cx="1821181" cy="1821181"/>
          </a:xfrm>
          <a:prstGeom prst="ellipse">
            <a:avLst/>
          </a:prstGeom>
          <a:solidFill>
            <a:srgbClr val="247AA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20" name="椭圆 19"/>
          <p:cNvSpPr/>
          <p:nvPr/>
        </p:nvSpPr>
        <p:spPr>
          <a:xfrm rot="20555381">
            <a:off x="8715876" y="2027987"/>
            <a:ext cx="1572343" cy="1572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nvGrpSpPr>
          <p:cNvPr id="36" name="组合 35"/>
          <p:cNvGrpSpPr/>
          <p:nvPr/>
        </p:nvGrpSpPr>
        <p:grpSpPr>
          <a:xfrm rot="20555381">
            <a:off x="6761024" y="1626057"/>
            <a:ext cx="1723807" cy="1653092"/>
            <a:chOff x="4170311" y="1491113"/>
            <a:chExt cx="3030384" cy="2906068"/>
          </a:xfrm>
          <a:solidFill>
            <a:srgbClr val="247AA6"/>
          </a:solidFill>
        </p:grpSpPr>
        <p:sp>
          <p:nvSpPr>
            <p:cNvPr id="38" name="梯形 37"/>
            <p:cNvSpPr/>
            <p:nvPr/>
          </p:nvSpPr>
          <p:spPr>
            <a:xfrm rot="-5400000">
              <a:off x="423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39" name="梯形 38"/>
            <p:cNvSpPr/>
            <p:nvPr/>
          </p:nvSpPr>
          <p:spPr>
            <a:xfrm rot="-3240000">
              <a:off x="4473696"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0" name="梯形 39"/>
            <p:cNvSpPr/>
            <p:nvPr/>
          </p:nvSpPr>
          <p:spPr>
            <a:xfrm rot="-1080000">
              <a:off x="5108696"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1" name="梯形 40"/>
            <p:cNvSpPr/>
            <p:nvPr/>
          </p:nvSpPr>
          <p:spPr>
            <a:xfrm rot="1080000">
              <a:off x="5893600"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2" name="梯形 41"/>
            <p:cNvSpPr/>
            <p:nvPr/>
          </p:nvSpPr>
          <p:spPr>
            <a:xfrm rot="3240000">
              <a:off x="6528600"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3" name="梯形 42"/>
            <p:cNvSpPr/>
            <p:nvPr/>
          </p:nvSpPr>
          <p:spPr>
            <a:xfrm rot="5400000">
              <a:off x="677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4" name="梯形 43"/>
            <p:cNvSpPr/>
            <p:nvPr/>
          </p:nvSpPr>
          <p:spPr>
            <a:xfrm rot="7560000">
              <a:off x="6528599"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5" name="梯形 44"/>
            <p:cNvSpPr/>
            <p:nvPr/>
          </p:nvSpPr>
          <p:spPr>
            <a:xfrm rot="9720000">
              <a:off x="5893600"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6" name="梯形 45"/>
            <p:cNvSpPr/>
            <p:nvPr/>
          </p:nvSpPr>
          <p:spPr>
            <a:xfrm rot="11880000">
              <a:off x="5108696"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47" name="梯形 46"/>
            <p:cNvSpPr/>
            <p:nvPr/>
          </p:nvSpPr>
          <p:spPr>
            <a:xfrm rot="14040000">
              <a:off x="4473696"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
        <p:nvSpPr>
          <p:cNvPr id="37" name="椭圆 36"/>
          <p:cNvSpPr/>
          <p:nvPr/>
        </p:nvSpPr>
        <p:spPr>
          <a:xfrm rot="20555381">
            <a:off x="6895486" y="1725161"/>
            <a:ext cx="1454883" cy="1454884"/>
          </a:xfrm>
          <a:prstGeom prst="ellipse">
            <a:avLst/>
          </a:prstGeom>
          <a:solidFill>
            <a:srgbClr val="247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35" name="椭圆 34"/>
          <p:cNvSpPr/>
          <p:nvPr/>
        </p:nvSpPr>
        <p:spPr>
          <a:xfrm rot="20555381">
            <a:off x="6994880" y="1824555"/>
            <a:ext cx="1256094" cy="1256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63" name="文本框 62"/>
          <p:cNvSpPr txBox="1"/>
          <p:nvPr/>
        </p:nvSpPr>
        <p:spPr>
          <a:xfrm>
            <a:off x="7171953" y="4062358"/>
            <a:ext cx="1541755"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有条件</a:t>
            </a:r>
            <a:endPar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自动驾驶</a:t>
            </a:r>
            <a:endPar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64" name="文本框 63"/>
          <p:cNvSpPr txBox="1"/>
          <p:nvPr/>
        </p:nvSpPr>
        <p:spPr>
          <a:xfrm>
            <a:off x="8713405" y="2570604"/>
            <a:ext cx="154175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组合驾驶</a:t>
            </a:r>
            <a:endParaRPr kumimoji="0" lang="zh-CN" altLang="en-US"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辅助</a:t>
            </a:r>
            <a:endParaRPr kumimoji="0" lang="zh-CN" altLang="en-US"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65" name="文本框 64"/>
          <p:cNvSpPr txBox="1"/>
          <p:nvPr/>
        </p:nvSpPr>
        <p:spPr>
          <a:xfrm>
            <a:off x="6846816" y="2250096"/>
            <a:ext cx="15417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部分驾驶</a:t>
            </a:r>
            <a:endPar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辅助</a:t>
            </a:r>
            <a:endPar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grpSp>
        <p:nvGrpSpPr>
          <p:cNvPr id="51" name="组合 50"/>
          <p:cNvGrpSpPr/>
          <p:nvPr/>
        </p:nvGrpSpPr>
        <p:grpSpPr>
          <a:xfrm rot="20555381">
            <a:off x="9256585" y="4062673"/>
            <a:ext cx="1586497" cy="1521415"/>
            <a:chOff x="4170311" y="1491113"/>
            <a:chExt cx="3030384" cy="2906068"/>
          </a:xfrm>
          <a:solidFill>
            <a:srgbClr val="247AA6"/>
          </a:solidFill>
        </p:grpSpPr>
        <p:sp>
          <p:nvSpPr>
            <p:cNvPr id="53" name="梯形 52"/>
            <p:cNvSpPr/>
            <p:nvPr/>
          </p:nvSpPr>
          <p:spPr>
            <a:xfrm rot="-5400000">
              <a:off x="423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4" name="梯形 53"/>
            <p:cNvSpPr/>
            <p:nvPr/>
          </p:nvSpPr>
          <p:spPr>
            <a:xfrm rot="-3240000">
              <a:off x="4473696"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5" name="梯形 54"/>
            <p:cNvSpPr/>
            <p:nvPr/>
          </p:nvSpPr>
          <p:spPr>
            <a:xfrm rot="-1080000">
              <a:off x="5108696"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6" name="梯形 55"/>
            <p:cNvSpPr/>
            <p:nvPr/>
          </p:nvSpPr>
          <p:spPr>
            <a:xfrm rot="1080000">
              <a:off x="5893600"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7" name="梯形 56"/>
            <p:cNvSpPr/>
            <p:nvPr/>
          </p:nvSpPr>
          <p:spPr>
            <a:xfrm rot="3240000">
              <a:off x="6528600"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8" name="梯形 57"/>
            <p:cNvSpPr/>
            <p:nvPr/>
          </p:nvSpPr>
          <p:spPr>
            <a:xfrm rot="5400000">
              <a:off x="677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9" name="梯形 58"/>
            <p:cNvSpPr/>
            <p:nvPr/>
          </p:nvSpPr>
          <p:spPr>
            <a:xfrm rot="7560000">
              <a:off x="6528599"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60" name="梯形 59"/>
            <p:cNvSpPr/>
            <p:nvPr/>
          </p:nvSpPr>
          <p:spPr>
            <a:xfrm rot="9720000">
              <a:off x="5893600"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61" name="梯形 60"/>
            <p:cNvSpPr/>
            <p:nvPr/>
          </p:nvSpPr>
          <p:spPr>
            <a:xfrm rot="11880000">
              <a:off x="5108696"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62" name="梯形 61"/>
            <p:cNvSpPr/>
            <p:nvPr/>
          </p:nvSpPr>
          <p:spPr>
            <a:xfrm rot="14040000">
              <a:off x="4473696"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
        <p:nvSpPr>
          <p:cNvPr id="52" name="椭圆 51"/>
          <p:cNvSpPr/>
          <p:nvPr/>
        </p:nvSpPr>
        <p:spPr>
          <a:xfrm rot="20555381">
            <a:off x="9380337" y="4153883"/>
            <a:ext cx="1338995" cy="1338996"/>
          </a:xfrm>
          <a:prstGeom prst="ellipse">
            <a:avLst/>
          </a:prstGeom>
          <a:solidFill>
            <a:srgbClr val="247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50" name="椭圆 49"/>
          <p:cNvSpPr/>
          <p:nvPr/>
        </p:nvSpPr>
        <p:spPr>
          <a:xfrm rot="20555381">
            <a:off x="9471813" y="4245360"/>
            <a:ext cx="1156040" cy="11560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67" name="文本框 66"/>
          <p:cNvSpPr txBox="1"/>
          <p:nvPr/>
        </p:nvSpPr>
        <p:spPr>
          <a:xfrm>
            <a:off x="9294495" y="4620895"/>
            <a:ext cx="151066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高度自动</a:t>
            </a:r>
            <a:endPar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驾驶</a:t>
            </a:r>
            <a:endPar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91" name="文本框 90"/>
          <p:cNvSpPr txBox="1"/>
          <p:nvPr>
            <p:custDataLst>
              <p:tags r:id="rId1"/>
            </p:custDataLst>
          </p:nvPr>
        </p:nvSpPr>
        <p:spPr>
          <a:xfrm>
            <a:off x="1454743" y="2038350"/>
            <a:ext cx="4794885" cy="92202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200" b="1" kern="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sym typeface="+mn-ea"/>
              </a:rPr>
              <a:t>应急辅助：</a:t>
            </a:r>
            <a:r>
              <a:rPr kumimoji="0" lang="zh-CN" altLang="en-US" sz="1200" b="1"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系统不能持续执行动态驾驶任务中的车辆横向或纵向运动控制，但具备持续执行动态驾驶任务中的部分目标和事件探测与响应的能力。</a:t>
            </a:r>
            <a:endParaRPr kumimoji="0" lang="zh-CN" altLang="en-US" sz="1200" b="1"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endParaRPr>
          </a:p>
        </p:txBody>
      </p:sp>
      <p:sp>
        <p:nvSpPr>
          <p:cNvPr id="92" name="文本框 91"/>
          <p:cNvSpPr txBox="1"/>
          <p:nvPr>
            <p:custDataLst>
              <p:tags r:id="rId2"/>
            </p:custDataLst>
          </p:nvPr>
        </p:nvSpPr>
        <p:spPr>
          <a:xfrm>
            <a:off x="1454785" y="3054985"/>
            <a:ext cx="4794885" cy="645160"/>
          </a:xfrm>
          <a:prstGeom prst="rect">
            <a:avLst/>
          </a:prstGeom>
          <a:noFill/>
        </p:spPr>
        <p:txBody>
          <a:bodyPr wrap="square" rtlCol="0">
            <a:spAutoFit/>
          </a:bodyPr>
          <a:lstStyle/>
          <a:p>
            <a:pPr marR="0" lvl="0" indent="0" algn="just" defTabSz="914400" rtl="0" fontAlgn="auto">
              <a:lnSpc>
                <a:spcPct val="150000"/>
              </a:lnSpc>
              <a:spcBef>
                <a:spcPts val="0"/>
              </a:spcBef>
              <a:spcAft>
                <a:spcPts val="0"/>
              </a:spcAft>
              <a:buClrTx/>
              <a:buSzTx/>
              <a:buFontTx/>
              <a:buNone/>
              <a:defRPr/>
            </a:pPr>
            <a:r>
              <a:rPr lang="zh-CN" altLang="en-US" sz="1200" b="1" noProof="0" dirty="0">
                <a:ln>
                  <a:noFill/>
                </a:ln>
                <a:solidFill>
                  <a:srgbClr val="247AA6"/>
                </a:solidFill>
                <a:effectLst/>
                <a:uLnTx/>
                <a:uFillTx/>
                <a:latin typeface="华文中宋" panose="02010600040101010101" charset="-122"/>
                <a:ea typeface="华文中宋" panose="02010600040101010101" charset="-122"/>
                <a:sym typeface="+mn-ea"/>
              </a:rPr>
              <a:t>有条件自动驾驶：</a:t>
            </a:r>
            <a:r>
              <a:rPr kumimoji="0" lang="zh-CN" altLang="en-US" sz="1200" b="1"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系统在其设计运行条件下持续地执行全部动态驾驶任务。</a:t>
            </a:r>
            <a:endParaRPr kumimoji="0" lang="zh-CN" altLang="en-US" sz="1200" b="1"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endParaRPr>
          </a:p>
        </p:txBody>
      </p:sp>
      <p:sp>
        <p:nvSpPr>
          <p:cNvPr id="93" name="文本框 92"/>
          <p:cNvSpPr txBox="1"/>
          <p:nvPr>
            <p:custDataLst>
              <p:tags r:id="rId3"/>
            </p:custDataLst>
          </p:nvPr>
        </p:nvSpPr>
        <p:spPr>
          <a:xfrm>
            <a:off x="1454785" y="3922395"/>
            <a:ext cx="4794885" cy="645160"/>
          </a:xfrm>
          <a:prstGeom prst="rect">
            <a:avLst/>
          </a:prstGeom>
          <a:noFill/>
        </p:spPr>
        <p:txBody>
          <a:bodyPr wrap="square" rtlCol="0">
            <a:spAutoFit/>
          </a:bodyPr>
          <a:lstStyle/>
          <a:p>
            <a:pPr marR="0" lvl="0" indent="0" algn="just" defTabSz="914400" rtl="0" fontAlgn="auto">
              <a:lnSpc>
                <a:spcPct val="150000"/>
              </a:lnSpc>
              <a:spcBef>
                <a:spcPts val="0"/>
              </a:spcBef>
              <a:spcAft>
                <a:spcPts val="0"/>
              </a:spcAft>
              <a:buClrTx/>
              <a:buSzTx/>
              <a:buFontTx/>
              <a:buNone/>
              <a:defRPr/>
            </a:pPr>
            <a:r>
              <a:rPr lang="zh-CN" altLang="en-US" sz="1200" b="1" noProof="0" dirty="0">
                <a:ln>
                  <a:noFill/>
                </a:ln>
                <a:solidFill>
                  <a:srgbClr val="247AA6"/>
                </a:solidFill>
                <a:effectLst/>
                <a:uLnTx/>
                <a:uFillTx/>
                <a:latin typeface="华文中宋" panose="02010600040101010101" charset="-122"/>
                <a:ea typeface="华文中宋" panose="02010600040101010101" charset="-122"/>
                <a:sym typeface="+mn-ea"/>
              </a:rPr>
              <a:t>高度自动驾驶：</a:t>
            </a:r>
            <a:r>
              <a:rPr kumimoji="0" lang="zh-CN" altLang="en-US" sz="1200" b="1"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系统在其设计运行条件下持续地执行全部动态驾驶任务并自动执行最小风险策略。</a:t>
            </a:r>
            <a:endParaRPr kumimoji="0" lang="zh-CN" altLang="en-US" sz="1200" b="1"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endParaRPr>
          </a:p>
        </p:txBody>
      </p:sp>
      <p:sp>
        <p:nvSpPr>
          <p:cNvPr id="94" name="文本框 93"/>
          <p:cNvSpPr txBox="1"/>
          <p:nvPr>
            <p:custDataLst>
              <p:tags r:id="rId4"/>
            </p:custDataLst>
          </p:nvPr>
        </p:nvSpPr>
        <p:spPr>
          <a:xfrm>
            <a:off x="1454785" y="4857115"/>
            <a:ext cx="4794885" cy="645160"/>
          </a:xfrm>
          <a:prstGeom prst="rect">
            <a:avLst/>
          </a:prstGeom>
          <a:noFill/>
        </p:spPr>
        <p:txBody>
          <a:bodyPr wrap="square" rtlCol="0">
            <a:spAutoFit/>
          </a:bodyPr>
          <a:lstStyle/>
          <a:p>
            <a:pPr marR="0" lvl="0" indent="0" algn="just" defTabSz="914400" rtl="0" fontAlgn="auto">
              <a:lnSpc>
                <a:spcPct val="150000"/>
              </a:lnSpc>
              <a:spcBef>
                <a:spcPts val="0"/>
              </a:spcBef>
              <a:spcAft>
                <a:spcPts val="0"/>
              </a:spcAft>
              <a:buClrTx/>
              <a:buSzTx/>
              <a:buFontTx/>
              <a:buNone/>
              <a:defRPr/>
            </a:pPr>
            <a:r>
              <a:rPr lang="zh-CN" altLang="en-US" sz="1200" b="1" noProof="0" dirty="0">
                <a:ln>
                  <a:noFill/>
                </a:ln>
                <a:solidFill>
                  <a:srgbClr val="247AA6"/>
                </a:solidFill>
                <a:effectLst/>
                <a:uLnTx/>
                <a:uFillTx/>
                <a:latin typeface="华文中宋" panose="02010600040101010101" charset="-122"/>
                <a:ea typeface="华文中宋" panose="02010600040101010101" charset="-122"/>
                <a:sym typeface="+mn-ea"/>
              </a:rPr>
              <a:t>完全自动驾驶</a:t>
            </a:r>
            <a:r>
              <a:rPr kumimoji="0" lang="zh-CN" altLang="en-US" sz="1200" b="1"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系统在任何可行驶条件下持续地执行全部动态驾驶任务并自动执行最小风险策略。</a:t>
            </a:r>
            <a:endParaRPr kumimoji="0" lang="zh-CN" altLang="en-US" sz="1200" b="1"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endParaRPr>
          </a:p>
        </p:txBody>
      </p:sp>
      <p:grpSp>
        <p:nvGrpSpPr>
          <p:cNvPr id="81" name="组合 80"/>
          <p:cNvGrpSpPr/>
          <p:nvPr/>
        </p:nvGrpSpPr>
        <p:grpSpPr>
          <a:xfrm>
            <a:off x="263525" y="349595"/>
            <a:ext cx="3807460" cy="470535"/>
            <a:chOff x="263525" y="349595"/>
            <a:chExt cx="3807460" cy="470535"/>
          </a:xfrm>
        </p:grpSpPr>
        <p:sp>
          <p:nvSpPr>
            <p:cNvPr id="82" name="文本框 81"/>
            <p:cNvSpPr txBox="1"/>
            <p:nvPr/>
          </p:nvSpPr>
          <p:spPr>
            <a:xfrm>
              <a:off x="715010" y="359755"/>
              <a:ext cx="3355975" cy="460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汽车驾驶自动化分级</a:t>
              </a:r>
              <a:endPar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83" name="Freeform 94"/>
            <p:cNvSpPr>
              <a:spLocks noEditPoints="1"/>
            </p:cNvSpPr>
            <p:nvPr/>
          </p:nvSpPr>
          <p:spPr bwMode="auto">
            <a:xfrm>
              <a:off x="263525" y="349595"/>
              <a:ext cx="451173" cy="45093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247AA6">
                <a:alpha val="81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
        <p:nvSpPr>
          <p:cNvPr id="88" name="Freeform 92"/>
          <p:cNvSpPr>
            <a:spLocks noEditPoints="1"/>
          </p:cNvSpPr>
          <p:nvPr>
            <p:custDataLst>
              <p:tags r:id="rId5"/>
            </p:custDataLst>
          </p:nvPr>
        </p:nvSpPr>
        <p:spPr bwMode="auto">
          <a:xfrm>
            <a:off x="774919" y="4965816"/>
            <a:ext cx="385333" cy="394968"/>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rgbClr val="247AA6"/>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89" name="Freeform 94"/>
          <p:cNvSpPr>
            <a:spLocks noEditPoints="1"/>
          </p:cNvSpPr>
          <p:nvPr>
            <p:custDataLst>
              <p:tags r:id="rId6"/>
            </p:custDataLst>
          </p:nvPr>
        </p:nvSpPr>
        <p:spPr bwMode="auto">
          <a:xfrm>
            <a:off x="771403" y="3148835"/>
            <a:ext cx="392365" cy="392157"/>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247AA6"/>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90" name="Freeform 97"/>
          <p:cNvSpPr>
            <a:spLocks noEditPoints="1"/>
          </p:cNvSpPr>
          <p:nvPr>
            <p:custDataLst>
              <p:tags r:id="rId7"/>
            </p:custDataLst>
          </p:nvPr>
        </p:nvSpPr>
        <p:spPr bwMode="auto">
          <a:xfrm>
            <a:off x="773513" y="2285324"/>
            <a:ext cx="388145" cy="390750"/>
          </a:xfrm>
          <a:custGeom>
            <a:avLst/>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rgbClr val="247AA6"/>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95" name="Freeform 110"/>
          <p:cNvSpPr>
            <a:spLocks noEditPoints="1"/>
          </p:cNvSpPr>
          <p:nvPr>
            <p:custDataLst>
              <p:tags r:id="rId8"/>
            </p:custDataLst>
          </p:nvPr>
        </p:nvSpPr>
        <p:spPr bwMode="auto">
          <a:xfrm>
            <a:off x="772106" y="4013753"/>
            <a:ext cx="390958" cy="479302"/>
          </a:xfrm>
          <a:custGeom>
            <a:avLst/>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247AA6"/>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nvGrpSpPr>
          <p:cNvPr id="69" name="组合 68"/>
          <p:cNvGrpSpPr/>
          <p:nvPr/>
        </p:nvGrpSpPr>
        <p:grpSpPr>
          <a:xfrm rot="20555381">
            <a:off x="10312400" y="2983230"/>
            <a:ext cx="1317625" cy="1290955"/>
            <a:chOff x="4170311" y="1491113"/>
            <a:chExt cx="3030384" cy="2906068"/>
          </a:xfrm>
          <a:solidFill>
            <a:srgbClr val="247AA6"/>
          </a:solidFill>
        </p:grpSpPr>
        <p:sp>
          <p:nvSpPr>
            <p:cNvPr id="70" name="梯形 69"/>
            <p:cNvSpPr/>
            <p:nvPr/>
          </p:nvSpPr>
          <p:spPr>
            <a:xfrm rot="-5400000">
              <a:off x="423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1" name="梯形 70"/>
            <p:cNvSpPr/>
            <p:nvPr/>
          </p:nvSpPr>
          <p:spPr>
            <a:xfrm rot="-3240000">
              <a:off x="4473696"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2" name="梯形 71"/>
            <p:cNvSpPr/>
            <p:nvPr/>
          </p:nvSpPr>
          <p:spPr>
            <a:xfrm rot="-1080000">
              <a:off x="5108696"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3" name="梯形 72"/>
            <p:cNvSpPr/>
            <p:nvPr/>
          </p:nvSpPr>
          <p:spPr>
            <a:xfrm rot="1080000">
              <a:off x="5893600"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4" name="梯形 73"/>
            <p:cNvSpPr/>
            <p:nvPr/>
          </p:nvSpPr>
          <p:spPr>
            <a:xfrm rot="3240000">
              <a:off x="6528600"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5" name="梯形 74"/>
            <p:cNvSpPr/>
            <p:nvPr/>
          </p:nvSpPr>
          <p:spPr>
            <a:xfrm rot="5400000">
              <a:off x="677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6" name="梯形 75"/>
            <p:cNvSpPr/>
            <p:nvPr/>
          </p:nvSpPr>
          <p:spPr>
            <a:xfrm rot="7560000">
              <a:off x="6528599"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7" name="梯形 76"/>
            <p:cNvSpPr/>
            <p:nvPr/>
          </p:nvSpPr>
          <p:spPr>
            <a:xfrm rot="9720000">
              <a:off x="5893600"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8" name="梯形 77"/>
            <p:cNvSpPr/>
            <p:nvPr/>
          </p:nvSpPr>
          <p:spPr>
            <a:xfrm rot="11880000">
              <a:off x="5108696"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79" name="梯形 78"/>
            <p:cNvSpPr/>
            <p:nvPr/>
          </p:nvSpPr>
          <p:spPr>
            <a:xfrm rot="14040000">
              <a:off x="4473696"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
        <p:nvSpPr>
          <p:cNvPr id="80" name="椭圆 79"/>
          <p:cNvSpPr/>
          <p:nvPr/>
        </p:nvSpPr>
        <p:spPr>
          <a:xfrm rot="20555381">
            <a:off x="10399395" y="3061335"/>
            <a:ext cx="1149350" cy="1138555"/>
          </a:xfrm>
          <a:prstGeom prst="ellipse">
            <a:avLst/>
          </a:prstGeom>
          <a:solidFill>
            <a:srgbClr val="247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84" name="椭圆 83"/>
          <p:cNvSpPr/>
          <p:nvPr/>
        </p:nvSpPr>
        <p:spPr>
          <a:xfrm rot="20555381">
            <a:off x="10465435" y="3144520"/>
            <a:ext cx="991870" cy="9829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85" name="文本框 84"/>
          <p:cNvSpPr txBox="1"/>
          <p:nvPr/>
        </p:nvSpPr>
        <p:spPr>
          <a:xfrm>
            <a:off x="10354310" y="3438525"/>
            <a:ext cx="1217295" cy="361950"/>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完全自动</a:t>
            </a:r>
            <a:endPar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驾驶</a:t>
            </a:r>
            <a:endParaRPr kumimoji="0" lang="zh-CN" altLang="en-US" sz="16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grpSp>
        <p:nvGrpSpPr>
          <p:cNvPr id="111" name="组合 110"/>
          <p:cNvGrpSpPr/>
          <p:nvPr/>
        </p:nvGrpSpPr>
        <p:grpSpPr>
          <a:xfrm rot="20555381">
            <a:off x="8074025" y="897255"/>
            <a:ext cx="1127760" cy="1095375"/>
            <a:chOff x="4170311" y="1491113"/>
            <a:chExt cx="3030384" cy="2906068"/>
          </a:xfrm>
          <a:solidFill>
            <a:srgbClr val="247AA6"/>
          </a:solidFill>
        </p:grpSpPr>
        <p:sp>
          <p:nvSpPr>
            <p:cNvPr id="112" name="梯形 111"/>
            <p:cNvSpPr/>
            <p:nvPr/>
          </p:nvSpPr>
          <p:spPr>
            <a:xfrm rot="-5400000">
              <a:off x="423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3" name="梯形 112"/>
            <p:cNvSpPr/>
            <p:nvPr/>
          </p:nvSpPr>
          <p:spPr>
            <a:xfrm rot="-3240000">
              <a:off x="4473696"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4" name="梯形 113"/>
            <p:cNvSpPr/>
            <p:nvPr/>
          </p:nvSpPr>
          <p:spPr>
            <a:xfrm rot="-1080000">
              <a:off x="5108696"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5" name="梯形 114"/>
            <p:cNvSpPr/>
            <p:nvPr/>
          </p:nvSpPr>
          <p:spPr>
            <a:xfrm rot="1080000">
              <a:off x="5893600" y="1491113"/>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6" name="梯形 115"/>
            <p:cNvSpPr/>
            <p:nvPr/>
          </p:nvSpPr>
          <p:spPr>
            <a:xfrm rot="3240000">
              <a:off x="6528600" y="1952468"/>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7" name="梯形 116"/>
            <p:cNvSpPr/>
            <p:nvPr/>
          </p:nvSpPr>
          <p:spPr>
            <a:xfrm rot="5400000">
              <a:off x="6771148" y="2698955"/>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8" name="梯形 117"/>
            <p:cNvSpPr/>
            <p:nvPr/>
          </p:nvSpPr>
          <p:spPr>
            <a:xfrm rot="7560000">
              <a:off x="6528599"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19" name="梯形 118"/>
            <p:cNvSpPr/>
            <p:nvPr/>
          </p:nvSpPr>
          <p:spPr>
            <a:xfrm rot="9720000">
              <a:off x="5893600"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20" name="梯形 119"/>
            <p:cNvSpPr/>
            <p:nvPr/>
          </p:nvSpPr>
          <p:spPr>
            <a:xfrm rot="11880000">
              <a:off x="5108696" y="3906797"/>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21" name="梯形 120"/>
            <p:cNvSpPr/>
            <p:nvPr/>
          </p:nvSpPr>
          <p:spPr>
            <a:xfrm rot="14040000">
              <a:off x="4473696" y="3445442"/>
              <a:ext cx="368710" cy="4903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
        <p:nvSpPr>
          <p:cNvPr id="122" name="椭圆 121"/>
          <p:cNvSpPr/>
          <p:nvPr/>
        </p:nvSpPr>
        <p:spPr>
          <a:xfrm rot="20555381">
            <a:off x="8150860" y="963930"/>
            <a:ext cx="983615" cy="966470"/>
          </a:xfrm>
          <a:prstGeom prst="ellipse">
            <a:avLst/>
          </a:prstGeom>
          <a:solidFill>
            <a:srgbClr val="247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23" name="椭圆 122"/>
          <p:cNvSpPr/>
          <p:nvPr/>
        </p:nvSpPr>
        <p:spPr>
          <a:xfrm rot="20555381">
            <a:off x="8208010" y="1036320"/>
            <a:ext cx="848995" cy="834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
        <p:nvSpPr>
          <p:cNvPr id="124" name="文本框 123"/>
          <p:cNvSpPr txBox="1"/>
          <p:nvPr/>
        </p:nvSpPr>
        <p:spPr>
          <a:xfrm>
            <a:off x="8112760" y="1285875"/>
            <a:ext cx="1042035" cy="307340"/>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rPr>
              <a:t>应急辅助</a:t>
            </a:r>
            <a:endParaRPr kumimoji="0" lang="zh-CN" altLang="en-US" sz="1600" b="1" i="0" u="none" strike="noStrike" kern="1200" cap="none" spc="0" normalizeH="0" baseline="0" noProof="0" dirty="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6"/>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5000" fill="hold"/>
                                        <p:tgtEl>
                                          <p:spTgt spid="5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5000" fill="hold"/>
                                        <p:tgtEl>
                                          <p:spTgt spid="6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5000" fill="hold"/>
                                        <p:tgtEl>
                                          <p:spTgt spid="111"/>
                                        </p:tgtEl>
                                        <p:attrNameLst>
                                          <p:attrName>r</p:attrName>
                                        </p:attrNameLst>
                                      </p:cBhvr>
                                    </p:animRot>
                                  </p:childTnLst>
                                </p:cTn>
                              </p:par>
                              <p:par>
                                <p:cTn id="17" presetID="29" presetClass="entr" presetSubtype="0" fill="hold" nodeType="withEffect">
                                  <p:stCondLst>
                                    <p:cond delay="0"/>
                                  </p:stCondLst>
                                  <p:childTnLst>
                                    <p:set>
                                      <p:cBhvr>
                                        <p:cTn id="18" dur="3000" fill="hold">
                                          <p:stCondLst>
                                            <p:cond delay="0"/>
                                          </p:stCondLst>
                                        </p:cTn>
                                        <p:tgtEl>
                                          <p:spTgt spid="81"/>
                                        </p:tgtEl>
                                        <p:attrNameLst>
                                          <p:attrName>style.visibility</p:attrName>
                                        </p:attrNameLst>
                                      </p:cBhvr>
                                      <p:to>
                                        <p:strVal val="visible"/>
                                      </p:to>
                                    </p:set>
                                    <p:anim calcmode="lin" valueType="num">
                                      <p:cBhvr>
                                        <p:cTn id="19" dur="3000" fill="hold"/>
                                        <p:tgtEl>
                                          <p:spTgt spid="81"/>
                                        </p:tgtEl>
                                        <p:attrNameLst>
                                          <p:attrName>ppt_x</p:attrName>
                                        </p:attrNameLst>
                                      </p:cBhvr>
                                      <p:tavLst>
                                        <p:tav tm="0">
                                          <p:val>
                                            <p:strVal val="#ppt_x-.2"/>
                                          </p:val>
                                        </p:tav>
                                        <p:tav tm="100000">
                                          <p:val>
                                            <p:strVal val="#ppt_x"/>
                                          </p:val>
                                        </p:tav>
                                      </p:tavLst>
                                    </p:anim>
                                    <p:anim calcmode="lin" valueType="num">
                                      <p:cBhvr>
                                        <p:cTn id="20" dur="3000" fill="hold"/>
                                        <p:tgtEl>
                                          <p:spTgt spid="81"/>
                                        </p:tgtEl>
                                        <p:attrNameLst>
                                          <p:attrName>ppt_y</p:attrName>
                                        </p:attrNameLst>
                                      </p:cBhvr>
                                      <p:tavLst>
                                        <p:tav tm="0">
                                          <p:val>
                                            <p:strVal val="#ppt_y"/>
                                          </p:val>
                                        </p:tav>
                                        <p:tav tm="100000">
                                          <p:val>
                                            <p:strVal val="#ppt_y"/>
                                          </p:val>
                                        </p:tav>
                                      </p:tavLst>
                                    </p:anim>
                                    <p:animEffect transition="in" filter="wipe(right)" prLst="gradientSize: 0.1">
                                      <p:cBhvr>
                                        <p:cTn id="21" dur="3000"/>
                                        <p:tgtEl>
                                          <p:spTgt spid="81"/>
                                        </p:tgtEl>
                                      </p:cBhvr>
                                    </p:animEffect>
                                  </p:childTnLst>
                                </p:cTn>
                              </p:par>
                            </p:childTnLst>
                          </p:cTn>
                        </p:par>
                        <p:par>
                          <p:cTn id="22" fill="hold">
                            <p:stCondLst>
                              <p:cond delay="5000"/>
                            </p:stCondLst>
                            <p:childTnLst>
                              <p:par>
                                <p:cTn id="23" presetID="2" presetClass="entr" presetSubtype="4" fill="hold" grpId="0" nodeType="afterEffect">
                                  <p:stCondLst>
                                    <p:cond delay="0"/>
                                  </p:stCondLst>
                                  <p:childTnLst>
                                    <p:set>
                                      <p:cBhvr>
                                        <p:cTn id="24" dur="2000" fill="hold">
                                          <p:stCondLst>
                                            <p:cond delay="0"/>
                                          </p:stCondLst>
                                        </p:cTn>
                                        <p:tgtEl>
                                          <p:spTgt spid="91"/>
                                        </p:tgtEl>
                                        <p:attrNameLst>
                                          <p:attrName>style.visibility</p:attrName>
                                        </p:attrNameLst>
                                      </p:cBhvr>
                                      <p:to>
                                        <p:strVal val="visible"/>
                                      </p:to>
                                    </p:set>
                                    <p:anim calcmode="lin" valueType="num">
                                      <p:cBhvr additive="base">
                                        <p:cTn id="25" dur="2000" fill="hold"/>
                                        <p:tgtEl>
                                          <p:spTgt spid="91"/>
                                        </p:tgtEl>
                                        <p:attrNameLst>
                                          <p:attrName>ppt_x</p:attrName>
                                        </p:attrNameLst>
                                      </p:cBhvr>
                                      <p:tavLst>
                                        <p:tav tm="0">
                                          <p:val>
                                            <p:strVal val="#ppt_x"/>
                                          </p:val>
                                        </p:tav>
                                        <p:tav tm="100000">
                                          <p:val>
                                            <p:strVal val="#ppt_x"/>
                                          </p:val>
                                        </p:tav>
                                      </p:tavLst>
                                    </p:anim>
                                    <p:anim calcmode="lin" valueType="num">
                                      <p:cBhvr additive="base">
                                        <p:cTn id="26" dur="2000" fill="hold"/>
                                        <p:tgtEl>
                                          <p:spTgt spid="9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2000" fill="hold">
                                          <p:stCondLst>
                                            <p:cond delay="0"/>
                                          </p:stCondLst>
                                        </p:cTn>
                                        <p:tgtEl>
                                          <p:spTgt spid="90"/>
                                        </p:tgtEl>
                                        <p:attrNameLst>
                                          <p:attrName>style.visibility</p:attrName>
                                        </p:attrNameLst>
                                      </p:cBhvr>
                                      <p:to>
                                        <p:strVal val="visible"/>
                                      </p:to>
                                    </p:set>
                                    <p:anim calcmode="lin" valueType="num">
                                      <p:cBhvr additive="base">
                                        <p:cTn id="29" dur="2000" fill="hold"/>
                                        <p:tgtEl>
                                          <p:spTgt spid="90"/>
                                        </p:tgtEl>
                                        <p:attrNameLst>
                                          <p:attrName>ppt_x</p:attrName>
                                        </p:attrNameLst>
                                      </p:cBhvr>
                                      <p:tavLst>
                                        <p:tav tm="0">
                                          <p:val>
                                            <p:strVal val="#ppt_x"/>
                                          </p:val>
                                        </p:tav>
                                        <p:tav tm="100000">
                                          <p:val>
                                            <p:strVal val="#ppt_x"/>
                                          </p:val>
                                        </p:tav>
                                      </p:tavLst>
                                    </p:anim>
                                    <p:anim calcmode="lin" valueType="num">
                                      <p:cBhvr additive="base">
                                        <p:cTn id="30" dur="2000" fill="hold"/>
                                        <p:tgtEl>
                                          <p:spTgt spid="90"/>
                                        </p:tgtEl>
                                        <p:attrNameLst>
                                          <p:attrName>ppt_y</p:attrName>
                                        </p:attrNameLst>
                                      </p:cBhvr>
                                      <p:tavLst>
                                        <p:tav tm="0">
                                          <p:val>
                                            <p:strVal val="1+#ppt_h/2"/>
                                          </p:val>
                                        </p:tav>
                                        <p:tav tm="100000">
                                          <p:val>
                                            <p:strVal val="#ppt_y"/>
                                          </p:val>
                                        </p:tav>
                                      </p:tavLst>
                                    </p:anim>
                                  </p:childTnLst>
                                </p:cTn>
                              </p:par>
                            </p:childTnLst>
                          </p:cTn>
                        </p:par>
                        <p:par>
                          <p:cTn id="31" fill="hold">
                            <p:stCondLst>
                              <p:cond delay="7000"/>
                            </p:stCondLst>
                            <p:childTnLst>
                              <p:par>
                                <p:cTn id="32" presetID="2" presetClass="entr" presetSubtype="4" fill="hold" grpId="0" nodeType="afterEffect">
                                  <p:stCondLst>
                                    <p:cond delay="0"/>
                                  </p:stCondLst>
                                  <p:childTnLst>
                                    <p:set>
                                      <p:cBhvr>
                                        <p:cTn id="33" dur="2000" fill="hold">
                                          <p:stCondLst>
                                            <p:cond delay="0"/>
                                          </p:stCondLst>
                                        </p:cTn>
                                        <p:tgtEl>
                                          <p:spTgt spid="92"/>
                                        </p:tgtEl>
                                        <p:attrNameLst>
                                          <p:attrName>style.visibility</p:attrName>
                                        </p:attrNameLst>
                                      </p:cBhvr>
                                      <p:to>
                                        <p:strVal val="visible"/>
                                      </p:to>
                                    </p:set>
                                    <p:anim calcmode="lin" valueType="num">
                                      <p:cBhvr additive="base">
                                        <p:cTn id="34" dur="2000" fill="hold"/>
                                        <p:tgtEl>
                                          <p:spTgt spid="92"/>
                                        </p:tgtEl>
                                        <p:attrNameLst>
                                          <p:attrName>ppt_x</p:attrName>
                                        </p:attrNameLst>
                                      </p:cBhvr>
                                      <p:tavLst>
                                        <p:tav tm="0">
                                          <p:val>
                                            <p:strVal val="#ppt_x"/>
                                          </p:val>
                                        </p:tav>
                                        <p:tav tm="100000">
                                          <p:val>
                                            <p:strVal val="#ppt_x"/>
                                          </p:val>
                                        </p:tav>
                                      </p:tavLst>
                                    </p:anim>
                                    <p:anim calcmode="lin" valueType="num">
                                      <p:cBhvr additive="base">
                                        <p:cTn id="35" dur="2000" fill="hold"/>
                                        <p:tgtEl>
                                          <p:spTgt spid="9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2000" fill="hold">
                                          <p:stCondLst>
                                            <p:cond delay="0"/>
                                          </p:stCondLst>
                                        </p:cTn>
                                        <p:tgtEl>
                                          <p:spTgt spid="89"/>
                                        </p:tgtEl>
                                        <p:attrNameLst>
                                          <p:attrName>style.visibility</p:attrName>
                                        </p:attrNameLst>
                                      </p:cBhvr>
                                      <p:to>
                                        <p:strVal val="visible"/>
                                      </p:to>
                                    </p:set>
                                    <p:anim calcmode="lin" valueType="num">
                                      <p:cBhvr additive="base">
                                        <p:cTn id="38" dur="2000" fill="hold"/>
                                        <p:tgtEl>
                                          <p:spTgt spid="89"/>
                                        </p:tgtEl>
                                        <p:attrNameLst>
                                          <p:attrName>ppt_x</p:attrName>
                                        </p:attrNameLst>
                                      </p:cBhvr>
                                      <p:tavLst>
                                        <p:tav tm="0">
                                          <p:val>
                                            <p:strVal val="#ppt_x"/>
                                          </p:val>
                                        </p:tav>
                                        <p:tav tm="100000">
                                          <p:val>
                                            <p:strVal val="#ppt_x"/>
                                          </p:val>
                                        </p:tav>
                                      </p:tavLst>
                                    </p:anim>
                                    <p:anim calcmode="lin" valueType="num">
                                      <p:cBhvr additive="base">
                                        <p:cTn id="39" dur="2000" fill="hold"/>
                                        <p:tgtEl>
                                          <p:spTgt spid="89"/>
                                        </p:tgtEl>
                                        <p:attrNameLst>
                                          <p:attrName>ppt_y</p:attrName>
                                        </p:attrNameLst>
                                      </p:cBhvr>
                                      <p:tavLst>
                                        <p:tav tm="0">
                                          <p:val>
                                            <p:strVal val="1+#ppt_h/2"/>
                                          </p:val>
                                        </p:tav>
                                        <p:tav tm="100000">
                                          <p:val>
                                            <p:strVal val="#ppt_y"/>
                                          </p:val>
                                        </p:tav>
                                      </p:tavLst>
                                    </p:anim>
                                  </p:childTnLst>
                                </p:cTn>
                              </p:par>
                            </p:childTnLst>
                          </p:cTn>
                        </p:par>
                        <p:par>
                          <p:cTn id="40" fill="hold">
                            <p:stCondLst>
                              <p:cond delay="9000"/>
                            </p:stCondLst>
                            <p:childTnLst>
                              <p:par>
                                <p:cTn id="41" presetID="2" presetClass="entr" presetSubtype="4" fill="hold" grpId="0" nodeType="afterEffect">
                                  <p:stCondLst>
                                    <p:cond delay="0"/>
                                  </p:stCondLst>
                                  <p:childTnLst>
                                    <p:set>
                                      <p:cBhvr>
                                        <p:cTn id="42" dur="2000" fill="hold">
                                          <p:stCondLst>
                                            <p:cond delay="0"/>
                                          </p:stCondLst>
                                        </p:cTn>
                                        <p:tgtEl>
                                          <p:spTgt spid="93"/>
                                        </p:tgtEl>
                                        <p:attrNameLst>
                                          <p:attrName>style.visibility</p:attrName>
                                        </p:attrNameLst>
                                      </p:cBhvr>
                                      <p:to>
                                        <p:strVal val="visible"/>
                                      </p:to>
                                    </p:set>
                                    <p:anim calcmode="lin" valueType="num">
                                      <p:cBhvr additive="base">
                                        <p:cTn id="43" dur="2000" fill="hold"/>
                                        <p:tgtEl>
                                          <p:spTgt spid="93"/>
                                        </p:tgtEl>
                                        <p:attrNameLst>
                                          <p:attrName>ppt_x</p:attrName>
                                        </p:attrNameLst>
                                      </p:cBhvr>
                                      <p:tavLst>
                                        <p:tav tm="0">
                                          <p:val>
                                            <p:strVal val="#ppt_x"/>
                                          </p:val>
                                        </p:tav>
                                        <p:tav tm="100000">
                                          <p:val>
                                            <p:strVal val="#ppt_x"/>
                                          </p:val>
                                        </p:tav>
                                      </p:tavLst>
                                    </p:anim>
                                    <p:anim calcmode="lin" valueType="num">
                                      <p:cBhvr additive="base">
                                        <p:cTn id="44" dur="2000" fill="hold"/>
                                        <p:tgtEl>
                                          <p:spTgt spid="9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2000" fill="hold">
                                          <p:stCondLst>
                                            <p:cond delay="0"/>
                                          </p:stCondLst>
                                        </p:cTn>
                                        <p:tgtEl>
                                          <p:spTgt spid="95"/>
                                        </p:tgtEl>
                                        <p:attrNameLst>
                                          <p:attrName>style.visibility</p:attrName>
                                        </p:attrNameLst>
                                      </p:cBhvr>
                                      <p:to>
                                        <p:strVal val="visible"/>
                                      </p:to>
                                    </p:set>
                                    <p:anim calcmode="lin" valueType="num">
                                      <p:cBhvr additive="base">
                                        <p:cTn id="47" dur="2000" fill="hold"/>
                                        <p:tgtEl>
                                          <p:spTgt spid="95"/>
                                        </p:tgtEl>
                                        <p:attrNameLst>
                                          <p:attrName>ppt_x</p:attrName>
                                        </p:attrNameLst>
                                      </p:cBhvr>
                                      <p:tavLst>
                                        <p:tav tm="0">
                                          <p:val>
                                            <p:strVal val="#ppt_x"/>
                                          </p:val>
                                        </p:tav>
                                        <p:tav tm="100000">
                                          <p:val>
                                            <p:strVal val="#ppt_x"/>
                                          </p:val>
                                        </p:tav>
                                      </p:tavLst>
                                    </p:anim>
                                    <p:anim calcmode="lin" valueType="num">
                                      <p:cBhvr additive="base">
                                        <p:cTn id="48" dur="2000" fill="hold"/>
                                        <p:tgtEl>
                                          <p:spTgt spid="95"/>
                                        </p:tgtEl>
                                        <p:attrNameLst>
                                          <p:attrName>ppt_y</p:attrName>
                                        </p:attrNameLst>
                                      </p:cBhvr>
                                      <p:tavLst>
                                        <p:tav tm="0">
                                          <p:val>
                                            <p:strVal val="1+#ppt_h/2"/>
                                          </p:val>
                                        </p:tav>
                                        <p:tav tm="100000">
                                          <p:val>
                                            <p:strVal val="#ppt_y"/>
                                          </p:val>
                                        </p:tav>
                                      </p:tavLst>
                                    </p:anim>
                                  </p:childTnLst>
                                </p:cTn>
                              </p:par>
                            </p:childTnLst>
                          </p:cTn>
                        </p:par>
                        <p:par>
                          <p:cTn id="49" fill="hold">
                            <p:stCondLst>
                              <p:cond delay="11000"/>
                            </p:stCondLst>
                            <p:childTnLst>
                              <p:par>
                                <p:cTn id="50" presetID="2" presetClass="entr" presetSubtype="4" fill="hold" grpId="0" nodeType="afterEffect">
                                  <p:stCondLst>
                                    <p:cond delay="0"/>
                                  </p:stCondLst>
                                  <p:childTnLst>
                                    <p:set>
                                      <p:cBhvr>
                                        <p:cTn id="51" dur="2000" fill="hold">
                                          <p:stCondLst>
                                            <p:cond delay="0"/>
                                          </p:stCondLst>
                                        </p:cTn>
                                        <p:tgtEl>
                                          <p:spTgt spid="94"/>
                                        </p:tgtEl>
                                        <p:attrNameLst>
                                          <p:attrName>style.visibility</p:attrName>
                                        </p:attrNameLst>
                                      </p:cBhvr>
                                      <p:to>
                                        <p:strVal val="visible"/>
                                      </p:to>
                                    </p:set>
                                    <p:anim calcmode="lin" valueType="num">
                                      <p:cBhvr additive="base">
                                        <p:cTn id="52" dur="2000" fill="hold"/>
                                        <p:tgtEl>
                                          <p:spTgt spid="94"/>
                                        </p:tgtEl>
                                        <p:attrNameLst>
                                          <p:attrName>ppt_x</p:attrName>
                                        </p:attrNameLst>
                                      </p:cBhvr>
                                      <p:tavLst>
                                        <p:tav tm="0">
                                          <p:val>
                                            <p:strVal val="#ppt_x"/>
                                          </p:val>
                                        </p:tav>
                                        <p:tav tm="100000">
                                          <p:val>
                                            <p:strVal val="#ppt_x"/>
                                          </p:val>
                                        </p:tav>
                                      </p:tavLst>
                                    </p:anim>
                                    <p:anim calcmode="lin" valueType="num">
                                      <p:cBhvr additive="base">
                                        <p:cTn id="53" dur="2000" fill="hold"/>
                                        <p:tgtEl>
                                          <p:spTgt spid="9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2000" fill="hold">
                                          <p:stCondLst>
                                            <p:cond delay="0"/>
                                          </p:stCondLst>
                                        </p:cTn>
                                        <p:tgtEl>
                                          <p:spTgt spid="88"/>
                                        </p:tgtEl>
                                        <p:attrNameLst>
                                          <p:attrName>style.visibility</p:attrName>
                                        </p:attrNameLst>
                                      </p:cBhvr>
                                      <p:to>
                                        <p:strVal val="visible"/>
                                      </p:to>
                                    </p:set>
                                    <p:anim calcmode="lin" valueType="num">
                                      <p:cBhvr additive="base">
                                        <p:cTn id="56" dur="2000" fill="hold"/>
                                        <p:tgtEl>
                                          <p:spTgt spid="88"/>
                                        </p:tgtEl>
                                        <p:attrNameLst>
                                          <p:attrName>ppt_x</p:attrName>
                                        </p:attrNameLst>
                                      </p:cBhvr>
                                      <p:tavLst>
                                        <p:tav tm="0">
                                          <p:val>
                                            <p:strVal val="#ppt_x"/>
                                          </p:val>
                                        </p:tav>
                                        <p:tav tm="100000">
                                          <p:val>
                                            <p:strVal val="#ppt_x"/>
                                          </p:val>
                                        </p:tav>
                                      </p:tavLst>
                                    </p:anim>
                                    <p:anim calcmode="lin" valueType="num">
                                      <p:cBhvr additive="base">
                                        <p:cTn id="57" dur="20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37" grpId="1" animBg="1"/>
      <p:bldP spid="7" grpId="1" animBg="1"/>
      <p:bldP spid="50" grpId="1" animBg="1"/>
      <p:bldP spid="80" grpId="1" animBg="1"/>
      <p:bldP spid="122" grpId="1" animBg="1"/>
      <p:bldP spid="91" grpId="0"/>
      <p:bldP spid="90" grpId="0" animBg="1"/>
      <p:bldP spid="91" grpId="1"/>
      <p:bldP spid="90" grpId="1" animBg="1"/>
      <p:bldP spid="92" grpId="0"/>
      <p:bldP spid="89" grpId="0" animBg="1"/>
      <p:bldP spid="92" grpId="1"/>
      <p:bldP spid="89" grpId="1" animBg="1"/>
      <p:bldP spid="93" grpId="0"/>
      <p:bldP spid="95" grpId="0" animBg="1"/>
      <p:bldP spid="93" grpId="1"/>
      <p:bldP spid="95" grpId="1" animBg="1"/>
      <p:bldP spid="94" grpId="0"/>
      <p:bldP spid="88" grpId="0" animBg="1"/>
      <p:bldP spid="94" grpId="1"/>
      <p:bldP spid="8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4839903" y="2078086"/>
            <a:ext cx="2512194" cy="2512194"/>
          </a:xfrm>
          <a:custGeom>
            <a:avLst/>
            <a:gdLst>
              <a:gd name="connsiteX0" fmla="*/ 1256097 w 2512194"/>
              <a:gd name="connsiteY0" fmla="*/ 0 h 2512194"/>
              <a:gd name="connsiteX1" fmla="*/ 2512194 w 2512194"/>
              <a:gd name="connsiteY1" fmla="*/ 1256097 h 2512194"/>
              <a:gd name="connsiteX2" fmla="*/ 1256097 w 2512194"/>
              <a:gd name="connsiteY2" fmla="*/ 2512194 h 2512194"/>
              <a:gd name="connsiteX3" fmla="*/ 0 w 2512194"/>
              <a:gd name="connsiteY3" fmla="*/ 1256097 h 2512194"/>
              <a:gd name="connsiteX4" fmla="*/ 1256097 w 2512194"/>
              <a:gd name="connsiteY4" fmla="*/ 0 h 25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194" h="2512194">
                <a:moveTo>
                  <a:pt x="1256097" y="0"/>
                </a:moveTo>
                <a:cubicBezTo>
                  <a:pt x="1949820" y="0"/>
                  <a:pt x="2512194" y="562374"/>
                  <a:pt x="2512194" y="1256097"/>
                </a:cubicBezTo>
                <a:cubicBezTo>
                  <a:pt x="2512194" y="1949820"/>
                  <a:pt x="1949820" y="2512194"/>
                  <a:pt x="1256097" y="2512194"/>
                </a:cubicBezTo>
                <a:cubicBezTo>
                  <a:pt x="562374" y="2512194"/>
                  <a:pt x="0" y="1949820"/>
                  <a:pt x="0" y="1256097"/>
                </a:cubicBezTo>
                <a:cubicBezTo>
                  <a:pt x="0" y="562374"/>
                  <a:pt x="562374" y="0"/>
                  <a:pt x="1256097" y="0"/>
                </a:cubicBezTo>
                <a:close/>
              </a:path>
            </a:pathLst>
          </a:custGeom>
        </p:spPr>
      </p:pic>
      <p:pic>
        <p:nvPicPr>
          <p:cNvPr id="33" name="图片 3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a:xfrm>
            <a:off x="8545616" y="2078086"/>
            <a:ext cx="2512194" cy="2512194"/>
          </a:xfrm>
          <a:custGeom>
            <a:avLst/>
            <a:gdLst>
              <a:gd name="connsiteX0" fmla="*/ 1256097 w 2512194"/>
              <a:gd name="connsiteY0" fmla="*/ 0 h 2512194"/>
              <a:gd name="connsiteX1" fmla="*/ 2512194 w 2512194"/>
              <a:gd name="connsiteY1" fmla="*/ 1256097 h 2512194"/>
              <a:gd name="connsiteX2" fmla="*/ 1256097 w 2512194"/>
              <a:gd name="connsiteY2" fmla="*/ 2512194 h 2512194"/>
              <a:gd name="connsiteX3" fmla="*/ 0 w 2512194"/>
              <a:gd name="connsiteY3" fmla="*/ 1256097 h 2512194"/>
              <a:gd name="connsiteX4" fmla="*/ 1256097 w 2512194"/>
              <a:gd name="connsiteY4" fmla="*/ 0 h 25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194" h="2512194">
                <a:moveTo>
                  <a:pt x="1256097" y="0"/>
                </a:moveTo>
                <a:cubicBezTo>
                  <a:pt x="1949820" y="0"/>
                  <a:pt x="2512194" y="562374"/>
                  <a:pt x="2512194" y="1256097"/>
                </a:cubicBezTo>
                <a:cubicBezTo>
                  <a:pt x="2512194" y="1949820"/>
                  <a:pt x="1949820" y="2512194"/>
                  <a:pt x="1256097" y="2512194"/>
                </a:cubicBezTo>
                <a:cubicBezTo>
                  <a:pt x="562374" y="2512194"/>
                  <a:pt x="0" y="1949820"/>
                  <a:pt x="0" y="1256097"/>
                </a:cubicBezTo>
                <a:cubicBezTo>
                  <a:pt x="0" y="562374"/>
                  <a:pt x="562374" y="0"/>
                  <a:pt x="1256097" y="0"/>
                </a:cubicBezTo>
                <a:close/>
              </a:path>
            </a:pathLst>
          </a:custGeom>
        </p:spPr>
      </p:pic>
      <p:pic>
        <p:nvPicPr>
          <p:cNvPr id="32" name="图片 31"/>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a:xfrm>
            <a:off x="1134190" y="2078086"/>
            <a:ext cx="2512194" cy="2512194"/>
          </a:xfrm>
          <a:custGeom>
            <a:avLst/>
            <a:gdLst>
              <a:gd name="connsiteX0" fmla="*/ 1256097 w 2512194"/>
              <a:gd name="connsiteY0" fmla="*/ 0 h 2512194"/>
              <a:gd name="connsiteX1" fmla="*/ 2512194 w 2512194"/>
              <a:gd name="connsiteY1" fmla="*/ 1256097 h 2512194"/>
              <a:gd name="connsiteX2" fmla="*/ 1256097 w 2512194"/>
              <a:gd name="connsiteY2" fmla="*/ 2512194 h 2512194"/>
              <a:gd name="connsiteX3" fmla="*/ 0 w 2512194"/>
              <a:gd name="connsiteY3" fmla="*/ 1256097 h 2512194"/>
              <a:gd name="connsiteX4" fmla="*/ 1256097 w 2512194"/>
              <a:gd name="connsiteY4" fmla="*/ 0 h 25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194" h="2512194">
                <a:moveTo>
                  <a:pt x="1256097" y="0"/>
                </a:moveTo>
                <a:cubicBezTo>
                  <a:pt x="1949820" y="0"/>
                  <a:pt x="2512194" y="562374"/>
                  <a:pt x="2512194" y="1256097"/>
                </a:cubicBezTo>
                <a:cubicBezTo>
                  <a:pt x="2512194" y="1949820"/>
                  <a:pt x="1949820" y="2512194"/>
                  <a:pt x="1256097" y="2512194"/>
                </a:cubicBezTo>
                <a:cubicBezTo>
                  <a:pt x="562374" y="2512194"/>
                  <a:pt x="0" y="1949820"/>
                  <a:pt x="0" y="1256097"/>
                </a:cubicBezTo>
                <a:cubicBezTo>
                  <a:pt x="0" y="562374"/>
                  <a:pt x="562374" y="0"/>
                  <a:pt x="1256097" y="0"/>
                </a:cubicBezTo>
                <a:close/>
              </a:path>
            </a:pathLst>
          </a:custGeom>
        </p:spPr>
      </p:pic>
      <p:sp>
        <p:nvSpPr>
          <p:cNvPr id="67" name="椭圆 66"/>
          <p:cNvSpPr/>
          <p:nvPr>
            <p:custDataLst>
              <p:tags r:id="rId7"/>
            </p:custDataLst>
          </p:nvPr>
        </p:nvSpPr>
        <p:spPr>
          <a:xfrm>
            <a:off x="1062001" y="2005897"/>
            <a:ext cx="2656573" cy="2656573"/>
          </a:xfrm>
          <a:prstGeom prst="ellipse">
            <a:avLst/>
          </a:prstGeom>
          <a:noFill/>
          <a:ln w="41275">
            <a:solidFill>
              <a:srgbClr val="247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68" name="椭圆 67"/>
          <p:cNvSpPr/>
          <p:nvPr>
            <p:custDataLst>
              <p:tags r:id="rId8"/>
            </p:custDataLst>
          </p:nvPr>
        </p:nvSpPr>
        <p:spPr>
          <a:xfrm>
            <a:off x="3015306" y="3849135"/>
            <a:ext cx="813334" cy="813334"/>
          </a:xfrm>
          <a:prstGeom prst="ellipse">
            <a:avLst/>
          </a:prstGeom>
          <a:solidFill>
            <a:srgbClr val="247AA6">
              <a:alpha val="54000"/>
            </a:srgb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70" name="文本框 69"/>
          <p:cNvSpPr txBox="1"/>
          <p:nvPr>
            <p:custDataLst>
              <p:tags r:id="rId9"/>
            </p:custDataLst>
          </p:nvPr>
        </p:nvSpPr>
        <p:spPr>
          <a:xfrm>
            <a:off x="789108" y="5301673"/>
            <a:ext cx="3202358" cy="85280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以传统燃油发动机作为核心动力源，通过集成先进的电子控制单元（</a:t>
            </a:r>
            <a:r>
              <a:rPr kumimoji="0" lang="en-US" altLang="zh-CN"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ECU</a:t>
            </a: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）、传感器网络与智能算法，实现驾驶辅助与座舱智能化升级。</a:t>
            </a:r>
            <a:endPar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endParaRPr>
          </a:p>
        </p:txBody>
      </p:sp>
      <p:sp>
        <p:nvSpPr>
          <p:cNvPr id="71" name="文本框 70"/>
          <p:cNvSpPr txBox="1"/>
          <p:nvPr>
            <p:custDataLst>
              <p:tags r:id="rId10"/>
            </p:custDataLst>
          </p:nvPr>
        </p:nvSpPr>
        <p:spPr>
          <a:xfrm flipH="1">
            <a:off x="1534017" y="4901563"/>
            <a:ext cx="1712541"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智能燃油汽车</a:t>
            </a:r>
            <a:endPar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72" name="Freeform 234"/>
          <p:cNvSpPr>
            <a:spLocks noEditPoints="1"/>
          </p:cNvSpPr>
          <p:nvPr>
            <p:custDataLst>
              <p:tags r:id="rId11"/>
            </p:custDataLst>
          </p:nvPr>
        </p:nvSpPr>
        <p:spPr bwMode="auto">
          <a:xfrm>
            <a:off x="3225553" y="4104989"/>
            <a:ext cx="395288" cy="301625"/>
          </a:xfrm>
          <a:custGeom>
            <a:avLst/>
            <a:gdLst>
              <a:gd name="T0" fmla="*/ 168 w 200"/>
              <a:gd name="T1" fmla="*/ 152 h 152"/>
              <a:gd name="T2" fmla="*/ 30 w 200"/>
              <a:gd name="T3" fmla="*/ 152 h 152"/>
              <a:gd name="T4" fmla="*/ 0 w 200"/>
              <a:gd name="T5" fmla="*/ 122 h 152"/>
              <a:gd name="T6" fmla="*/ 0 w 200"/>
              <a:gd name="T7" fmla="*/ 39 h 152"/>
              <a:gd name="T8" fmla="*/ 30 w 200"/>
              <a:gd name="T9" fmla="*/ 8 h 152"/>
              <a:gd name="T10" fmla="*/ 32 w 200"/>
              <a:gd name="T11" fmla="*/ 8 h 152"/>
              <a:gd name="T12" fmla="*/ 32 w 200"/>
              <a:gd name="T13" fmla="*/ 6 h 152"/>
              <a:gd name="T14" fmla="*/ 37 w 200"/>
              <a:gd name="T15" fmla="*/ 0 h 152"/>
              <a:gd name="T16" fmla="*/ 66 w 200"/>
              <a:gd name="T17" fmla="*/ 0 h 152"/>
              <a:gd name="T18" fmla="*/ 71 w 200"/>
              <a:gd name="T19" fmla="*/ 6 h 152"/>
              <a:gd name="T20" fmla="*/ 71 w 200"/>
              <a:gd name="T21" fmla="*/ 8 h 152"/>
              <a:gd name="T22" fmla="*/ 168 w 200"/>
              <a:gd name="T23" fmla="*/ 8 h 152"/>
              <a:gd name="T24" fmla="*/ 200 w 200"/>
              <a:gd name="T25" fmla="*/ 39 h 152"/>
              <a:gd name="T26" fmla="*/ 200 w 200"/>
              <a:gd name="T27" fmla="*/ 122 h 152"/>
              <a:gd name="T28" fmla="*/ 168 w 200"/>
              <a:gd name="T29" fmla="*/ 152 h 152"/>
              <a:gd name="T30" fmla="*/ 78 w 200"/>
              <a:gd name="T31" fmla="*/ 35 h 152"/>
              <a:gd name="T32" fmla="*/ 33 w 200"/>
              <a:gd name="T33" fmla="*/ 80 h 152"/>
              <a:gd name="T34" fmla="*/ 78 w 200"/>
              <a:gd name="T35" fmla="*/ 125 h 152"/>
              <a:gd name="T36" fmla="*/ 123 w 200"/>
              <a:gd name="T37" fmla="*/ 80 h 152"/>
              <a:gd name="T38" fmla="*/ 78 w 200"/>
              <a:gd name="T39" fmla="*/ 35 h 152"/>
              <a:gd name="T40" fmla="*/ 184 w 200"/>
              <a:gd name="T41" fmla="*/ 33 h 152"/>
              <a:gd name="T42" fmla="*/ 175 w 200"/>
              <a:gd name="T43" fmla="*/ 24 h 152"/>
              <a:gd name="T44" fmla="*/ 137 w 200"/>
              <a:gd name="T45" fmla="*/ 24 h 152"/>
              <a:gd name="T46" fmla="*/ 128 w 200"/>
              <a:gd name="T47" fmla="*/ 33 h 152"/>
              <a:gd name="T48" fmla="*/ 128 w 200"/>
              <a:gd name="T49" fmla="*/ 47 h 152"/>
              <a:gd name="T50" fmla="*/ 137 w 200"/>
              <a:gd name="T51" fmla="*/ 56 h 152"/>
              <a:gd name="T52" fmla="*/ 175 w 200"/>
              <a:gd name="T53" fmla="*/ 56 h 152"/>
              <a:gd name="T54" fmla="*/ 184 w 200"/>
              <a:gd name="T55" fmla="*/ 47 h 152"/>
              <a:gd name="T56" fmla="*/ 184 w 200"/>
              <a:gd name="T57" fmla="*/ 33 h 152"/>
              <a:gd name="T58" fmla="*/ 78 w 200"/>
              <a:gd name="T59" fmla="*/ 106 h 152"/>
              <a:gd name="T60" fmla="*/ 53 w 200"/>
              <a:gd name="T61" fmla="*/ 80 h 152"/>
              <a:gd name="T62" fmla="*/ 78 w 200"/>
              <a:gd name="T63" fmla="*/ 55 h 152"/>
              <a:gd name="T64" fmla="*/ 104 w 200"/>
              <a:gd name="T65" fmla="*/ 80 h 152"/>
              <a:gd name="T66" fmla="*/ 78 w 200"/>
              <a:gd name="T67" fmla="*/ 10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 h="152">
                <a:moveTo>
                  <a:pt x="168" y="152"/>
                </a:moveTo>
                <a:cubicBezTo>
                  <a:pt x="30" y="152"/>
                  <a:pt x="30" y="152"/>
                  <a:pt x="30" y="152"/>
                </a:cubicBezTo>
                <a:cubicBezTo>
                  <a:pt x="14" y="152"/>
                  <a:pt x="0" y="139"/>
                  <a:pt x="0" y="122"/>
                </a:cubicBezTo>
                <a:cubicBezTo>
                  <a:pt x="0" y="39"/>
                  <a:pt x="0" y="39"/>
                  <a:pt x="0" y="39"/>
                </a:cubicBezTo>
                <a:cubicBezTo>
                  <a:pt x="0" y="23"/>
                  <a:pt x="14" y="8"/>
                  <a:pt x="30" y="8"/>
                </a:cubicBezTo>
                <a:cubicBezTo>
                  <a:pt x="32" y="8"/>
                  <a:pt x="32" y="8"/>
                  <a:pt x="32" y="8"/>
                </a:cubicBezTo>
                <a:cubicBezTo>
                  <a:pt x="32" y="6"/>
                  <a:pt x="32" y="6"/>
                  <a:pt x="32" y="6"/>
                </a:cubicBezTo>
                <a:cubicBezTo>
                  <a:pt x="32" y="3"/>
                  <a:pt x="35" y="0"/>
                  <a:pt x="37" y="0"/>
                </a:cubicBezTo>
                <a:cubicBezTo>
                  <a:pt x="66" y="0"/>
                  <a:pt x="66" y="0"/>
                  <a:pt x="66" y="0"/>
                </a:cubicBezTo>
                <a:cubicBezTo>
                  <a:pt x="69" y="0"/>
                  <a:pt x="71" y="3"/>
                  <a:pt x="71" y="6"/>
                </a:cubicBezTo>
                <a:cubicBezTo>
                  <a:pt x="71" y="8"/>
                  <a:pt x="71" y="8"/>
                  <a:pt x="71" y="8"/>
                </a:cubicBezTo>
                <a:cubicBezTo>
                  <a:pt x="168" y="8"/>
                  <a:pt x="168" y="8"/>
                  <a:pt x="168" y="8"/>
                </a:cubicBezTo>
                <a:cubicBezTo>
                  <a:pt x="185" y="8"/>
                  <a:pt x="200" y="23"/>
                  <a:pt x="200" y="39"/>
                </a:cubicBezTo>
                <a:cubicBezTo>
                  <a:pt x="200" y="122"/>
                  <a:pt x="200" y="122"/>
                  <a:pt x="200" y="122"/>
                </a:cubicBezTo>
                <a:cubicBezTo>
                  <a:pt x="200" y="139"/>
                  <a:pt x="185" y="152"/>
                  <a:pt x="168" y="152"/>
                </a:cubicBezTo>
                <a:close/>
                <a:moveTo>
                  <a:pt x="78" y="35"/>
                </a:moveTo>
                <a:cubicBezTo>
                  <a:pt x="54" y="35"/>
                  <a:pt x="33" y="56"/>
                  <a:pt x="33" y="80"/>
                </a:cubicBezTo>
                <a:cubicBezTo>
                  <a:pt x="33" y="105"/>
                  <a:pt x="54" y="125"/>
                  <a:pt x="78" y="125"/>
                </a:cubicBezTo>
                <a:cubicBezTo>
                  <a:pt x="103" y="125"/>
                  <a:pt x="123" y="105"/>
                  <a:pt x="123" y="80"/>
                </a:cubicBezTo>
                <a:cubicBezTo>
                  <a:pt x="123" y="56"/>
                  <a:pt x="103" y="35"/>
                  <a:pt x="78" y="35"/>
                </a:cubicBezTo>
                <a:close/>
                <a:moveTo>
                  <a:pt x="184" y="33"/>
                </a:moveTo>
                <a:cubicBezTo>
                  <a:pt x="184" y="28"/>
                  <a:pt x="180" y="24"/>
                  <a:pt x="175" y="24"/>
                </a:cubicBezTo>
                <a:cubicBezTo>
                  <a:pt x="137" y="24"/>
                  <a:pt x="137" y="24"/>
                  <a:pt x="137" y="24"/>
                </a:cubicBezTo>
                <a:cubicBezTo>
                  <a:pt x="132" y="24"/>
                  <a:pt x="128" y="28"/>
                  <a:pt x="128" y="33"/>
                </a:cubicBezTo>
                <a:cubicBezTo>
                  <a:pt x="128" y="47"/>
                  <a:pt x="128" y="47"/>
                  <a:pt x="128" y="47"/>
                </a:cubicBezTo>
                <a:cubicBezTo>
                  <a:pt x="128" y="52"/>
                  <a:pt x="132" y="56"/>
                  <a:pt x="137" y="56"/>
                </a:cubicBezTo>
                <a:cubicBezTo>
                  <a:pt x="175" y="56"/>
                  <a:pt x="175" y="56"/>
                  <a:pt x="175" y="56"/>
                </a:cubicBezTo>
                <a:cubicBezTo>
                  <a:pt x="180" y="56"/>
                  <a:pt x="184" y="52"/>
                  <a:pt x="184" y="47"/>
                </a:cubicBezTo>
                <a:lnTo>
                  <a:pt x="184" y="33"/>
                </a:lnTo>
                <a:close/>
                <a:moveTo>
                  <a:pt x="78" y="106"/>
                </a:moveTo>
                <a:cubicBezTo>
                  <a:pt x="64" y="106"/>
                  <a:pt x="53" y="95"/>
                  <a:pt x="53" y="80"/>
                </a:cubicBezTo>
                <a:cubicBezTo>
                  <a:pt x="53" y="66"/>
                  <a:pt x="64" y="55"/>
                  <a:pt x="78" y="55"/>
                </a:cubicBezTo>
                <a:cubicBezTo>
                  <a:pt x="92" y="55"/>
                  <a:pt x="104" y="66"/>
                  <a:pt x="104" y="80"/>
                </a:cubicBezTo>
                <a:cubicBezTo>
                  <a:pt x="104" y="95"/>
                  <a:pt x="92" y="106"/>
                  <a:pt x="78" y="10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宋体 CN"/>
              <a:ea typeface="Source Han Sans Regular"/>
              <a:cs typeface="+mn-cs"/>
            </a:endParaRPr>
          </a:p>
        </p:txBody>
      </p:sp>
      <p:sp>
        <p:nvSpPr>
          <p:cNvPr id="73" name="椭圆 72"/>
          <p:cNvSpPr/>
          <p:nvPr>
            <p:custDataLst>
              <p:tags r:id="rId12"/>
            </p:custDataLst>
          </p:nvPr>
        </p:nvSpPr>
        <p:spPr>
          <a:xfrm>
            <a:off x="4767714" y="2005897"/>
            <a:ext cx="2656573" cy="2656573"/>
          </a:xfrm>
          <a:prstGeom prst="ellipse">
            <a:avLst/>
          </a:prstGeom>
          <a:noFill/>
          <a:ln w="41275">
            <a:solidFill>
              <a:srgbClr val="247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74" name="椭圆 73"/>
          <p:cNvSpPr/>
          <p:nvPr>
            <p:custDataLst>
              <p:tags r:id="rId13"/>
            </p:custDataLst>
          </p:nvPr>
        </p:nvSpPr>
        <p:spPr>
          <a:xfrm>
            <a:off x="6721019" y="3849135"/>
            <a:ext cx="813334" cy="813334"/>
          </a:xfrm>
          <a:prstGeom prst="ellipse">
            <a:avLst/>
          </a:prstGeom>
          <a:solidFill>
            <a:srgbClr val="247AA6">
              <a:alpha val="54000"/>
            </a:srgb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78" name="Freeform 234"/>
          <p:cNvSpPr>
            <a:spLocks noEditPoints="1"/>
          </p:cNvSpPr>
          <p:nvPr>
            <p:custDataLst>
              <p:tags r:id="rId14"/>
            </p:custDataLst>
          </p:nvPr>
        </p:nvSpPr>
        <p:spPr bwMode="auto">
          <a:xfrm>
            <a:off x="6931266" y="4104989"/>
            <a:ext cx="395288" cy="301625"/>
          </a:xfrm>
          <a:custGeom>
            <a:avLst/>
            <a:gdLst>
              <a:gd name="T0" fmla="*/ 168 w 200"/>
              <a:gd name="T1" fmla="*/ 152 h 152"/>
              <a:gd name="T2" fmla="*/ 30 w 200"/>
              <a:gd name="T3" fmla="*/ 152 h 152"/>
              <a:gd name="T4" fmla="*/ 0 w 200"/>
              <a:gd name="T5" fmla="*/ 122 h 152"/>
              <a:gd name="T6" fmla="*/ 0 w 200"/>
              <a:gd name="T7" fmla="*/ 39 h 152"/>
              <a:gd name="T8" fmla="*/ 30 w 200"/>
              <a:gd name="T9" fmla="*/ 8 h 152"/>
              <a:gd name="T10" fmla="*/ 32 w 200"/>
              <a:gd name="T11" fmla="*/ 8 h 152"/>
              <a:gd name="T12" fmla="*/ 32 w 200"/>
              <a:gd name="T13" fmla="*/ 6 h 152"/>
              <a:gd name="T14" fmla="*/ 37 w 200"/>
              <a:gd name="T15" fmla="*/ 0 h 152"/>
              <a:gd name="T16" fmla="*/ 66 w 200"/>
              <a:gd name="T17" fmla="*/ 0 h 152"/>
              <a:gd name="T18" fmla="*/ 71 w 200"/>
              <a:gd name="T19" fmla="*/ 6 h 152"/>
              <a:gd name="T20" fmla="*/ 71 w 200"/>
              <a:gd name="T21" fmla="*/ 8 h 152"/>
              <a:gd name="T22" fmla="*/ 168 w 200"/>
              <a:gd name="T23" fmla="*/ 8 h 152"/>
              <a:gd name="T24" fmla="*/ 200 w 200"/>
              <a:gd name="T25" fmla="*/ 39 h 152"/>
              <a:gd name="T26" fmla="*/ 200 w 200"/>
              <a:gd name="T27" fmla="*/ 122 h 152"/>
              <a:gd name="T28" fmla="*/ 168 w 200"/>
              <a:gd name="T29" fmla="*/ 152 h 152"/>
              <a:gd name="T30" fmla="*/ 78 w 200"/>
              <a:gd name="T31" fmla="*/ 35 h 152"/>
              <a:gd name="T32" fmla="*/ 33 w 200"/>
              <a:gd name="T33" fmla="*/ 80 h 152"/>
              <a:gd name="T34" fmla="*/ 78 w 200"/>
              <a:gd name="T35" fmla="*/ 125 h 152"/>
              <a:gd name="T36" fmla="*/ 123 w 200"/>
              <a:gd name="T37" fmla="*/ 80 h 152"/>
              <a:gd name="T38" fmla="*/ 78 w 200"/>
              <a:gd name="T39" fmla="*/ 35 h 152"/>
              <a:gd name="T40" fmla="*/ 184 w 200"/>
              <a:gd name="T41" fmla="*/ 33 h 152"/>
              <a:gd name="T42" fmla="*/ 175 w 200"/>
              <a:gd name="T43" fmla="*/ 24 h 152"/>
              <a:gd name="T44" fmla="*/ 137 w 200"/>
              <a:gd name="T45" fmla="*/ 24 h 152"/>
              <a:gd name="T46" fmla="*/ 128 w 200"/>
              <a:gd name="T47" fmla="*/ 33 h 152"/>
              <a:gd name="T48" fmla="*/ 128 w 200"/>
              <a:gd name="T49" fmla="*/ 47 h 152"/>
              <a:gd name="T50" fmla="*/ 137 w 200"/>
              <a:gd name="T51" fmla="*/ 56 h 152"/>
              <a:gd name="T52" fmla="*/ 175 w 200"/>
              <a:gd name="T53" fmla="*/ 56 h 152"/>
              <a:gd name="T54" fmla="*/ 184 w 200"/>
              <a:gd name="T55" fmla="*/ 47 h 152"/>
              <a:gd name="T56" fmla="*/ 184 w 200"/>
              <a:gd name="T57" fmla="*/ 33 h 152"/>
              <a:gd name="T58" fmla="*/ 78 w 200"/>
              <a:gd name="T59" fmla="*/ 106 h 152"/>
              <a:gd name="T60" fmla="*/ 53 w 200"/>
              <a:gd name="T61" fmla="*/ 80 h 152"/>
              <a:gd name="T62" fmla="*/ 78 w 200"/>
              <a:gd name="T63" fmla="*/ 55 h 152"/>
              <a:gd name="T64" fmla="*/ 104 w 200"/>
              <a:gd name="T65" fmla="*/ 80 h 152"/>
              <a:gd name="T66" fmla="*/ 78 w 200"/>
              <a:gd name="T67" fmla="*/ 10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 h="152">
                <a:moveTo>
                  <a:pt x="168" y="152"/>
                </a:moveTo>
                <a:cubicBezTo>
                  <a:pt x="30" y="152"/>
                  <a:pt x="30" y="152"/>
                  <a:pt x="30" y="152"/>
                </a:cubicBezTo>
                <a:cubicBezTo>
                  <a:pt x="14" y="152"/>
                  <a:pt x="0" y="139"/>
                  <a:pt x="0" y="122"/>
                </a:cubicBezTo>
                <a:cubicBezTo>
                  <a:pt x="0" y="39"/>
                  <a:pt x="0" y="39"/>
                  <a:pt x="0" y="39"/>
                </a:cubicBezTo>
                <a:cubicBezTo>
                  <a:pt x="0" y="23"/>
                  <a:pt x="14" y="8"/>
                  <a:pt x="30" y="8"/>
                </a:cubicBezTo>
                <a:cubicBezTo>
                  <a:pt x="32" y="8"/>
                  <a:pt x="32" y="8"/>
                  <a:pt x="32" y="8"/>
                </a:cubicBezTo>
                <a:cubicBezTo>
                  <a:pt x="32" y="6"/>
                  <a:pt x="32" y="6"/>
                  <a:pt x="32" y="6"/>
                </a:cubicBezTo>
                <a:cubicBezTo>
                  <a:pt x="32" y="3"/>
                  <a:pt x="35" y="0"/>
                  <a:pt x="37" y="0"/>
                </a:cubicBezTo>
                <a:cubicBezTo>
                  <a:pt x="66" y="0"/>
                  <a:pt x="66" y="0"/>
                  <a:pt x="66" y="0"/>
                </a:cubicBezTo>
                <a:cubicBezTo>
                  <a:pt x="69" y="0"/>
                  <a:pt x="71" y="3"/>
                  <a:pt x="71" y="6"/>
                </a:cubicBezTo>
                <a:cubicBezTo>
                  <a:pt x="71" y="8"/>
                  <a:pt x="71" y="8"/>
                  <a:pt x="71" y="8"/>
                </a:cubicBezTo>
                <a:cubicBezTo>
                  <a:pt x="168" y="8"/>
                  <a:pt x="168" y="8"/>
                  <a:pt x="168" y="8"/>
                </a:cubicBezTo>
                <a:cubicBezTo>
                  <a:pt x="185" y="8"/>
                  <a:pt x="200" y="23"/>
                  <a:pt x="200" y="39"/>
                </a:cubicBezTo>
                <a:cubicBezTo>
                  <a:pt x="200" y="122"/>
                  <a:pt x="200" y="122"/>
                  <a:pt x="200" y="122"/>
                </a:cubicBezTo>
                <a:cubicBezTo>
                  <a:pt x="200" y="139"/>
                  <a:pt x="185" y="152"/>
                  <a:pt x="168" y="152"/>
                </a:cubicBezTo>
                <a:close/>
                <a:moveTo>
                  <a:pt x="78" y="35"/>
                </a:moveTo>
                <a:cubicBezTo>
                  <a:pt x="54" y="35"/>
                  <a:pt x="33" y="56"/>
                  <a:pt x="33" y="80"/>
                </a:cubicBezTo>
                <a:cubicBezTo>
                  <a:pt x="33" y="105"/>
                  <a:pt x="54" y="125"/>
                  <a:pt x="78" y="125"/>
                </a:cubicBezTo>
                <a:cubicBezTo>
                  <a:pt x="103" y="125"/>
                  <a:pt x="123" y="105"/>
                  <a:pt x="123" y="80"/>
                </a:cubicBezTo>
                <a:cubicBezTo>
                  <a:pt x="123" y="56"/>
                  <a:pt x="103" y="35"/>
                  <a:pt x="78" y="35"/>
                </a:cubicBezTo>
                <a:close/>
                <a:moveTo>
                  <a:pt x="184" y="33"/>
                </a:moveTo>
                <a:cubicBezTo>
                  <a:pt x="184" y="28"/>
                  <a:pt x="180" y="24"/>
                  <a:pt x="175" y="24"/>
                </a:cubicBezTo>
                <a:cubicBezTo>
                  <a:pt x="137" y="24"/>
                  <a:pt x="137" y="24"/>
                  <a:pt x="137" y="24"/>
                </a:cubicBezTo>
                <a:cubicBezTo>
                  <a:pt x="132" y="24"/>
                  <a:pt x="128" y="28"/>
                  <a:pt x="128" y="33"/>
                </a:cubicBezTo>
                <a:cubicBezTo>
                  <a:pt x="128" y="47"/>
                  <a:pt x="128" y="47"/>
                  <a:pt x="128" y="47"/>
                </a:cubicBezTo>
                <a:cubicBezTo>
                  <a:pt x="128" y="52"/>
                  <a:pt x="132" y="56"/>
                  <a:pt x="137" y="56"/>
                </a:cubicBezTo>
                <a:cubicBezTo>
                  <a:pt x="175" y="56"/>
                  <a:pt x="175" y="56"/>
                  <a:pt x="175" y="56"/>
                </a:cubicBezTo>
                <a:cubicBezTo>
                  <a:pt x="180" y="56"/>
                  <a:pt x="184" y="52"/>
                  <a:pt x="184" y="47"/>
                </a:cubicBezTo>
                <a:lnTo>
                  <a:pt x="184" y="33"/>
                </a:lnTo>
                <a:close/>
                <a:moveTo>
                  <a:pt x="78" y="106"/>
                </a:moveTo>
                <a:cubicBezTo>
                  <a:pt x="64" y="106"/>
                  <a:pt x="53" y="95"/>
                  <a:pt x="53" y="80"/>
                </a:cubicBezTo>
                <a:cubicBezTo>
                  <a:pt x="53" y="66"/>
                  <a:pt x="64" y="55"/>
                  <a:pt x="78" y="55"/>
                </a:cubicBezTo>
                <a:cubicBezTo>
                  <a:pt x="92" y="55"/>
                  <a:pt x="104" y="66"/>
                  <a:pt x="104" y="80"/>
                </a:cubicBezTo>
                <a:cubicBezTo>
                  <a:pt x="104" y="95"/>
                  <a:pt x="92" y="106"/>
                  <a:pt x="78" y="10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宋体 CN"/>
              <a:ea typeface="Source Han Sans Regular"/>
              <a:cs typeface="+mn-cs"/>
            </a:endParaRPr>
          </a:p>
        </p:txBody>
      </p:sp>
      <p:sp>
        <p:nvSpPr>
          <p:cNvPr id="79" name="椭圆 78"/>
          <p:cNvSpPr/>
          <p:nvPr>
            <p:custDataLst>
              <p:tags r:id="rId15"/>
            </p:custDataLst>
          </p:nvPr>
        </p:nvSpPr>
        <p:spPr>
          <a:xfrm>
            <a:off x="8473427" y="2005897"/>
            <a:ext cx="2656573" cy="2656573"/>
          </a:xfrm>
          <a:prstGeom prst="ellipse">
            <a:avLst/>
          </a:prstGeom>
          <a:noFill/>
          <a:ln w="41275">
            <a:solidFill>
              <a:srgbClr val="247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80" name="椭圆 79"/>
          <p:cNvSpPr/>
          <p:nvPr>
            <p:custDataLst>
              <p:tags r:id="rId16"/>
            </p:custDataLst>
          </p:nvPr>
        </p:nvSpPr>
        <p:spPr>
          <a:xfrm>
            <a:off x="10426732" y="3849135"/>
            <a:ext cx="813334" cy="813334"/>
          </a:xfrm>
          <a:prstGeom prst="ellipse">
            <a:avLst/>
          </a:prstGeom>
          <a:solidFill>
            <a:srgbClr val="247AA6">
              <a:alpha val="54000"/>
            </a:srgb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84" name="Freeform 234"/>
          <p:cNvSpPr>
            <a:spLocks noEditPoints="1"/>
          </p:cNvSpPr>
          <p:nvPr>
            <p:custDataLst>
              <p:tags r:id="rId17"/>
            </p:custDataLst>
          </p:nvPr>
        </p:nvSpPr>
        <p:spPr bwMode="auto">
          <a:xfrm>
            <a:off x="10636979" y="4104989"/>
            <a:ext cx="395288" cy="301625"/>
          </a:xfrm>
          <a:custGeom>
            <a:avLst/>
            <a:gdLst>
              <a:gd name="T0" fmla="*/ 168 w 200"/>
              <a:gd name="T1" fmla="*/ 152 h 152"/>
              <a:gd name="T2" fmla="*/ 30 w 200"/>
              <a:gd name="T3" fmla="*/ 152 h 152"/>
              <a:gd name="T4" fmla="*/ 0 w 200"/>
              <a:gd name="T5" fmla="*/ 122 h 152"/>
              <a:gd name="T6" fmla="*/ 0 w 200"/>
              <a:gd name="T7" fmla="*/ 39 h 152"/>
              <a:gd name="T8" fmla="*/ 30 w 200"/>
              <a:gd name="T9" fmla="*/ 8 h 152"/>
              <a:gd name="T10" fmla="*/ 32 w 200"/>
              <a:gd name="T11" fmla="*/ 8 h 152"/>
              <a:gd name="T12" fmla="*/ 32 w 200"/>
              <a:gd name="T13" fmla="*/ 6 h 152"/>
              <a:gd name="T14" fmla="*/ 37 w 200"/>
              <a:gd name="T15" fmla="*/ 0 h 152"/>
              <a:gd name="T16" fmla="*/ 66 w 200"/>
              <a:gd name="T17" fmla="*/ 0 h 152"/>
              <a:gd name="T18" fmla="*/ 71 w 200"/>
              <a:gd name="T19" fmla="*/ 6 h 152"/>
              <a:gd name="T20" fmla="*/ 71 w 200"/>
              <a:gd name="T21" fmla="*/ 8 h 152"/>
              <a:gd name="T22" fmla="*/ 168 w 200"/>
              <a:gd name="T23" fmla="*/ 8 h 152"/>
              <a:gd name="T24" fmla="*/ 200 w 200"/>
              <a:gd name="T25" fmla="*/ 39 h 152"/>
              <a:gd name="T26" fmla="*/ 200 w 200"/>
              <a:gd name="T27" fmla="*/ 122 h 152"/>
              <a:gd name="T28" fmla="*/ 168 w 200"/>
              <a:gd name="T29" fmla="*/ 152 h 152"/>
              <a:gd name="T30" fmla="*/ 78 w 200"/>
              <a:gd name="T31" fmla="*/ 35 h 152"/>
              <a:gd name="T32" fmla="*/ 33 w 200"/>
              <a:gd name="T33" fmla="*/ 80 h 152"/>
              <a:gd name="T34" fmla="*/ 78 w 200"/>
              <a:gd name="T35" fmla="*/ 125 h 152"/>
              <a:gd name="T36" fmla="*/ 123 w 200"/>
              <a:gd name="T37" fmla="*/ 80 h 152"/>
              <a:gd name="T38" fmla="*/ 78 w 200"/>
              <a:gd name="T39" fmla="*/ 35 h 152"/>
              <a:gd name="T40" fmla="*/ 184 w 200"/>
              <a:gd name="T41" fmla="*/ 33 h 152"/>
              <a:gd name="T42" fmla="*/ 175 w 200"/>
              <a:gd name="T43" fmla="*/ 24 h 152"/>
              <a:gd name="T44" fmla="*/ 137 w 200"/>
              <a:gd name="T45" fmla="*/ 24 h 152"/>
              <a:gd name="T46" fmla="*/ 128 w 200"/>
              <a:gd name="T47" fmla="*/ 33 h 152"/>
              <a:gd name="T48" fmla="*/ 128 w 200"/>
              <a:gd name="T49" fmla="*/ 47 h 152"/>
              <a:gd name="T50" fmla="*/ 137 w 200"/>
              <a:gd name="T51" fmla="*/ 56 h 152"/>
              <a:gd name="T52" fmla="*/ 175 w 200"/>
              <a:gd name="T53" fmla="*/ 56 h 152"/>
              <a:gd name="T54" fmla="*/ 184 w 200"/>
              <a:gd name="T55" fmla="*/ 47 h 152"/>
              <a:gd name="T56" fmla="*/ 184 w 200"/>
              <a:gd name="T57" fmla="*/ 33 h 152"/>
              <a:gd name="T58" fmla="*/ 78 w 200"/>
              <a:gd name="T59" fmla="*/ 106 h 152"/>
              <a:gd name="T60" fmla="*/ 53 w 200"/>
              <a:gd name="T61" fmla="*/ 80 h 152"/>
              <a:gd name="T62" fmla="*/ 78 w 200"/>
              <a:gd name="T63" fmla="*/ 55 h 152"/>
              <a:gd name="T64" fmla="*/ 104 w 200"/>
              <a:gd name="T65" fmla="*/ 80 h 152"/>
              <a:gd name="T66" fmla="*/ 78 w 200"/>
              <a:gd name="T67" fmla="*/ 10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 h="152">
                <a:moveTo>
                  <a:pt x="168" y="152"/>
                </a:moveTo>
                <a:cubicBezTo>
                  <a:pt x="30" y="152"/>
                  <a:pt x="30" y="152"/>
                  <a:pt x="30" y="152"/>
                </a:cubicBezTo>
                <a:cubicBezTo>
                  <a:pt x="14" y="152"/>
                  <a:pt x="0" y="139"/>
                  <a:pt x="0" y="122"/>
                </a:cubicBezTo>
                <a:cubicBezTo>
                  <a:pt x="0" y="39"/>
                  <a:pt x="0" y="39"/>
                  <a:pt x="0" y="39"/>
                </a:cubicBezTo>
                <a:cubicBezTo>
                  <a:pt x="0" y="23"/>
                  <a:pt x="14" y="8"/>
                  <a:pt x="30" y="8"/>
                </a:cubicBezTo>
                <a:cubicBezTo>
                  <a:pt x="32" y="8"/>
                  <a:pt x="32" y="8"/>
                  <a:pt x="32" y="8"/>
                </a:cubicBezTo>
                <a:cubicBezTo>
                  <a:pt x="32" y="6"/>
                  <a:pt x="32" y="6"/>
                  <a:pt x="32" y="6"/>
                </a:cubicBezTo>
                <a:cubicBezTo>
                  <a:pt x="32" y="3"/>
                  <a:pt x="35" y="0"/>
                  <a:pt x="37" y="0"/>
                </a:cubicBezTo>
                <a:cubicBezTo>
                  <a:pt x="66" y="0"/>
                  <a:pt x="66" y="0"/>
                  <a:pt x="66" y="0"/>
                </a:cubicBezTo>
                <a:cubicBezTo>
                  <a:pt x="69" y="0"/>
                  <a:pt x="71" y="3"/>
                  <a:pt x="71" y="6"/>
                </a:cubicBezTo>
                <a:cubicBezTo>
                  <a:pt x="71" y="8"/>
                  <a:pt x="71" y="8"/>
                  <a:pt x="71" y="8"/>
                </a:cubicBezTo>
                <a:cubicBezTo>
                  <a:pt x="168" y="8"/>
                  <a:pt x="168" y="8"/>
                  <a:pt x="168" y="8"/>
                </a:cubicBezTo>
                <a:cubicBezTo>
                  <a:pt x="185" y="8"/>
                  <a:pt x="200" y="23"/>
                  <a:pt x="200" y="39"/>
                </a:cubicBezTo>
                <a:cubicBezTo>
                  <a:pt x="200" y="122"/>
                  <a:pt x="200" y="122"/>
                  <a:pt x="200" y="122"/>
                </a:cubicBezTo>
                <a:cubicBezTo>
                  <a:pt x="200" y="139"/>
                  <a:pt x="185" y="152"/>
                  <a:pt x="168" y="152"/>
                </a:cubicBezTo>
                <a:close/>
                <a:moveTo>
                  <a:pt x="78" y="35"/>
                </a:moveTo>
                <a:cubicBezTo>
                  <a:pt x="54" y="35"/>
                  <a:pt x="33" y="56"/>
                  <a:pt x="33" y="80"/>
                </a:cubicBezTo>
                <a:cubicBezTo>
                  <a:pt x="33" y="105"/>
                  <a:pt x="54" y="125"/>
                  <a:pt x="78" y="125"/>
                </a:cubicBezTo>
                <a:cubicBezTo>
                  <a:pt x="103" y="125"/>
                  <a:pt x="123" y="105"/>
                  <a:pt x="123" y="80"/>
                </a:cubicBezTo>
                <a:cubicBezTo>
                  <a:pt x="123" y="56"/>
                  <a:pt x="103" y="35"/>
                  <a:pt x="78" y="35"/>
                </a:cubicBezTo>
                <a:close/>
                <a:moveTo>
                  <a:pt x="184" y="33"/>
                </a:moveTo>
                <a:cubicBezTo>
                  <a:pt x="184" y="28"/>
                  <a:pt x="180" y="24"/>
                  <a:pt x="175" y="24"/>
                </a:cubicBezTo>
                <a:cubicBezTo>
                  <a:pt x="137" y="24"/>
                  <a:pt x="137" y="24"/>
                  <a:pt x="137" y="24"/>
                </a:cubicBezTo>
                <a:cubicBezTo>
                  <a:pt x="132" y="24"/>
                  <a:pt x="128" y="28"/>
                  <a:pt x="128" y="33"/>
                </a:cubicBezTo>
                <a:cubicBezTo>
                  <a:pt x="128" y="47"/>
                  <a:pt x="128" y="47"/>
                  <a:pt x="128" y="47"/>
                </a:cubicBezTo>
                <a:cubicBezTo>
                  <a:pt x="128" y="52"/>
                  <a:pt x="132" y="56"/>
                  <a:pt x="137" y="56"/>
                </a:cubicBezTo>
                <a:cubicBezTo>
                  <a:pt x="175" y="56"/>
                  <a:pt x="175" y="56"/>
                  <a:pt x="175" y="56"/>
                </a:cubicBezTo>
                <a:cubicBezTo>
                  <a:pt x="180" y="56"/>
                  <a:pt x="184" y="52"/>
                  <a:pt x="184" y="47"/>
                </a:cubicBezTo>
                <a:lnTo>
                  <a:pt x="184" y="33"/>
                </a:lnTo>
                <a:close/>
                <a:moveTo>
                  <a:pt x="78" y="106"/>
                </a:moveTo>
                <a:cubicBezTo>
                  <a:pt x="64" y="106"/>
                  <a:pt x="53" y="95"/>
                  <a:pt x="53" y="80"/>
                </a:cubicBezTo>
                <a:cubicBezTo>
                  <a:pt x="53" y="66"/>
                  <a:pt x="64" y="55"/>
                  <a:pt x="78" y="55"/>
                </a:cubicBezTo>
                <a:cubicBezTo>
                  <a:pt x="92" y="55"/>
                  <a:pt x="104" y="66"/>
                  <a:pt x="104" y="80"/>
                </a:cubicBezTo>
                <a:cubicBezTo>
                  <a:pt x="104" y="95"/>
                  <a:pt x="92" y="106"/>
                  <a:pt x="78" y="10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宋体 CN"/>
              <a:ea typeface="Source Han Sans Regular"/>
              <a:cs typeface="+mn-cs"/>
            </a:endParaRPr>
          </a:p>
        </p:txBody>
      </p:sp>
      <p:sp>
        <p:nvSpPr>
          <p:cNvPr id="39" name="文本框 38"/>
          <p:cNvSpPr txBox="1"/>
          <p:nvPr>
            <p:custDataLst>
              <p:tags r:id="rId18"/>
            </p:custDataLst>
          </p:nvPr>
        </p:nvSpPr>
        <p:spPr>
          <a:xfrm>
            <a:off x="4494821" y="5301673"/>
            <a:ext cx="3202358" cy="59880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①</a:t>
            </a: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纯电动汽车（</a:t>
            </a:r>
            <a:r>
              <a:rPr kumimoji="0" lang="en-US" altLang="zh-CN"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BEV</a:t>
            </a: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a:t>
            </a:r>
            <a:r>
              <a:rPr kumimoji="0" lang="en-US" altLang="zh-CN"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 </a:t>
            </a:r>
            <a:r>
              <a:rPr kumimoji="0" lang="en-US"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②</a:t>
            </a: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混合动力汽车（</a:t>
            </a:r>
            <a:r>
              <a:rPr kumimoji="0" lang="en-US" altLang="zh-CN"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HEV</a:t>
            </a: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a:t>
            </a:r>
            <a:r>
              <a:rPr kumimoji="0" lang="en-US" altLang="zh-CN"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 </a:t>
            </a:r>
            <a:r>
              <a:rPr kumimoji="0" lang="en-US"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③</a:t>
            </a: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插电式混合动力汽车（</a:t>
            </a:r>
            <a:r>
              <a:rPr kumimoji="0" lang="en-US" altLang="zh-CN"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PHEV</a:t>
            </a: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rPr>
              <a:t>）</a:t>
            </a:r>
            <a:endPar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华文中宋" panose="02010600040101010101" charset="-122"/>
            </a:endParaRPr>
          </a:p>
        </p:txBody>
      </p:sp>
      <p:sp>
        <p:nvSpPr>
          <p:cNvPr id="40" name="文本框 39"/>
          <p:cNvSpPr txBox="1"/>
          <p:nvPr>
            <p:custDataLst>
              <p:tags r:id="rId19"/>
            </p:custDataLst>
          </p:nvPr>
        </p:nvSpPr>
        <p:spPr>
          <a:xfrm flipH="1">
            <a:off x="5239730" y="4901563"/>
            <a:ext cx="1712541"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智能电动汽车</a:t>
            </a:r>
            <a:endPar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42" name="文本框 41"/>
          <p:cNvSpPr txBox="1"/>
          <p:nvPr>
            <p:custDataLst>
              <p:tags r:id="rId20"/>
            </p:custDataLst>
          </p:nvPr>
        </p:nvSpPr>
        <p:spPr>
          <a:xfrm>
            <a:off x="8200536" y="5301673"/>
            <a:ext cx="3202358" cy="85280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以氢气为燃料，通过电化学反应产生电能驱动车辆，其排放物仅为水，真正实现了零污染、零排放。</a:t>
            </a:r>
            <a:endParaRPr kumimoji="0" lang="zh-CN" altLang="en-US" sz="1100" b="0" i="0" u="none" strike="noStrike" kern="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endParaRPr>
          </a:p>
        </p:txBody>
      </p:sp>
      <p:sp>
        <p:nvSpPr>
          <p:cNvPr id="43" name="文本框 42"/>
          <p:cNvSpPr txBox="1"/>
          <p:nvPr>
            <p:custDataLst>
              <p:tags r:id="rId21"/>
            </p:custDataLst>
          </p:nvPr>
        </p:nvSpPr>
        <p:spPr>
          <a:xfrm flipH="1">
            <a:off x="8545830" y="4901565"/>
            <a:ext cx="2914015"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智能氢燃料电池汽车</a:t>
            </a:r>
            <a:endPar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grpSp>
        <p:nvGrpSpPr>
          <p:cNvPr id="23" name="组合 22"/>
          <p:cNvGrpSpPr/>
          <p:nvPr/>
        </p:nvGrpSpPr>
        <p:grpSpPr>
          <a:xfrm>
            <a:off x="263525" y="349595"/>
            <a:ext cx="3231048" cy="470527"/>
            <a:chOff x="263525" y="349595"/>
            <a:chExt cx="3231048" cy="470527"/>
          </a:xfrm>
        </p:grpSpPr>
        <p:sp>
          <p:nvSpPr>
            <p:cNvPr id="24" name="文本框 23"/>
            <p:cNvSpPr txBox="1"/>
            <p:nvPr/>
          </p:nvSpPr>
          <p:spPr>
            <a:xfrm>
              <a:off x="714698" y="359747"/>
              <a:ext cx="2779875" cy="460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智能汽车的分类</a:t>
              </a:r>
              <a:endPar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25" name="Freeform 94"/>
            <p:cNvSpPr>
              <a:spLocks noEditPoints="1"/>
            </p:cNvSpPr>
            <p:nvPr/>
          </p:nvSpPr>
          <p:spPr bwMode="auto">
            <a:xfrm>
              <a:off x="263525" y="349595"/>
              <a:ext cx="451173" cy="45093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247AA6">
                <a:alpha val="81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med" p14:dur="699"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2000"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ppt_x</p:attrName>
                                        </p:attrNameLst>
                                      </p:cBhvr>
                                      <p:tavLst>
                                        <p:tav tm="0">
                                          <p:val>
                                            <p:strVal val="#ppt_x-.2"/>
                                          </p:val>
                                        </p:tav>
                                        <p:tav tm="100000">
                                          <p:val>
                                            <p:strVal val="#ppt_x"/>
                                          </p:val>
                                        </p:tav>
                                      </p:tavLst>
                                    </p:anim>
                                    <p:anim calcmode="lin" valueType="num">
                                      <p:cBhvr>
                                        <p:cTn id="8" dur="2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 dur="2000"/>
                                        <p:tgtEl>
                                          <p:spTgt spid="23"/>
                                        </p:tgtEl>
                                      </p:cBhvr>
                                    </p:animEffect>
                                  </p:childTnLst>
                                </p:cTn>
                              </p:par>
                            </p:childTnLst>
                          </p:cTn>
                        </p:par>
                        <p:par>
                          <p:cTn id="10" fill="hold">
                            <p:stCondLst>
                              <p:cond delay="2000"/>
                            </p:stCondLst>
                            <p:childTnLst>
                              <p:par>
                                <p:cTn id="11" presetID="3" presetClass="entr" presetSubtype="10" fill="hold" nodeType="afterEffect">
                                  <p:stCondLst>
                                    <p:cond delay="0"/>
                                  </p:stCondLst>
                                  <p:childTnLst>
                                    <p:set>
                                      <p:cBhvr>
                                        <p:cTn id="12" dur="4000" fill="hold">
                                          <p:stCondLst>
                                            <p:cond delay="0"/>
                                          </p:stCondLst>
                                        </p:cTn>
                                        <p:tgtEl>
                                          <p:spTgt spid="32"/>
                                        </p:tgtEl>
                                        <p:attrNameLst>
                                          <p:attrName>style.visibility</p:attrName>
                                        </p:attrNameLst>
                                      </p:cBhvr>
                                      <p:to>
                                        <p:strVal val="visible"/>
                                      </p:to>
                                    </p:set>
                                    <p:animEffect transition="in" filter="blinds(horizontal)">
                                      <p:cBhvr>
                                        <p:cTn id="13" dur="4000"/>
                                        <p:tgtEl>
                                          <p:spTgt spid="32"/>
                                        </p:tgtEl>
                                      </p:cBhvr>
                                    </p:animEffect>
                                  </p:childTnLst>
                                </p:cTn>
                              </p:par>
                              <p:par>
                                <p:cTn id="14" presetID="3" presetClass="entr" presetSubtype="10" fill="hold" grpId="0" nodeType="withEffect">
                                  <p:stCondLst>
                                    <p:cond delay="0"/>
                                  </p:stCondLst>
                                  <p:childTnLst>
                                    <p:set>
                                      <p:cBhvr>
                                        <p:cTn id="15" dur="4000" fill="hold">
                                          <p:stCondLst>
                                            <p:cond delay="0"/>
                                          </p:stCondLst>
                                        </p:cTn>
                                        <p:tgtEl>
                                          <p:spTgt spid="67"/>
                                        </p:tgtEl>
                                        <p:attrNameLst>
                                          <p:attrName>style.visibility</p:attrName>
                                        </p:attrNameLst>
                                      </p:cBhvr>
                                      <p:to>
                                        <p:strVal val="visible"/>
                                      </p:to>
                                    </p:set>
                                    <p:animEffect transition="in" filter="blinds(horizontal)">
                                      <p:cBhvr>
                                        <p:cTn id="16" dur="4000"/>
                                        <p:tgtEl>
                                          <p:spTgt spid="67"/>
                                        </p:tgtEl>
                                      </p:cBhvr>
                                    </p:animEffect>
                                  </p:childTnLst>
                                </p:cTn>
                              </p:par>
                              <p:par>
                                <p:cTn id="17" presetID="3" presetClass="entr" presetSubtype="10" fill="hold" grpId="0" nodeType="withEffect">
                                  <p:stCondLst>
                                    <p:cond delay="0"/>
                                  </p:stCondLst>
                                  <p:childTnLst>
                                    <p:set>
                                      <p:cBhvr>
                                        <p:cTn id="18" dur="4000" fill="hold">
                                          <p:stCondLst>
                                            <p:cond delay="0"/>
                                          </p:stCondLst>
                                        </p:cTn>
                                        <p:tgtEl>
                                          <p:spTgt spid="68"/>
                                        </p:tgtEl>
                                        <p:attrNameLst>
                                          <p:attrName>style.visibility</p:attrName>
                                        </p:attrNameLst>
                                      </p:cBhvr>
                                      <p:to>
                                        <p:strVal val="visible"/>
                                      </p:to>
                                    </p:set>
                                    <p:animEffect transition="in" filter="blinds(horizontal)">
                                      <p:cBhvr>
                                        <p:cTn id="19" dur="4000"/>
                                        <p:tgtEl>
                                          <p:spTgt spid="68"/>
                                        </p:tgtEl>
                                      </p:cBhvr>
                                    </p:animEffect>
                                  </p:childTnLst>
                                </p:cTn>
                              </p:par>
                              <p:par>
                                <p:cTn id="20" presetID="3" presetClass="entr" presetSubtype="10" fill="hold" grpId="0" nodeType="withEffect">
                                  <p:stCondLst>
                                    <p:cond delay="0"/>
                                  </p:stCondLst>
                                  <p:childTnLst>
                                    <p:set>
                                      <p:cBhvr>
                                        <p:cTn id="21" dur="4000" fill="hold">
                                          <p:stCondLst>
                                            <p:cond delay="0"/>
                                          </p:stCondLst>
                                        </p:cTn>
                                        <p:tgtEl>
                                          <p:spTgt spid="70"/>
                                        </p:tgtEl>
                                        <p:attrNameLst>
                                          <p:attrName>style.visibility</p:attrName>
                                        </p:attrNameLst>
                                      </p:cBhvr>
                                      <p:to>
                                        <p:strVal val="visible"/>
                                      </p:to>
                                    </p:set>
                                    <p:animEffect transition="in" filter="blinds(horizontal)">
                                      <p:cBhvr>
                                        <p:cTn id="22" dur="4000"/>
                                        <p:tgtEl>
                                          <p:spTgt spid="70"/>
                                        </p:tgtEl>
                                      </p:cBhvr>
                                    </p:animEffect>
                                  </p:childTnLst>
                                </p:cTn>
                              </p:par>
                              <p:par>
                                <p:cTn id="23" presetID="3" presetClass="entr" presetSubtype="10" fill="hold" grpId="0" nodeType="withEffect">
                                  <p:stCondLst>
                                    <p:cond delay="0"/>
                                  </p:stCondLst>
                                  <p:childTnLst>
                                    <p:set>
                                      <p:cBhvr>
                                        <p:cTn id="24" dur="4000" fill="hold">
                                          <p:stCondLst>
                                            <p:cond delay="0"/>
                                          </p:stCondLst>
                                        </p:cTn>
                                        <p:tgtEl>
                                          <p:spTgt spid="71"/>
                                        </p:tgtEl>
                                        <p:attrNameLst>
                                          <p:attrName>style.visibility</p:attrName>
                                        </p:attrNameLst>
                                      </p:cBhvr>
                                      <p:to>
                                        <p:strVal val="visible"/>
                                      </p:to>
                                    </p:set>
                                    <p:animEffect transition="in" filter="blinds(horizontal)">
                                      <p:cBhvr>
                                        <p:cTn id="25" dur="4000"/>
                                        <p:tgtEl>
                                          <p:spTgt spid="71"/>
                                        </p:tgtEl>
                                      </p:cBhvr>
                                    </p:animEffect>
                                  </p:childTnLst>
                                </p:cTn>
                              </p:par>
                              <p:par>
                                <p:cTn id="26" presetID="3" presetClass="entr" presetSubtype="10" fill="hold" grpId="0" nodeType="withEffect">
                                  <p:stCondLst>
                                    <p:cond delay="0"/>
                                  </p:stCondLst>
                                  <p:childTnLst>
                                    <p:set>
                                      <p:cBhvr>
                                        <p:cTn id="27" dur="4000" fill="hold">
                                          <p:stCondLst>
                                            <p:cond delay="0"/>
                                          </p:stCondLst>
                                        </p:cTn>
                                        <p:tgtEl>
                                          <p:spTgt spid="72"/>
                                        </p:tgtEl>
                                        <p:attrNameLst>
                                          <p:attrName>style.visibility</p:attrName>
                                        </p:attrNameLst>
                                      </p:cBhvr>
                                      <p:to>
                                        <p:strVal val="visible"/>
                                      </p:to>
                                    </p:set>
                                    <p:animEffect transition="in" filter="blinds(horizontal)">
                                      <p:cBhvr>
                                        <p:cTn id="28" dur="4000"/>
                                        <p:tgtEl>
                                          <p:spTgt spid="72"/>
                                        </p:tgtEl>
                                      </p:cBhvr>
                                    </p:animEffect>
                                  </p:childTnLst>
                                </p:cTn>
                              </p:par>
                            </p:childTnLst>
                          </p:cTn>
                        </p:par>
                        <p:par>
                          <p:cTn id="29" fill="hold">
                            <p:stCondLst>
                              <p:cond delay="6000"/>
                            </p:stCondLst>
                            <p:childTnLst>
                              <p:par>
                                <p:cTn id="30" presetID="3" presetClass="entr" presetSubtype="10" fill="hold" nodeType="afterEffect">
                                  <p:stCondLst>
                                    <p:cond delay="0"/>
                                  </p:stCondLst>
                                  <p:childTnLst>
                                    <p:set>
                                      <p:cBhvr>
                                        <p:cTn id="31" dur="4000" fill="hold">
                                          <p:stCondLst>
                                            <p:cond delay="0"/>
                                          </p:stCondLst>
                                        </p:cTn>
                                        <p:tgtEl>
                                          <p:spTgt spid="34"/>
                                        </p:tgtEl>
                                        <p:attrNameLst>
                                          <p:attrName>style.visibility</p:attrName>
                                        </p:attrNameLst>
                                      </p:cBhvr>
                                      <p:to>
                                        <p:strVal val="visible"/>
                                      </p:to>
                                    </p:set>
                                    <p:animEffect transition="in" filter="blinds(horizontal)">
                                      <p:cBhvr>
                                        <p:cTn id="32" dur="4000"/>
                                        <p:tgtEl>
                                          <p:spTgt spid="34"/>
                                        </p:tgtEl>
                                      </p:cBhvr>
                                    </p:animEffect>
                                  </p:childTnLst>
                                </p:cTn>
                              </p:par>
                              <p:par>
                                <p:cTn id="33" presetID="3" presetClass="entr" presetSubtype="10" fill="hold" grpId="0" nodeType="withEffect">
                                  <p:stCondLst>
                                    <p:cond delay="0"/>
                                  </p:stCondLst>
                                  <p:childTnLst>
                                    <p:set>
                                      <p:cBhvr>
                                        <p:cTn id="34" dur="4000" fill="hold">
                                          <p:stCondLst>
                                            <p:cond delay="0"/>
                                          </p:stCondLst>
                                        </p:cTn>
                                        <p:tgtEl>
                                          <p:spTgt spid="73"/>
                                        </p:tgtEl>
                                        <p:attrNameLst>
                                          <p:attrName>style.visibility</p:attrName>
                                        </p:attrNameLst>
                                      </p:cBhvr>
                                      <p:to>
                                        <p:strVal val="visible"/>
                                      </p:to>
                                    </p:set>
                                    <p:animEffect transition="in" filter="blinds(horizontal)">
                                      <p:cBhvr>
                                        <p:cTn id="35" dur="4000"/>
                                        <p:tgtEl>
                                          <p:spTgt spid="73"/>
                                        </p:tgtEl>
                                      </p:cBhvr>
                                    </p:animEffect>
                                  </p:childTnLst>
                                </p:cTn>
                              </p:par>
                              <p:par>
                                <p:cTn id="36" presetID="3" presetClass="entr" presetSubtype="10" fill="hold" grpId="0" nodeType="withEffect">
                                  <p:stCondLst>
                                    <p:cond delay="0"/>
                                  </p:stCondLst>
                                  <p:childTnLst>
                                    <p:set>
                                      <p:cBhvr>
                                        <p:cTn id="37" dur="4000" fill="hold">
                                          <p:stCondLst>
                                            <p:cond delay="0"/>
                                          </p:stCondLst>
                                        </p:cTn>
                                        <p:tgtEl>
                                          <p:spTgt spid="74"/>
                                        </p:tgtEl>
                                        <p:attrNameLst>
                                          <p:attrName>style.visibility</p:attrName>
                                        </p:attrNameLst>
                                      </p:cBhvr>
                                      <p:to>
                                        <p:strVal val="visible"/>
                                      </p:to>
                                    </p:set>
                                    <p:animEffect transition="in" filter="blinds(horizontal)">
                                      <p:cBhvr>
                                        <p:cTn id="38" dur="4000"/>
                                        <p:tgtEl>
                                          <p:spTgt spid="74"/>
                                        </p:tgtEl>
                                      </p:cBhvr>
                                    </p:animEffect>
                                  </p:childTnLst>
                                </p:cTn>
                              </p:par>
                              <p:par>
                                <p:cTn id="39" presetID="3" presetClass="entr" presetSubtype="10" fill="hold" grpId="0" nodeType="withEffect">
                                  <p:stCondLst>
                                    <p:cond delay="0"/>
                                  </p:stCondLst>
                                  <p:childTnLst>
                                    <p:set>
                                      <p:cBhvr>
                                        <p:cTn id="40" dur="4000" fill="hold">
                                          <p:stCondLst>
                                            <p:cond delay="0"/>
                                          </p:stCondLst>
                                        </p:cTn>
                                        <p:tgtEl>
                                          <p:spTgt spid="78"/>
                                        </p:tgtEl>
                                        <p:attrNameLst>
                                          <p:attrName>style.visibility</p:attrName>
                                        </p:attrNameLst>
                                      </p:cBhvr>
                                      <p:to>
                                        <p:strVal val="visible"/>
                                      </p:to>
                                    </p:set>
                                    <p:animEffect transition="in" filter="blinds(horizontal)">
                                      <p:cBhvr>
                                        <p:cTn id="41" dur="4000"/>
                                        <p:tgtEl>
                                          <p:spTgt spid="78"/>
                                        </p:tgtEl>
                                      </p:cBhvr>
                                    </p:animEffect>
                                  </p:childTnLst>
                                </p:cTn>
                              </p:par>
                              <p:par>
                                <p:cTn id="42" presetID="3" presetClass="entr" presetSubtype="10" fill="hold" grpId="0" nodeType="withEffect">
                                  <p:stCondLst>
                                    <p:cond delay="0"/>
                                  </p:stCondLst>
                                  <p:childTnLst>
                                    <p:set>
                                      <p:cBhvr>
                                        <p:cTn id="43" dur="4000" fill="hold">
                                          <p:stCondLst>
                                            <p:cond delay="0"/>
                                          </p:stCondLst>
                                        </p:cTn>
                                        <p:tgtEl>
                                          <p:spTgt spid="39"/>
                                        </p:tgtEl>
                                        <p:attrNameLst>
                                          <p:attrName>style.visibility</p:attrName>
                                        </p:attrNameLst>
                                      </p:cBhvr>
                                      <p:to>
                                        <p:strVal val="visible"/>
                                      </p:to>
                                    </p:set>
                                    <p:animEffect transition="in" filter="blinds(horizontal)">
                                      <p:cBhvr>
                                        <p:cTn id="44" dur="4000"/>
                                        <p:tgtEl>
                                          <p:spTgt spid="39"/>
                                        </p:tgtEl>
                                      </p:cBhvr>
                                    </p:animEffect>
                                  </p:childTnLst>
                                </p:cTn>
                              </p:par>
                              <p:par>
                                <p:cTn id="45" presetID="3" presetClass="entr" presetSubtype="10" fill="hold" grpId="0" nodeType="withEffect">
                                  <p:stCondLst>
                                    <p:cond delay="0"/>
                                  </p:stCondLst>
                                  <p:childTnLst>
                                    <p:set>
                                      <p:cBhvr>
                                        <p:cTn id="46" dur="4000" fill="hold">
                                          <p:stCondLst>
                                            <p:cond delay="0"/>
                                          </p:stCondLst>
                                        </p:cTn>
                                        <p:tgtEl>
                                          <p:spTgt spid="40"/>
                                        </p:tgtEl>
                                        <p:attrNameLst>
                                          <p:attrName>style.visibility</p:attrName>
                                        </p:attrNameLst>
                                      </p:cBhvr>
                                      <p:to>
                                        <p:strVal val="visible"/>
                                      </p:to>
                                    </p:set>
                                    <p:animEffect transition="in" filter="blinds(horizontal)">
                                      <p:cBhvr>
                                        <p:cTn id="47" dur="4000"/>
                                        <p:tgtEl>
                                          <p:spTgt spid="40"/>
                                        </p:tgtEl>
                                      </p:cBhvr>
                                    </p:animEffect>
                                  </p:childTnLst>
                                </p:cTn>
                              </p:par>
                            </p:childTnLst>
                          </p:cTn>
                        </p:par>
                        <p:par>
                          <p:cTn id="48" fill="hold">
                            <p:stCondLst>
                              <p:cond delay="10000"/>
                            </p:stCondLst>
                            <p:childTnLst>
                              <p:par>
                                <p:cTn id="49" presetID="3" presetClass="entr" presetSubtype="10" fill="hold" nodeType="afterEffect">
                                  <p:stCondLst>
                                    <p:cond delay="0"/>
                                  </p:stCondLst>
                                  <p:childTnLst>
                                    <p:set>
                                      <p:cBhvr>
                                        <p:cTn id="50" dur="4000" fill="hold">
                                          <p:stCondLst>
                                            <p:cond delay="0"/>
                                          </p:stCondLst>
                                        </p:cTn>
                                        <p:tgtEl>
                                          <p:spTgt spid="33"/>
                                        </p:tgtEl>
                                        <p:attrNameLst>
                                          <p:attrName>style.visibility</p:attrName>
                                        </p:attrNameLst>
                                      </p:cBhvr>
                                      <p:to>
                                        <p:strVal val="visible"/>
                                      </p:to>
                                    </p:set>
                                    <p:animEffect transition="in" filter="blinds(horizontal)">
                                      <p:cBhvr>
                                        <p:cTn id="51" dur="4000"/>
                                        <p:tgtEl>
                                          <p:spTgt spid="33"/>
                                        </p:tgtEl>
                                      </p:cBhvr>
                                    </p:animEffect>
                                  </p:childTnLst>
                                </p:cTn>
                              </p:par>
                              <p:par>
                                <p:cTn id="52" presetID="3" presetClass="entr" presetSubtype="10" fill="hold" grpId="0" nodeType="withEffect">
                                  <p:stCondLst>
                                    <p:cond delay="0"/>
                                  </p:stCondLst>
                                  <p:childTnLst>
                                    <p:set>
                                      <p:cBhvr>
                                        <p:cTn id="53" dur="4000" fill="hold">
                                          <p:stCondLst>
                                            <p:cond delay="0"/>
                                          </p:stCondLst>
                                        </p:cTn>
                                        <p:tgtEl>
                                          <p:spTgt spid="79"/>
                                        </p:tgtEl>
                                        <p:attrNameLst>
                                          <p:attrName>style.visibility</p:attrName>
                                        </p:attrNameLst>
                                      </p:cBhvr>
                                      <p:to>
                                        <p:strVal val="visible"/>
                                      </p:to>
                                    </p:set>
                                    <p:animEffect transition="in" filter="blinds(horizontal)">
                                      <p:cBhvr>
                                        <p:cTn id="54" dur="4000"/>
                                        <p:tgtEl>
                                          <p:spTgt spid="79"/>
                                        </p:tgtEl>
                                      </p:cBhvr>
                                    </p:animEffect>
                                  </p:childTnLst>
                                </p:cTn>
                              </p:par>
                              <p:par>
                                <p:cTn id="55" presetID="3" presetClass="entr" presetSubtype="10" fill="hold" grpId="0" nodeType="withEffect">
                                  <p:stCondLst>
                                    <p:cond delay="0"/>
                                  </p:stCondLst>
                                  <p:childTnLst>
                                    <p:set>
                                      <p:cBhvr>
                                        <p:cTn id="56" dur="4000" fill="hold">
                                          <p:stCondLst>
                                            <p:cond delay="0"/>
                                          </p:stCondLst>
                                        </p:cTn>
                                        <p:tgtEl>
                                          <p:spTgt spid="80"/>
                                        </p:tgtEl>
                                        <p:attrNameLst>
                                          <p:attrName>style.visibility</p:attrName>
                                        </p:attrNameLst>
                                      </p:cBhvr>
                                      <p:to>
                                        <p:strVal val="visible"/>
                                      </p:to>
                                    </p:set>
                                    <p:animEffect transition="in" filter="blinds(horizontal)">
                                      <p:cBhvr>
                                        <p:cTn id="57" dur="4000"/>
                                        <p:tgtEl>
                                          <p:spTgt spid="80"/>
                                        </p:tgtEl>
                                      </p:cBhvr>
                                    </p:animEffect>
                                  </p:childTnLst>
                                </p:cTn>
                              </p:par>
                              <p:par>
                                <p:cTn id="58" presetID="3" presetClass="entr" presetSubtype="10" fill="hold" grpId="0" nodeType="withEffect">
                                  <p:stCondLst>
                                    <p:cond delay="0"/>
                                  </p:stCondLst>
                                  <p:childTnLst>
                                    <p:set>
                                      <p:cBhvr>
                                        <p:cTn id="59" dur="4000" fill="hold">
                                          <p:stCondLst>
                                            <p:cond delay="0"/>
                                          </p:stCondLst>
                                        </p:cTn>
                                        <p:tgtEl>
                                          <p:spTgt spid="84"/>
                                        </p:tgtEl>
                                        <p:attrNameLst>
                                          <p:attrName>style.visibility</p:attrName>
                                        </p:attrNameLst>
                                      </p:cBhvr>
                                      <p:to>
                                        <p:strVal val="visible"/>
                                      </p:to>
                                    </p:set>
                                    <p:animEffect transition="in" filter="blinds(horizontal)">
                                      <p:cBhvr>
                                        <p:cTn id="60" dur="4000"/>
                                        <p:tgtEl>
                                          <p:spTgt spid="84"/>
                                        </p:tgtEl>
                                      </p:cBhvr>
                                    </p:animEffect>
                                  </p:childTnLst>
                                </p:cTn>
                              </p:par>
                              <p:par>
                                <p:cTn id="61" presetID="3" presetClass="entr" presetSubtype="10" fill="hold" grpId="0" nodeType="withEffect">
                                  <p:stCondLst>
                                    <p:cond delay="0"/>
                                  </p:stCondLst>
                                  <p:childTnLst>
                                    <p:set>
                                      <p:cBhvr>
                                        <p:cTn id="62" dur="4000" fill="hold">
                                          <p:stCondLst>
                                            <p:cond delay="0"/>
                                          </p:stCondLst>
                                        </p:cTn>
                                        <p:tgtEl>
                                          <p:spTgt spid="42"/>
                                        </p:tgtEl>
                                        <p:attrNameLst>
                                          <p:attrName>style.visibility</p:attrName>
                                        </p:attrNameLst>
                                      </p:cBhvr>
                                      <p:to>
                                        <p:strVal val="visible"/>
                                      </p:to>
                                    </p:set>
                                    <p:animEffect transition="in" filter="blinds(horizontal)">
                                      <p:cBhvr>
                                        <p:cTn id="63" dur="4000"/>
                                        <p:tgtEl>
                                          <p:spTgt spid="42"/>
                                        </p:tgtEl>
                                      </p:cBhvr>
                                    </p:animEffect>
                                  </p:childTnLst>
                                </p:cTn>
                              </p:par>
                              <p:par>
                                <p:cTn id="64" presetID="3" presetClass="entr" presetSubtype="10" fill="hold" grpId="0" nodeType="withEffect">
                                  <p:stCondLst>
                                    <p:cond delay="0"/>
                                  </p:stCondLst>
                                  <p:childTnLst>
                                    <p:set>
                                      <p:cBhvr>
                                        <p:cTn id="65" dur="4000" fill="hold">
                                          <p:stCondLst>
                                            <p:cond delay="0"/>
                                          </p:stCondLst>
                                        </p:cTn>
                                        <p:tgtEl>
                                          <p:spTgt spid="43"/>
                                        </p:tgtEl>
                                        <p:attrNameLst>
                                          <p:attrName>style.visibility</p:attrName>
                                        </p:attrNameLst>
                                      </p:cBhvr>
                                      <p:to>
                                        <p:strVal val="visible"/>
                                      </p:to>
                                    </p:set>
                                    <p:animEffect transition="in" filter="blinds(horizontal)">
                                      <p:cBhvr>
                                        <p:cTn id="66" dur="4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0" grpId="0"/>
      <p:bldP spid="71" grpId="0"/>
      <p:bldP spid="72" grpId="0" animBg="1"/>
      <p:bldP spid="67" grpId="1" animBg="1"/>
      <p:bldP spid="68" grpId="1" animBg="1"/>
      <p:bldP spid="70" grpId="1"/>
      <p:bldP spid="71" grpId="1"/>
      <p:bldP spid="72" grpId="1" animBg="1"/>
      <p:bldP spid="73" grpId="0" animBg="1"/>
      <p:bldP spid="74" grpId="0" animBg="1"/>
      <p:bldP spid="78" grpId="0" animBg="1"/>
      <p:bldP spid="39" grpId="0"/>
      <p:bldP spid="40" grpId="0"/>
      <p:bldP spid="73" grpId="1" animBg="1"/>
      <p:bldP spid="74" grpId="1" animBg="1"/>
      <p:bldP spid="78" grpId="1" animBg="1"/>
      <p:bldP spid="39" grpId="1"/>
      <p:bldP spid="40" grpId="1"/>
      <p:bldP spid="79" grpId="0" animBg="1"/>
      <p:bldP spid="80" grpId="0" animBg="1"/>
      <p:bldP spid="84" grpId="0" animBg="1"/>
      <p:bldP spid="42" grpId="0"/>
      <p:bldP spid="43" grpId="0"/>
      <p:bldP spid="79" grpId="1" animBg="1"/>
      <p:bldP spid="80" grpId="1" animBg="1"/>
      <p:bldP spid="84" grpId="1" animBg="1"/>
      <p:bldP spid="42" grpId="1"/>
      <p:bldP spid="4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 环形 1"/>
          <p:cNvSpPr/>
          <p:nvPr>
            <p:custDataLst>
              <p:tags r:id="rId1"/>
            </p:custDataLst>
          </p:nvPr>
        </p:nvSpPr>
        <p:spPr>
          <a:xfrm>
            <a:off x="5350220" y="1283735"/>
            <a:ext cx="2065147" cy="2065461"/>
          </a:xfrm>
          <a:prstGeom prst="circularArrow">
            <a:avLst>
              <a:gd name="adj1" fmla="val 10980"/>
              <a:gd name="adj2" fmla="val 1142322"/>
              <a:gd name="adj3" fmla="val 4500000"/>
              <a:gd name="adj4" fmla="val 10800000"/>
              <a:gd name="adj5" fmla="val 12500"/>
            </a:avLst>
          </a:prstGeom>
          <a:solidFill>
            <a:srgbClr val="247AA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任意多边形: 形状 2"/>
          <p:cNvSpPr/>
          <p:nvPr>
            <p:custDataLst>
              <p:tags r:id="rId2"/>
            </p:custDataLst>
          </p:nvPr>
        </p:nvSpPr>
        <p:spPr>
          <a:xfrm>
            <a:off x="5806686" y="2029429"/>
            <a:ext cx="1147562" cy="573643"/>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defRPr/>
            </a:pPr>
            <a:r>
              <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第一种</a:t>
            </a:r>
            <a:endPar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4" name="形状 3"/>
          <p:cNvSpPr/>
          <p:nvPr>
            <p:custDataLst>
              <p:tags r:id="rId3"/>
            </p:custDataLst>
          </p:nvPr>
        </p:nvSpPr>
        <p:spPr>
          <a:xfrm>
            <a:off x="4776633" y="2470496"/>
            <a:ext cx="2065147" cy="2065461"/>
          </a:xfrm>
          <a:prstGeom prst="leftCircularArrow">
            <a:avLst>
              <a:gd name="adj1" fmla="val 10980"/>
              <a:gd name="adj2" fmla="val 1142322"/>
              <a:gd name="adj3" fmla="val 6300000"/>
              <a:gd name="adj4" fmla="val 18900000"/>
              <a:gd name="adj5" fmla="val 12500"/>
            </a:avLst>
          </a:prstGeom>
          <a:solidFill>
            <a:srgbClr val="247AA6">
              <a:alpha val="69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空心弧 4"/>
          <p:cNvSpPr/>
          <p:nvPr>
            <p:custDataLst>
              <p:tags r:id="rId4"/>
            </p:custDataLst>
          </p:nvPr>
        </p:nvSpPr>
        <p:spPr>
          <a:xfrm>
            <a:off x="5497205" y="3799273"/>
            <a:ext cx="1774281" cy="1774992"/>
          </a:xfrm>
          <a:prstGeom prst="blockArc">
            <a:avLst>
              <a:gd name="adj1" fmla="val 13500000"/>
              <a:gd name="adj2" fmla="val 10800000"/>
              <a:gd name="adj3" fmla="val 12740"/>
            </a:avLst>
          </a:prstGeom>
          <a:solidFill>
            <a:srgbClr val="247AA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任意多边形: 形状 5"/>
          <p:cNvSpPr/>
          <p:nvPr>
            <p:custDataLst>
              <p:tags r:id="rId5"/>
            </p:custDataLst>
          </p:nvPr>
        </p:nvSpPr>
        <p:spPr>
          <a:xfrm>
            <a:off x="5335290" y="3212279"/>
            <a:ext cx="1147562" cy="573643"/>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defRPr/>
            </a:pPr>
            <a:r>
              <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第二种</a:t>
            </a:r>
            <a:endPar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7" name="任意多边形: 形状 6"/>
          <p:cNvSpPr/>
          <p:nvPr>
            <p:custDataLst>
              <p:tags r:id="rId6"/>
            </p:custDataLst>
          </p:nvPr>
        </p:nvSpPr>
        <p:spPr>
          <a:xfrm>
            <a:off x="5750452" y="4481467"/>
            <a:ext cx="1147562" cy="573643"/>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defRPr/>
            </a:pPr>
            <a:r>
              <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第三种</a:t>
            </a:r>
            <a:endParaRPr kumimoji="0" lang="zh-CN" altLang="en-US" sz="20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9" name="文本框 8"/>
          <p:cNvSpPr txBox="1"/>
          <p:nvPr>
            <p:custDataLst>
              <p:tags r:id="rId7"/>
            </p:custDataLst>
          </p:nvPr>
        </p:nvSpPr>
        <p:spPr>
          <a:xfrm>
            <a:off x="7561772" y="1510095"/>
            <a:ext cx="2703194"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乘用车场景</a:t>
            </a:r>
            <a:endPar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10" name="文本框 9"/>
          <p:cNvSpPr txBox="1"/>
          <p:nvPr>
            <p:custDataLst>
              <p:tags r:id="rId8"/>
            </p:custDataLst>
          </p:nvPr>
        </p:nvSpPr>
        <p:spPr>
          <a:xfrm>
            <a:off x="7561772" y="1960484"/>
            <a:ext cx="3345714" cy="119888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①、日常通勤与家庭出行。在日常通勤和家庭出行场景中，智能乘用车为用户带来了极大便利与舒适体验。</a:t>
            </a:r>
            <a:r>
              <a:rPr kumimoji="0" lang="en-US" altLang="en-US" sz="1200" b="0"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②</a:t>
            </a:r>
            <a:r>
              <a:rPr kumimoji="0" lang="zh-CN" altLang="en-US" sz="1200" b="0"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高端商务出行。高端智能乘用车在商务出行领域备受青睐。</a:t>
            </a:r>
            <a:endParaRPr kumimoji="0" lang="zh-CN" altLang="en-US" sz="1200" b="0"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endParaRPr>
          </a:p>
        </p:txBody>
      </p:sp>
      <p:sp>
        <p:nvSpPr>
          <p:cNvPr id="12" name="文本框 11"/>
          <p:cNvSpPr txBox="1"/>
          <p:nvPr>
            <p:custDataLst>
              <p:tags r:id="rId9"/>
            </p:custDataLst>
          </p:nvPr>
        </p:nvSpPr>
        <p:spPr>
          <a:xfrm>
            <a:off x="7561772" y="3966577"/>
            <a:ext cx="2703194"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特种作业车辆场景</a:t>
            </a:r>
            <a:endParaRPr kumimoji="0" lang="zh-CN" altLang="en-US" sz="2400" b="0"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13" name="文本框 12"/>
          <p:cNvSpPr txBox="1"/>
          <p:nvPr>
            <p:custDataLst>
              <p:tags r:id="rId10"/>
            </p:custDataLst>
          </p:nvPr>
        </p:nvSpPr>
        <p:spPr>
          <a:xfrm>
            <a:off x="7561772" y="4416966"/>
            <a:ext cx="3345714" cy="17532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①</a:t>
            </a:r>
            <a:r>
              <a:rPr kumimoji="0" lang="zh-CN"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矿区作业。矿区环境复杂、危险性高，智能特种作业车辆成为提高作业效率和安全性的关键。</a:t>
            </a:r>
            <a:r>
              <a:rPr kumimoji="0" lang="en-US"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②</a:t>
            </a:r>
            <a:r>
              <a:rPr kumimoji="0" lang="zh-CN"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港口作业。港口作为货物运输的重要枢纽，智能特种车辆提升了港口的运营效率。</a:t>
            </a:r>
            <a:r>
              <a:rPr kumimoji="0" lang="en-US"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③</a:t>
            </a:r>
            <a:r>
              <a:rPr kumimoji="0" lang="zh-CN"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农业作业。在农业领域，智能农机装备助力现代农业发展。</a:t>
            </a:r>
            <a:endParaRPr kumimoji="0" lang="zh-CN"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endParaRPr>
          </a:p>
        </p:txBody>
      </p:sp>
      <p:sp>
        <p:nvSpPr>
          <p:cNvPr id="15" name="文本框 14"/>
          <p:cNvSpPr txBox="1"/>
          <p:nvPr>
            <p:custDataLst>
              <p:tags r:id="rId11"/>
            </p:custDataLst>
          </p:nvPr>
        </p:nvSpPr>
        <p:spPr>
          <a:xfrm>
            <a:off x="1310228" y="3499100"/>
            <a:ext cx="2703194"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商用车场景</a:t>
            </a:r>
            <a:endPar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16" name="文本框 15"/>
          <p:cNvSpPr txBox="1"/>
          <p:nvPr>
            <p:custDataLst>
              <p:tags r:id="rId12"/>
            </p:custDataLst>
          </p:nvPr>
        </p:nvSpPr>
        <p:spPr>
          <a:xfrm>
            <a:off x="1310228" y="3949489"/>
            <a:ext cx="3345714" cy="147637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①</a:t>
            </a:r>
            <a:r>
              <a:rPr kumimoji="0" lang="zh-CN"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物流运输。在物流运输领域，智能商用车大幅提升了运输效率与安全性，自动驾驶卡车逐渐成为长途货运的新选择。</a:t>
            </a:r>
            <a:r>
              <a:rPr kumimoji="0" lang="en-US"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②</a:t>
            </a:r>
            <a:r>
              <a:rPr kumimoji="0" lang="zh-CN"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rPr>
              <a:t>公共交通。智能公共交通车辆改善了城市居民的出行体验，自动驾驶公交车在多个城市试点运营。</a:t>
            </a:r>
            <a:endParaRPr kumimoji="0" lang="zh-CN" altLang="en-US" sz="1200" b="0" i="0" u="none" strike="noStrike" kern="1200" cap="none" spc="0" normalizeH="0" baseline="0" noProof="0">
              <a:ln>
                <a:noFill/>
              </a:ln>
              <a:solidFill>
                <a:srgbClr val="247AA6"/>
              </a:solidFill>
              <a:effectLst/>
              <a:uLnTx/>
              <a:uFillTx/>
              <a:latin typeface="华文中宋" panose="02010600040101010101" charset="-122"/>
              <a:ea typeface="华文中宋" panose="02010600040101010101" charset="-122"/>
              <a:cs typeface="Calibri" panose="020F0502020204030204" pitchFamily="34" charset="0"/>
            </a:endParaRPr>
          </a:p>
        </p:txBody>
      </p:sp>
      <p:grpSp>
        <p:nvGrpSpPr>
          <p:cNvPr id="17" name="组合 16"/>
          <p:cNvGrpSpPr/>
          <p:nvPr/>
        </p:nvGrpSpPr>
        <p:grpSpPr>
          <a:xfrm>
            <a:off x="263525" y="349595"/>
            <a:ext cx="5487035" cy="470535"/>
            <a:chOff x="263525" y="349595"/>
            <a:chExt cx="5487035" cy="470535"/>
          </a:xfrm>
        </p:grpSpPr>
        <p:sp>
          <p:nvSpPr>
            <p:cNvPr id="18" name="文本框 17"/>
            <p:cNvSpPr txBox="1"/>
            <p:nvPr/>
          </p:nvSpPr>
          <p:spPr>
            <a:xfrm>
              <a:off x="715010" y="359755"/>
              <a:ext cx="5035550" cy="460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rPr>
                <a:t>智能汽车在不同场景下的应用</a:t>
              </a:r>
              <a:endParaRPr kumimoji="0" lang="zh-CN" altLang="en-US" sz="2400" b="1" i="0" u="none" strike="noStrike" kern="1200" cap="none" spc="0" normalizeH="0" baseline="0" noProof="0" dirty="0">
                <a:ln>
                  <a:noFill/>
                </a:ln>
                <a:solidFill>
                  <a:srgbClr val="247AA6"/>
                </a:solidFill>
                <a:effectLst/>
                <a:uLnTx/>
                <a:uFillTx/>
                <a:latin typeface="华文中宋" panose="02010600040101010101" charset="-122"/>
                <a:ea typeface="华文中宋" panose="02010600040101010101" charset="-122"/>
                <a:cs typeface="+mn-cs"/>
              </a:endParaRPr>
            </a:p>
          </p:txBody>
        </p:sp>
        <p:sp>
          <p:nvSpPr>
            <p:cNvPr id="19" name="Freeform 94"/>
            <p:cNvSpPr>
              <a:spLocks noEditPoints="1"/>
            </p:cNvSpPr>
            <p:nvPr/>
          </p:nvSpPr>
          <p:spPr bwMode="auto">
            <a:xfrm>
              <a:off x="263525" y="349595"/>
              <a:ext cx="451173" cy="45093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247AA6">
                <a:alpha val="81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247AA6"/>
                </a:solidFill>
                <a:effectLst/>
                <a:uLnTx/>
                <a:uFillTx/>
                <a:latin typeface="站酷文艺体" panose="02000603000000000000" pitchFamily="2" charset="-122"/>
                <a:ea typeface="站酷文艺体" panose="02000603000000000000"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000" advClick="0" advTm="0">
        <p:wedge/>
      </p:transition>
    </mc:Choice>
    <mc:Fallback>
      <p:transition spd="slow" advClick="0" advTm="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2000"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ppt_x</p:attrName>
                                        </p:attrNameLst>
                                      </p:cBhvr>
                                      <p:tavLst>
                                        <p:tav tm="0">
                                          <p:val>
                                            <p:strVal val="#ppt_x-.2"/>
                                          </p:val>
                                        </p:tav>
                                        <p:tav tm="100000">
                                          <p:val>
                                            <p:strVal val="#ppt_x"/>
                                          </p:val>
                                        </p:tav>
                                      </p:tavLst>
                                    </p:anim>
                                    <p:anim calcmode="lin" valueType="num">
                                      <p:cBhvr>
                                        <p:cTn id="8" dur="2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2000"/>
                                        <p:tgtEl>
                                          <p:spTgt spid="17"/>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2000" fill="hold">
                                          <p:stCondLst>
                                            <p:cond delay="0"/>
                                          </p:stCondLst>
                                        </p:cTn>
                                        <p:tgtEl>
                                          <p:spTgt spid="2"/>
                                        </p:tgtEl>
                                        <p:attrNameLst>
                                          <p:attrName>style.visibility</p:attrName>
                                        </p:attrNameLst>
                                      </p:cBhvr>
                                      <p:to>
                                        <p:strVal val="visible"/>
                                      </p:to>
                                    </p:set>
                                    <p:animEffect transition="in" filter="wipe(up)">
                                      <p:cBhvr>
                                        <p:cTn id="13" dur="2000"/>
                                        <p:tgtEl>
                                          <p:spTgt spid="2"/>
                                        </p:tgtEl>
                                      </p:cBhvr>
                                    </p:animEffect>
                                  </p:childTnLst>
                                </p:cTn>
                              </p:par>
                              <p:par>
                                <p:cTn id="14" presetID="22" presetClass="entr" presetSubtype="1" fill="hold" grpId="0" nodeType="withEffect">
                                  <p:stCondLst>
                                    <p:cond delay="0"/>
                                  </p:stCondLst>
                                  <p:childTnLst>
                                    <p:set>
                                      <p:cBhvr>
                                        <p:cTn id="15" dur="2000" fill="hold">
                                          <p:stCondLst>
                                            <p:cond delay="0"/>
                                          </p:stCondLst>
                                        </p:cTn>
                                        <p:tgtEl>
                                          <p:spTgt spid="3"/>
                                        </p:tgtEl>
                                        <p:attrNameLst>
                                          <p:attrName>style.visibility</p:attrName>
                                        </p:attrNameLst>
                                      </p:cBhvr>
                                      <p:to>
                                        <p:strVal val="visible"/>
                                      </p:to>
                                    </p:set>
                                    <p:animEffect transition="in" filter="wipe(up)">
                                      <p:cBhvr>
                                        <p:cTn id="16" dur="2000"/>
                                        <p:tgtEl>
                                          <p:spTgt spid="3"/>
                                        </p:tgtEl>
                                      </p:cBhvr>
                                    </p:animEffect>
                                  </p:childTnLst>
                                </p:cTn>
                              </p:par>
                              <p:par>
                                <p:cTn id="17" presetID="18" presetClass="entr" presetSubtype="6" fill="hold" grpId="0" nodeType="withEffect">
                                  <p:stCondLst>
                                    <p:cond delay="0"/>
                                  </p:stCondLst>
                                  <p:childTnLst>
                                    <p:set>
                                      <p:cBhvr>
                                        <p:cTn id="18" dur="5000" fill="hold">
                                          <p:stCondLst>
                                            <p:cond delay="0"/>
                                          </p:stCondLst>
                                        </p:cTn>
                                        <p:tgtEl>
                                          <p:spTgt spid="10"/>
                                        </p:tgtEl>
                                        <p:attrNameLst>
                                          <p:attrName>style.visibility</p:attrName>
                                        </p:attrNameLst>
                                      </p:cBhvr>
                                      <p:to>
                                        <p:strVal val="visible"/>
                                      </p:to>
                                    </p:set>
                                    <p:animEffect transition="in" filter="strips(downRight)">
                                      <p:cBhvr>
                                        <p:cTn id="19" dur="5000"/>
                                        <p:tgtEl>
                                          <p:spTgt spid="10"/>
                                        </p:tgtEl>
                                      </p:cBhvr>
                                    </p:animEffect>
                                  </p:childTnLst>
                                </p:cTn>
                              </p:par>
                              <p:par>
                                <p:cTn id="20" presetID="18" presetClass="entr" presetSubtype="6" fill="hold" grpId="0" nodeType="withEffect">
                                  <p:stCondLst>
                                    <p:cond delay="0"/>
                                  </p:stCondLst>
                                  <p:childTnLst>
                                    <p:set>
                                      <p:cBhvr>
                                        <p:cTn id="21" dur="5000" fill="hold">
                                          <p:stCondLst>
                                            <p:cond delay="0"/>
                                          </p:stCondLst>
                                        </p:cTn>
                                        <p:tgtEl>
                                          <p:spTgt spid="9"/>
                                        </p:tgtEl>
                                        <p:attrNameLst>
                                          <p:attrName>style.visibility</p:attrName>
                                        </p:attrNameLst>
                                      </p:cBhvr>
                                      <p:to>
                                        <p:strVal val="visible"/>
                                      </p:to>
                                    </p:set>
                                    <p:animEffect transition="in" filter="strips(downRight)">
                                      <p:cBhvr>
                                        <p:cTn id="22" dur="5000"/>
                                        <p:tgtEl>
                                          <p:spTgt spid="9"/>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2000" fill="hold">
                                          <p:stCondLst>
                                            <p:cond delay="0"/>
                                          </p:stCondLst>
                                        </p:cTn>
                                        <p:tgtEl>
                                          <p:spTgt spid="4"/>
                                        </p:tgtEl>
                                        <p:attrNameLst>
                                          <p:attrName>style.visibility</p:attrName>
                                        </p:attrNameLst>
                                      </p:cBhvr>
                                      <p:to>
                                        <p:strVal val="visible"/>
                                      </p:to>
                                    </p:set>
                                    <p:animEffect transition="in" filter="wipe(up)">
                                      <p:cBhvr>
                                        <p:cTn id="26" dur="2000"/>
                                        <p:tgtEl>
                                          <p:spTgt spid="4"/>
                                        </p:tgtEl>
                                      </p:cBhvr>
                                    </p:animEffect>
                                  </p:childTnLst>
                                </p:cTn>
                              </p:par>
                              <p:par>
                                <p:cTn id="27" presetID="22" presetClass="entr" presetSubtype="1" fill="hold" grpId="0" nodeType="withEffect">
                                  <p:stCondLst>
                                    <p:cond delay="0"/>
                                  </p:stCondLst>
                                  <p:childTnLst>
                                    <p:set>
                                      <p:cBhvr>
                                        <p:cTn id="28" dur="2000" fill="hold">
                                          <p:stCondLst>
                                            <p:cond delay="0"/>
                                          </p:stCondLst>
                                        </p:cTn>
                                        <p:tgtEl>
                                          <p:spTgt spid="6"/>
                                        </p:tgtEl>
                                        <p:attrNameLst>
                                          <p:attrName>style.visibility</p:attrName>
                                        </p:attrNameLst>
                                      </p:cBhvr>
                                      <p:to>
                                        <p:strVal val="visible"/>
                                      </p:to>
                                    </p:set>
                                    <p:animEffect transition="in" filter="wipe(up)">
                                      <p:cBhvr>
                                        <p:cTn id="29" dur="2000"/>
                                        <p:tgtEl>
                                          <p:spTgt spid="6"/>
                                        </p:tgtEl>
                                      </p:cBhvr>
                                    </p:animEffect>
                                  </p:childTnLst>
                                </p:cTn>
                              </p:par>
                              <p:par>
                                <p:cTn id="30" presetID="18" presetClass="entr" presetSubtype="6" fill="hold" grpId="0" nodeType="withEffect">
                                  <p:stCondLst>
                                    <p:cond delay="0"/>
                                  </p:stCondLst>
                                  <p:childTnLst>
                                    <p:set>
                                      <p:cBhvr>
                                        <p:cTn id="31" dur="5000" fill="hold">
                                          <p:stCondLst>
                                            <p:cond delay="0"/>
                                          </p:stCondLst>
                                        </p:cTn>
                                        <p:tgtEl>
                                          <p:spTgt spid="15"/>
                                        </p:tgtEl>
                                        <p:attrNameLst>
                                          <p:attrName>style.visibility</p:attrName>
                                        </p:attrNameLst>
                                      </p:cBhvr>
                                      <p:to>
                                        <p:strVal val="visible"/>
                                      </p:to>
                                    </p:set>
                                    <p:animEffect transition="in" filter="strips(downRight)">
                                      <p:cBhvr>
                                        <p:cTn id="32" dur="5000"/>
                                        <p:tgtEl>
                                          <p:spTgt spid="15"/>
                                        </p:tgtEl>
                                      </p:cBhvr>
                                    </p:animEffect>
                                  </p:childTnLst>
                                </p:cTn>
                              </p:par>
                              <p:par>
                                <p:cTn id="33" presetID="18" presetClass="entr" presetSubtype="6" fill="hold" grpId="0" nodeType="withEffect">
                                  <p:stCondLst>
                                    <p:cond delay="0"/>
                                  </p:stCondLst>
                                  <p:childTnLst>
                                    <p:set>
                                      <p:cBhvr>
                                        <p:cTn id="34" dur="5000" fill="hold">
                                          <p:stCondLst>
                                            <p:cond delay="0"/>
                                          </p:stCondLst>
                                        </p:cTn>
                                        <p:tgtEl>
                                          <p:spTgt spid="16"/>
                                        </p:tgtEl>
                                        <p:attrNameLst>
                                          <p:attrName>style.visibility</p:attrName>
                                        </p:attrNameLst>
                                      </p:cBhvr>
                                      <p:to>
                                        <p:strVal val="visible"/>
                                      </p:to>
                                    </p:set>
                                    <p:animEffect transition="in" filter="strips(downRight)">
                                      <p:cBhvr>
                                        <p:cTn id="35" dur="5000"/>
                                        <p:tgtEl>
                                          <p:spTgt spid="16"/>
                                        </p:tgtEl>
                                      </p:cBhvr>
                                    </p:animEffect>
                                  </p:childTnLst>
                                </p:cTn>
                              </p:par>
                            </p:childTnLst>
                          </p:cTn>
                        </p:par>
                        <p:par>
                          <p:cTn id="36" fill="hold">
                            <p:stCondLst>
                              <p:cond delay="6000"/>
                            </p:stCondLst>
                            <p:childTnLst>
                              <p:par>
                                <p:cTn id="37" presetID="22" presetClass="entr" presetSubtype="1" fill="hold" nodeType="afterEffect">
                                  <p:stCondLst>
                                    <p:cond delay="0"/>
                                  </p:stCondLst>
                                  <p:childTnLst>
                                    <p:set>
                                      <p:cBhvr>
                                        <p:cTn id="38" dur="2000" fill="hold">
                                          <p:stCondLst>
                                            <p:cond delay="0"/>
                                          </p:stCondLst>
                                        </p:cTn>
                                        <p:tgtEl>
                                          <p:spTgt spid="5"/>
                                        </p:tgtEl>
                                        <p:attrNameLst>
                                          <p:attrName>style.visibility</p:attrName>
                                        </p:attrNameLst>
                                      </p:cBhvr>
                                      <p:to>
                                        <p:strVal val="visible"/>
                                      </p:to>
                                    </p:set>
                                    <p:animEffect transition="in" filter="wipe(up)">
                                      <p:cBhvr>
                                        <p:cTn id="39" dur="2000"/>
                                        <p:tgtEl>
                                          <p:spTgt spid="5"/>
                                        </p:tgtEl>
                                      </p:cBhvr>
                                    </p:animEffect>
                                  </p:childTnLst>
                                </p:cTn>
                              </p:par>
                              <p:par>
                                <p:cTn id="40" presetID="22" presetClass="entr" presetSubtype="1" fill="hold" grpId="0" nodeType="withEffect">
                                  <p:stCondLst>
                                    <p:cond delay="0"/>
                                  </p:stCondLst>
                                  <p:childTnLst>
                                    <p:set>
                                      <p:cBhvr>
                                        <p:cTn id="41" dur="2000" fill="hold">
                                          <p:stCondLst>
                                            <p:cond delay="0"/>
                                          </p:stCondLst>
                                        </p:cTn>
                                        <p:tgtEl>
                                          <p:spTgt spid="7"/>
                                        </p:tgtEl>
                                        <p:attrNameLst>
                                          <p:attrName>style.visibility</p:attrName>
                                        </p:attrNameLst>
                                      </p:cBhvr>
                                      <p:to>
                                        <p:strVal val="visible"/>
                                      </p:to>
                                    </p:set>
                                    <p:animEffect transition="in" filter="wipe(up)">
                                      <p:cBhvr>
                                        <p:cTn id="42" dur="2000"/>
                                        <p:tgtEl>
                                          <p:spTgt spid="7"/>
                                        </p:tgtEl>
                                      </p:cBhvr>
                                    </p:animEffect>
                                  </p:childTnLst>
                                </p:cTn>
                              </p:par>
                              <p:par>
                                <p:cTn id="43" presetID="18" presetClass="entr" presetSubtype="6" fill="hold" grpId="0" nodeType="withEffect">
                                  <p:stCondLst>
                                    <p:cond delay="0"/>
                                  </p:stCondLst>
                                  <p:childTnLst>
                                    <p:set>
                                      <p:cBhvr>
                                        <p:cTn id="44" dur="5000" fill="hold">
                                          <p:stCondLst>
                                            <p:cond delay="0"/>
                                          </p:stCondLst>
                                        </p:cTn>
                                        <p:tgtEl>
                                          <p:spTgt spid="13"/>
                                        </p:tgtEl>
                                        <p:attrNameLst>
                                          <p:attrName>style.visibility</p:attrName>
                                        </p:attrNameLst>
                                      </p:cBhvr>
                                      <p:to>
                                        <p:strVal val="visible"/>
                                      </p:to>
                                    </p:set>
                                    <p:animEffect transition="in" filter="strips(downRight)">
                                      <p:cBhvr>
                                        <p:cTn id="45" dur="5000"/>
                                        <p:tgtEl>
                                          <p:spTgt spid="13"/>
                                        </p:tgtEl>
                                      </p:cBhvr>
                                    </p:animEffect>
                                  </p:childTnLst>
                                </p:cTn>
                              </p:par>
                              <p:par>
                                <p:cTn id="46" presetID="18" presetClass="entr" presetSubtype="6" fill="hold" grpId="0" nodeType="withEffect">
                                  <p:stCondLst>
                                    <p:cond delay="0"/>
                                  </p:stCondLst>
                                  <p:childTnLst>
                                    <p:set>
                                      <p:cBhvr>
                                        <p:cTn id="47" dur="5000" fill="hold">
                                          <p:stCondLst>
                                            <p:cond delay="0"/>
                                          </p:stCondLst>
                                        </p:cTn>
                                        <p:tgtEl>
                                          <p:spTgt spid="12"/>
                                        </p:tgtEl>
                                        <p:attrNameLst>
                                          <p:attrName>style.visibility</p:attrName>
                                        </p:attrNameLst>
                                      </p:cBhvr>
                                      <p:to>
                                        <p:strVal val="visible"/>
                                      </p:to>
                                    </p:set>
                                    <p:animEffect transition="in" filter="strips(downRight)">
                                      <p:cBhvr>
                                        <p:cTn id="48"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10" grpId="0"/>
      <p:bldP spid="9" grpId="0"/>
      <p:bldP spid="10" grpId="1"/>
      <p:bldP spid="9" grpId="1"/>
      <p:bldP spid="15" grpId="0"/>
      <p:bldP spid="16" grpId="0"/>
      <p:bldP spid="15" grpId="1"/>
      <p:bldP spid="16" grpId="1"/>
      <p:bldP spid="13" grpId="0"/>
      <p:bldP spid="12" grpId="0"/>
      <p:bldP spid="13" grpId="1"/>
      <p:bldP spid="12" grpId="1"/>
    </p:bldLst>
  </p:timing>
</p:sld>
</file>

<file path=ppt/tags/tag1.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0.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1.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2.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3.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4.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5.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6.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7.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8.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19.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2.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20.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21.xml><?xml version="1.0" encoding="utf-8"?>
<p:tagLst xmlns:p="http://schemas.openxmlformats.org/presentationml/2006/main">
  <p:tag name="KSO_WM_DIAGRAM_VIRTUALLY_FRAME" val="{&quot;height&quot;:269.8781889763779,&quot;left&quot;:60.7403937007874,&quot;top&quot;:161.63984251968503,&quot;width&quot;:423.38874015748024}"/>
</p:tagLst>
</file>

<file path=ppt/tags/tag22.xml><?xml version="1.0" encoding="utf-8"?>
<p:tagLst xmlns:p="http://schemas.openxmlformats.org/presentationml/2006/main">
  <p:tag name="KSO_WM_DIAGRAM_VIRTUALLY_FRAME" val="{&quot;height&quot;:269.8781889763779,&quot;left&quot;:60.7403937007874,&quot;top&quot;:161.63984251968503,&quot;width&quot;:423.38874015748024}"/>
</p:tagLst>
</file>

<file path=ppt/tags/tag23.xml><?xml version="1.0" encoding="utf-8"?>
<p:tagLst xmlns:p="http://schemas.openxmlformats.org/presentationml/2006/main">
  <p:tag name="KSO_WM_DIAGRAM_VIRTUALLY_FRAME" val="{&quot;height&quot;:269.8781889763779,&quot;left&quot;:60.7403937007874,&quot;top&quot;:161.63984251968503,&quot;width&quot;:423.38874015748024}"/>
</p:tagLst>
</file>

<file path=ppt/tags/tag24.xml><?xml version="1.0" encoding="utf-8"?>
<p:tagLst xmlns:p="http://schemas.openxmlformats.org/presentationml/2006/main">
  <p:tag name="KSO_WM_DIAGRAM_VIRTUALLY_FRAME" val="{&quot;height&quot;:269.8781889763779,&quot;left&quot;:60.7403937007874,&quot;top&quot;:161.63984251968503,&quot;width&quot;:423.38874015748024}"/>
</p:tagLst>
</file>

<file path=ppt/tags/tag25.xml><?xml version="1.0" encoding="utf-8"?>
<p:tagLst xmlns:p="http://schemas.openxmlformats.org/presentationml/2006/main">
  <p:tag name="KSO_WM_DIAGRAM_VIRTUALLY_FRAME" val="{&quot;height&quot;:269.8781889763779,&quot;left&quot;:60.7403937007874,&quot;top&quot;:161.63984251968503,&quot;width&quot;:423.38874015748024}"/>
</p:tagLst>
</file>

<file path=ppt/tags/tag26.xml><?xml version="1.0" encoding="utf-8"?>
<p:tagLst xmlns:p="http://schemas.openxmlformats.org/presentationml/2006/main">
  <p:tag name="KSO_WM_DIAGRAM_VIRTUALLY_FRAME" val="{&quot;height&quot;:269.8781889763779,&quot;left&quot;:60.7403937007874,&quot;top&quot;:161.63984251968503,&quot;width&quot;:423.38874015748024}"/>
</p:tagLst>
</file>

<file path=ppt/tags/tag27.xml><?xml version="1.0" encoding="utf-8"?>
<p:tagLst xmlns:p="http://schemas.openxmlformats.org/presentationml/2006/main">
  <p:tag name="KSO_WM_DIAGRAM_VIRTUALLY_FRAME" val="{&quot;height&quot;:269.8781889763779,&quot;left&quot;:60.7403937007874,&quot;top&quot;:161.63984251968503,&quot;width&quot;:423.38874015748024}"/>
</p:tagLst>
</file>

<file path=ppt/tags/tag28.xml><?xml version="1.0" encoding="utf-8"?>
<p:tagLst xmlns:p="http://schemas.openxmlformats.org/presentationml/2006/main">
  <p:tag name="KSO_WM_DIAGRAM_VIRTUALLY_FRAME" val="{&quot;height&quot;:269.8781889763779,&quot;left&quot;:60.7403937007874,&quot;top&quot;:161.63984251968503,&quot;width&quot;:423.38874015748024}"/>
</p:tagLst>
</file>

<file path=ppt/tags/tag29.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30.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1.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2.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3.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4.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5.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6.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7.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8.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39.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4.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40.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41.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42.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43.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44.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45.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46.xml><?xml version="1.0" encoding="utf-8"?>
<p:tagLst xmlns:p="http://schemas.openxmlformats.org/presentationml/2006/main">
  <p:tag name="KSO_WM_DIAGRAM_VIRTUALLY_FRAME" val="{&quot;height&quot;:353.9099212598425,&quot;left&quot;:62.13448818897636,&quot;top&quot;:157.94464566929133,&quot;width&quot;:871.6655118110236}"/>
</p:tagLst>
</file>

<file path=ppt/tags/tag47.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48.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49.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50.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1.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2.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3.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4.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5.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6.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7.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8.xml><?xml version="1.0" encoding="utf-8"?>
<p:tagLst xmlns:p="http://schemas.openxmlformats.org/presentationml/2006/main">
  <p:tag name="KSO_WM_DIAGRAM_VIRTUALLY_FRAME" val="{&quot;height&quot;:384.7611023622047,&quot;left&quot;:103.16755905511809,&quot;top&quot;:101.08149606299213,&quot;width&quot;:755.6896062992126}"/>
</p:tagLst>
</file>

<file path=ppt/tags/tag59.xml><?xml version="1.0" encoding="utf-8"?>
<p:tagLst xmlns:p="http://schemas.openxmlformats.org/presentationml/2006/main">
  <p:tag name="resource_record_key" val="{&quot;12&quot;:[25114464,20186049],&quot;13&quot;:[4519452],&quot;19&quot;:[20342018]}"/>
</p:tagLst>
</file>

<file path=ppt/tags/tag6.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7.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8.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ags/tag9.xml><?xml version="1.0" encoding="utf-8"?>
<p:tagLst xmlns:p="http://schemas.openxmlformats.org/presentationml/2006/main">
  <p:tag name="KSO_WM_DIAGRAM_VIRTUALLY_FRAME" val="{&quot;height&quot;:203.3767716535433,&quot;left&quot;:26.374960629921258,&quot;top&quot;:211.45259842519687,&quot;width&quot;:907.250078740157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宋体 CN"/>
        <a:ea typeface="Source Han Sans Regular"/>
        <a:cs typeface=""/>
      </a:majorFont>
      <a:minorFont>
        <a:latin typeface="思源宋体 CN"/>
        <a:ea typeface="Source Han Sans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1240</Words>
  <Application>WPS 演示</Application>
  <PresentationFormat>宽屏</PresentationFormat>
  <Paragraphs>113</Paragraphs>
  <Slides>11</Slides>
  <Notes>4</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11</vt:i4>
      </vt:variant>
    </vt:vector>
  </HeadingPairs>
  <TitlesOfParts>
    <vt:vector size="31" baseType="lpstr">
      <vt:lpstr>Arial</vt:lpstr>
      <vt:lpstr>宋体</vt:lpstr>
      <vt:lpstr>Wingdings</vt:lpstr>
      <vt:lpstr>等线</vt:lpstr>
      <vt:lpstr>站酷文艺体</vt:lpstr>
      <vt:lpstr>字小魂沧浪行楷</vt:lpstr>
      <vt:lpstr>汉仪力量黑简</vt:lpstr>
      <vt:lpstr>方正兰亭黑Pro</vt:lpstr>
      <vt:lpstr>华文中宋</vt:lpstr>
      <vt:lpstr>汉仪雪君体简</vt:lpstr>
      <vt:lpstr>Calibri</vt:lpstr>
      <vt:lpstr>思源宋体 CN</vt:lpstr>
      <vt:lpstr>Source Han Sans Regular</vt:lpstr>
      <vt:lpstr>方正大黑体_GBK</vt:lpstr>
      <vt:lpstr>微软雅黑</vt:lpstr>
      <vt:lpstr>Arial Unicode MS</vt:lpstr>
      <vt:lpstr>等线 Light</vt:lpstr>
      <vt:lpstr>Segoe Print</vt:lpstr>
      <vt:lpstr>Office 主题​​</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樊 谕</dc:creator>
  <cp:lastModifiedBy> 慧</cp:lastModifiedBy>
  <cp:revision>21</cp:revision>
  <dcterms:created xsi:type="dcterms:W3CDTF">2019-10-17T10:37:00Z</dcterms:created>
  <dcterms:modified xsi:type="dcterms:W3CDTF">2026-04-16T02:52:31Z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8E05A9DD0D434461A3E6ACAFC091A124_13</vt:lpwstr>
  </property>
  <property fmtid="{D5CDD505-2E9C-101B-9397-08002B2CF9AE}" pid="3" name="KSOProductBuildVer">
    <vt:lpwstr>2052-12.1.0.21541</vt:lpwstr>
  </property>
  <property fmtid="{D5CDD505-2E9C-101B-9397-08002B2CF9AE}" pid="4" name="KSOTemplateUUID">
    <vt:lpwstr>v1.0_mb_DE0Pk88+00jBNYnlbNAaIw==</vt:lpwstr>
  </property>
</Properties>
</file>