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  <p:sldMasterId id="2147483672" r:id="rId4"/>
  </p:sldMasterIdLst>
  <p:notesMasterIdLst>
    <p:notesMasterId r:id="rId10"/>
  </p:notesMasterIdLst>
  <p:handoutMasterIdLst>
    <p:handoutMasterId r:id="rId18"/>
  </p:handoutMasterIdLst>
  <p:sldIdLst>
    <p:sldId id="2897" r:id="rId5"/>
    <p:sldId id="2888" r:id="rId6"/>
    <p:sldId id="2872" r:id="rId7"/>
    <p:sldId id="2510" r:id="rId8"/>
    <p:sldId id="2891" r:id="rId9"/>
    <p:sldId id="2809" r:id="rId11"/>
    <p:sldId id="2886" r:id="rId12"/>
    <p:sldId id="2679" r:id="rId13"/>
    <p:sldId id="2898" r:id="rId14"/>
    <p:sldId id="2901" r:id="rId15"/>
    <p:sldId id="2902" r:id="rId16"/>
    <p:sldId id="2904" r:id="rId17"/>
  </p:sldIdLst>
  <p:sldSz cx="12192000" cy="6858000"/>
  <p:notesSz cx="6858000" cy="9144000"/>
  <p:embeddedFontLst>
    <p:embeddedFont>
      <p:font typeface="汉仪雪君体简" panose="02010600000101010101" charset="-122"/>
      <p:regular r:id="rId22"/>
    </p:embeddedFont>
    <p:embeddedFont>
      <p:font typeface="方正大标宋简体" panose="02000000000000000000" charset="-122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等线" panose="02010600030101010101" charset="-122"/>
      <p:regular r:id="rId28"/>
    </p:embeddedFont>
    <p:embeddedFont>
      <p:font typeface="华文中宋" panose="02010600040101010101" charset="-122"/>
      <p:regular r:id="rId29"/>
    </p:embeddedFont>
    <p:embeddedFont>
      <p:font typeface="站酷文艺体" panose="02000603000000000000" pitchFamily="2" charset="-122"/>
      <p:regular r:id="rId30"/>
    </p:embeddedFont>
    <p:embeddedFont>
      <p:font typeface="方正仿宋_GBK" panose="02000000000000000000" charset="-122"/>
      <p:regular r:id="rId31"/>
    </p:embeddedFont>
    <p:embeddedFont>
      <p:font typeface="汉仪雅酷黑W" panose="00020600040101010101" charset="-122"/>
      <p:regular r:id="rId32"/>
    </p:embeddedFont>
    <p:embeddedFont>
      <p:font typeface="汉仪尚巍手书简" panose="00020600040101010101" charset="-122"/>
      <p:regular r:id="rId33"/>
    </p:embeddedFont>
    <p:embeddedFont>
      <p:font typeface="字小魂沧浪行楷" panose="00000500000000000000" charset="-122"/>
      <p:regular r:id="rId34"/>
    </p:embeddedFont>
    <p:embeddedFont>
      <p:font typeface="方正小标宋简体" panose="02000000000000000000" charset="-122"/>
      <p:regular r:id="rId35"/>
    </p:embeddedFont>
    <p:embeddedFont>
      <p:font typeface="等线 Light" panose="02010600030101010101" charset="-122"/>
      <p:regular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86" userDrawn="1">
          <p15:clr>
            <a:srgbClr val="A4A3A4"/>
          </p15:clr>
        </p15:guide>
        <p15:guide id="3" pos="7452" userDrawn="1">
          <p15:clr>
            <a:srgbClr val="A4A3A4"/>
          </p15:clr>
        </p15:guide>
        <p15:guide id="4" pos="166" userDrawn="1">
          <p15:clr>
            <a:srgbClr val="A4A3A4"/>
          </p15:clr>
        </p15:guide>
        <p15:guide id="5" orient="horz" pos="4156" userDrawn="1">
          <p15:clr>
            <a:srgbClr val="A4A3A4"/>
          </p15:clr>
        </p15:guide>
        <p15:guide id="6" orient="horz" pos="2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949C"/>
    <a:srgbClr val="64828B"/>
    <a:srgbClr val="E7BEA7"/>
    <a:srgbClr val="6E6A67"/>
    <a:srgbClr val="4F4134"/>
    <a:srgbClr val="E0D2CB"/>
    <a:srgbClr val="EFE4D6"/>
    <a:srgbClr val="F7C6F4"/>
    <a:srgbClr val="E9DAE9"/>
    <a:srgbClr val="FCD8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394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776" y="928"/>
      </p:cViewPr>
      <p:guideLst>
        <p:guide orient="horz" pos="2160"/>
        <p:guide pos="3886"/>
        <p:guide pos="7452"/>
        <p:guide pos="166"/>
        <p:guide orient="horz" pos="4156"/>
        <p:guide orient="horz" pos="2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7" Type="http://schemas.openxmlformats.org/officeDocument/2006/relationships/tags" Target="tags/tag48.xml"/><Relationship Id="rId36" Type="http://schemas.openxmlformats.org/officeDocument/2006/relationships/font" Target="fonts/font15.fntdata"/><Relationship Id="rId35" Type="http://schemas.openxmlformats.org/officeDocument/2006/relationships/font" Target="fonts/font14.fntdata"/><Relationship Id="rId34" Type="http://schemas.openxmlformats.org/officeDocument/2006/relationships/font" Target="fonts/font13.fntdata"/><Relationship Id="rId33" Type="http://schemas.openxmlformats.org/officeDocument/2006/relationships/font" Target="fonts/font12.fntdata"/><Relationship Id="rId32" Type="http://schemas.openxmlformats.org/officeDocument/2006/relationships/font" Target="fonts/font11.fntdata"/><Relationship Id="rId31" Type="http://schemas.openxmlformats.org/officeDocument/2006/relationships/font" Target="fonts/font10.fntdata"/><Relationship Id="rId30" Type="http://schemas.openxmlformats.org/officeDocument/2006/relationships/font" Target="fonts/font9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8.fntdata"/><Relationship Id="rId28" Type="http://schemas.openxmlformats.org/officeDocument/2006/relationships/font" Target="fonts/font7.fntdata"/><Relationship Id="rId27" Type="http://schemas.openxmlformats.org/officeDocument/2006/relationships/font" Target="fonts/font6.fntdata"/><Relationship Id="rId26" Type="http://schemas.openxmlformats.org/officeDocument/2006/relationships/font" Target="fonts/font5.fntdata"/><Relationship Id="rId25" Type="http://schemas.openxmlformats.org/officeDocument/2006/relationships/font" Target="fonts/font4.fntdata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94A39D-3FF4-422B-8F7E-290B26C7E09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445052-FBEC-418C-9024-76460CDB588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445052-FBEC-418C-9024-76460CDB588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91C1E91-6C48-4AD8-AB05-8FB8239F77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BFC7A-DED3-4245-B600-927F4B29B2F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D9AB-FEB0-4446-BB18-B69CCC701A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BFC7A-DED3-4245-B600-927F4B29B2F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D9AB-FEB0-4446-BB18-B69CCC701A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BFC7A-DED3-4245-B600-927F4B29B2F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D9AB-FEB0-4446-BB18-B69CCC701A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FA66-680F-46FD-9AC9-5BDBFDD660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E4FE-F963-4065-AF5A-954118C7C5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FA66-680F-46FD-9AC9-5BDBFDD660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E4FE-F963-4065-AF5A-954118C7C5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FA66-680F-46FD-9AC9-5BDBFDD660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E4FE-F963-4065-AF5A-954118C7C5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FA66-680F-46FD-9AC9-5BDBFDD660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E4FE-F963-4065-AF5A-954118C7C5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FA66-680F-46FD-9AC9-5BDBFDD660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E4FE-F963-4065-AF5A-954118C7C5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FA66-680F-46FD-9AC9-5BDBFDD660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E4FE-F963-4065-AF5A-954118C7C5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FA66-680F-46FD-9AC9-5BDBFDD660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E4FE-F963-4065-AF5A-954118C7C5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FA66-680F-46FD-9AC9-5BDBFDD660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E4FE-F963-4065-AF5A-954118C7C5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BFC7A-DED3-4245-B600-927F4B29B2F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D9AB-FEB0-4446-BB18-B69CCC701A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FA66-680F-46FD-9AC9-5BDBFDD660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E4FE-F963-4065-AF5A-954118C7C5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FA66-680F-46FD-9AC9-5BDBFDD660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E4FE-F963-4065-AF5A-954118C7C5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FA66-680F-46FD-9AC9-5BDBFDD660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8E4FE-F963-4065-AF5A-954118C7C50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29A15-27AA-4F84-A453-CFE818CB9B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C17B3-B88A-4221-BC12-9004C6F275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29A15-27AA-4F84-A453-CFE818CB9B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C17B3-B88A-4221-BC12-9004C6F275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29A15-27AA-4F84-A453-CFE818CB9B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C17B3-B88A-4221-BC12-9004C6F275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29A15-27AA-4F84-A453-CFE818CB9B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C17B3-B88A-4221-BC12-9004C6F275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29A15-27AA-4F84-A453-CFE818CB9B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C17B3-B88A-4221-BC12-9004C6F275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29A15-27AA-4F84-A453-CFE818CB9B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C17B3-B88A-4221-BC12-9004C6F275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29A15-27AA-4F84-A453-CFE818CB9B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C17B3-B88A-4221-BC12-9004C6F275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BFC7A-DED3-4245-B600-927F4B29B2F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D9AB-FEB0-4446-BB18-B69CCC701A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29A15-27AA-4F84-A453-CFE818CB9B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C17B3-B88A-4221-BC12-9004C6F275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29A15-27AA-4F84-A453-CFE818CB9B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C17B3-B88A-4221-BC12-9004C6F275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29A15-27AA-4F84-A453-CFE818CB9B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C17B3-B88A-4221-BC12-9004C6F275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29A15-27AA-4F84-A453-CFE818CB9B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C17B3-B88A-4221-BC12-9004C6F2759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BFC7A-DED3-4245-B600-927F4B29B2F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D9AB-FEB0-4446-BB18-B69CCC701A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BFC7A-DED3-4245-B600-927F4B29B2F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D9AB-FEB0-4446-BB18-B69CCC701A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BFC7A-DED3-4245-B600-927F4B29B2F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D9AB-FEB0-4446-BB18-B69CCC701A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BFC7A-DED3-4245-B600-927F4B29B2F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D9AB-FEB0-4446-BB18-B69CCC701A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BFC7A-DED3-4245-B600-927F4B29B2F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D9AB-FEB0-4446-BB18-B69CCC701A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BFC7A-DED3-4245-B600-927F4B29B2F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AD9AB-FEB0-4446-BB18-B69CCC701AC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BFC7A-DED3-4245-B600-927F4B29B2F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AD9AB-FEB0-4446-BB18-B69CCC701AC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0FA66-680F-46FD-9AC9-5BDBFDD660A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8E4FE-F963-4065-AF5A-954118C7C50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29A15-27AA-4F84-A453-CFE818CB9BA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C17B3-B88A-4221-BC12-9004C6F2759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tags" Target="../tags/tag1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tags" Target="../tags/tag8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7" Type="http://schemas.openxmlformats.org/officeDocument/2006/relationships/slideLayout" Target="../slideLayouts/slideLayout29.xml"/><Relationship Id="rId16" Type="http://schemas.openxmlformats.org/officeDocument/2006/relationships/tags" Target="../tags/tag17.xml"/><Relationship Id="rId15" Type="http://schemas.openxmlformats.org/officeDocument/2006/relationships/tags" Target="../tags/tag16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9" Type="http://schemas.openxmlformats.org/officeDocument/2006/relationships/notesSlide" Target="../notesSlides/notesSlide2.xml"/><Relationship Id="rId18" Type="http://schemas.openxmlformats.org/officeDocument/2006/relationships/slideLayout" Target="../slideLayouts/slideLayout29.xml"/><Relationship Id="rId17" Type="http://schemas.openxmlformats.org/officeDocument/2006/relationships/tags" Target="../tags/tag32.xml"/><Relationship Id="rId16" Type="http://schemas.openxmlformats.org/officeDocument/2006/relationships/tags" Target="../tags/tag31.xml"/><Relationship Id="rId15" Type="http://schemas.openxmlformats.org/officeDocument/2006/relationships/image" Target="../media/image7.jpeg"/><Relationship Id="rId14" Type="http://schemas.openxmlformats.org/officeDocument/2006/relationships/tags" Target="../tags/tag30.xml"/><Relationship Id="rId13" Type="http://schemas.openxmlformats.org/officeDocument/2006/relationships/image" Target="../media/image6.jpeg"/><Relationship Id="rId12" Type="http://schemas.openxmlformats.org/officeDocument/2006/relationships/tags" Target="../tags/tag29.xml"/><Relationship Id="rId11" Type="http://schemas.openxmlformats.org/officeDocument/2006/relationships/tags" Target="../tags/tag28.xml"/><Relationship Id="rId10" Type="http://schemas.openxmlformats.org/officeDocument/2006/relationships/tags" Target="../tags/tag27.xml"/><Relationship Id="rId1" Type="http://schemas.openxmlformats.org/officeDocument/2006/relationships/tags" Target="../tags/tag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tags" Target="../tags/tag37.xml"/><Relationship Id="rId7" Type="http://schemas.openxmlformats.org/officeDocument/2006/relationships/tags" Target="../tags/tag36.xml"/><Relationship Id="rId6" Type="http://schemas.openxmlformats.org/officeDocument/2006/relationships/image" Target="../media/image11.jpeg"/><Relationship Id="rId5" Type="http://schemas.openxmlformats.org/officeDocument/2006/relationships/tags" Target="../tags/tag35.xml"/><Relationship Id="rId4" Type="http://schemas.openxmlformats.org/officeDocument/2006/relationships/image" Target="../media/image10.jpeg"/><Relationship Id="rId3" Type="http://schemas.openxmlformats.org/officeDocument/2006/relationships/tags" Target="../tags/tag34.xml"/><Relationship Id="rId2" Type="http://schemas.openxmlformats.org/officeDocument/2006/relationships/image" Target="../media/image9.jpeg"/><Relationship Id="rId19" Type="http://schemas.openxmlformats.org/officeDocument/2006/relationships/slideLayout" Target="../slideLayouts/slideLayout29.xml"/><Relationship Id="rId18" Type="http://schemas.openxmlformats.org/officeDocument/2006/relationships/tags" Target="../tags/tag47.xml"/><Relationship Id="rId17" Type="http://schemas.openxmlformats.org/officeDocument/2006/relationships/tags" Target="../tags/tag46.xml"/><Relationship Id="rId16" Type="http://schemas.openxmlformats.org/officeDocument/2006/relationships/tags" Target="../tags/tag45.xml"/><Relationship Id="rId15" Type="http://schemas.openxmlformats.org/officeDocument/2006/relationships/tags" Target="../tags/tag44.xml"/><Relationship Id="rId14" Type="http://schemas.openxmlformats.org/officeDocument/2006/relationships/tags" Target="../tags/tag43.xml"/><Relationship Id="rId13" Type="http://schemas.openxmlformats.org/officeDocument/2006/relationships/tags" Target="../tags/tag42.xml"/><Relationship Id="rId12" Type="http://schemas.openxmlformats.org/officeDocument/2006/relationships/tags" Target="../tags/tag41.xml"/><Relationship Id="rId11" Type="http://schemas.openxmlformats.org/officeDocument/2006/relationships/tags" Target="../tags/tag40.xml"/><Relationship Id="rId10" Type="http://schemas.openxmlformats.org/officeDocument/2006/relationships/tags" Target="../tags/tag39.xml"/><Relationship Id="rId1" Type="http://schemas.openxmlformats.org/officeDocument/2006/relationships/tags" Target="../tags/tag3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 useBgFill="1">
        <p:nvSpPr>
          <p:cNvPr id="3" name="直角三角形 2"/>
          <p:cNvSpPr/>
          <p:nvPr/>
        </p:nvSpPr>
        <p:spPr>
          <a:xfrm>
            <a:off x="-12700" y="2464435"/>
            <a:ext cx="12210415" cy="4394200"/>
          </a:xfrm>
          <a:prstGeom prst="rtTriangle">
            <a:avLst/>
          </a:prstGeom>
          <a:ln>
            <a:noFill/>
          </a:ln>
          <a:effectLst>
            <a:innerShdw blurRad="254000">
              <a:prstClr val="black">
                <a:alpha val="100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 useBgFill="1">
        <p:nvSpPr>
          <p:cNvPr id="4" name="直角三角形 3"/>
          <p:cNvSpPr/>
          <p:nvPr/>
        </p:nvSpPr>
        <p:spPr>
          <a:xfrm rot="10800000" flipV="1">
            <a:off x="-18415" y="2465070"/>
            <a:ext cx="12210415" cy="4393565"/>
          </a:xfrm>
          <a:prstGeom prst="rtTriangle">
            <a:avLst/>
          </a:prstGeom>
          <a:ln>
            <a:noFill/>
          </a:ln>
          <a:effectLst>
            <a:innerShdw blurRad="254000">
              <a:prstClr val="black">
                <a:alpha val="100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 useBgFill="1">
        <p:nvSpPr>
          <p:cNvPr id="5" name="直角三角形 4"/>
          <p:cNvSpPr/>
          <p:nvPr/>
        </p:nvSpPr>
        <p:spPr>
          <a:xfrm>
            <a:off x="-18415" y="3140075"/>
            <a:ext cx="12210415" cy="4394200"/>
          </a:xfrm>
          <a:prstGeom prst="rtTriangle">
            <a:avLst/>
          </a:prstGeom>
          <a:ln>
            <a:noFill/>
          </a:ln>
          <a:effectLst>
            <a:innerShdw blurRad="254000">
              <a:prstClr val="black">
                <a:alpha val="100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 useBgFill="1">
        <p:nvSpPr>
          <p:cNvPr id="7" name="直角三角形 6"/>
          <p:cNvSpPr/>
          <p:nvPr/>
        </p:nvSpPr>
        <p:spPr>
          <a:xfrm rot="10800000">
            <a:off x="-18415" y="292735"/>
            <a:ext cx="12210415" cy="4394200"/>
          </a:xfrm>
          <a:prstGeom prst="rtTriangle">
            <a:avLst/>
          </a:prstGeom>
          <a:ln>
            <a:noFill/>
          </a:ln>
          <a:effectLst>
            <a:innerShdw blurRad="254000">
              <a:prstClr val="black">
                <a:alpha val="100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 useBgFill="1">
        <p:nvSpPr>
          <p:cNvPr id="8" name="直角三角形 7"/>
          <p:cNvSpPr/>
          <p:nvPr/>
        </p:nvSpPr>
        <p:spPr>
          <a:xfrm flipV="1">
            <a:off x="-5715" y="1270"/>
            <a:ext cx="12210415" cy="4393565"/>
          </a:xfrm>
          <a:prstGeom prst="rtTriangle">
            <a:avLst/>
          </a:prstGeom>
          <a:ln>
            <a:noFill/>
          </a:ln>
          <a:effectLst>
            <a:innerShdw blurRad="254000">
              <a:prstClr val="black">
                <a:alpha val="100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 useBgFill="1">
        <p:nvSpPr>
          <p:cNvPr id="9" name="直角三角形 8"/>
          <p:cNvSpPr/>
          <p:nvPr/>
        </p:nvSpPr>
        <p:spPr>
          <a:xfrm rot="10800000">
            <a:off x="-18415" y="-415925"/>
            <a:ext cx="12210415" cy="4394200"/>
          </a:xfrm>
          <a:prstGeom prst="rtTriangle">
            <a:avLst/>
          </a:prstGeom>
          <a:ln>
            <a:noFill/>
          </a:ln>
          <a:effectLst>
            <a:innerShdw blurRad="254000">
              <a:prstClr val="black">
                <a:alpha val="100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 descr="7b0a2020202022776f7264617274223a2022220a7d0a"/>
          <p:cNvSpPr/>
          <p:nvPr/>
        </p:nvSpPr>
        <p:spPr>
          <a:xfrm>
            <a:off x="2989263" y="1853072"/>
            <a:ext cx="5781040" cy="2802255"/>
          </a:xfrm>
          <a:prstGeom prst="rect">
            <a:avLst/>
          </a:prstGeom>
          <a:noFill/>
          <a:ln>
            <a:noFill/>
          </a:ln>
        </p:spPr>
        <p:txBody>
          <a:bodyPr wrap="none" lIns="90170" tIns="46990" rIns="90170" bIns="46990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8800" b="1">
                <a:ln w="22225" cmpd="sng">
                  <a:solidFill>
                    <a:srgbClr val="F3EDDA"/>
                  </a:solidFill>
                  <a:prstDash val="solid"/>
                </a:ln>
                <a:solidFill>
                  <a:srgbClr val="23426C"/>
                </a:solidFill>
                <a:effectLst>
                  <a:outerShdw dist="50800" dir="2700000" algn="tl" rotWithShape="0">
                    <a:srgbClr val="AE4846">
                      <a:alpha val="100000"/>
                    </a:srgbClr>
                  </a:outerShdw>
                </a:effectLst>
                <a:latin typeface="汉仪雪君体简" panose="02010600000101010101" charset="-122"/>
                <a:ea typeface="汉仪雪君体简" panose="02010600000101010101" charset="-122"/>
              </a:rPr>
              <a:t>智能汽车的</a:t>
            </a:r>
            <a:endParaRPr lang="zh-CN" altLang="en-US" sz="8800" b="1">
              <a:ln w="22225" cmpd="sng">
                <a:solidFill>
                  <a:srgbClr val="F3EDDA"/>
                </a:solidFill>
                <a:prstDash val="solid"/>
              </a:ln>
              <a:solidFill>
                <a:srgbClr val="23426C"/>
              </a:solidFill>
              <a:effectLst>
                <a:outerShdw dist="50800" dir="2700000" algn="tl" rotWithShape="0">
                  <a:srgbClr val="AE4846">
                    <a:alpha val="100000"/>
                  </a:srgbClr>
                </a:outerShdw>
              </a:effectLst>
              <a:latin typeface="汉仪雪君体简" panose="02010600000101010101" charset="-122"/>
              <a:ea typeface="汉仪雪君体简" panose="02010600000101010101" charset="-122"/>
            </a:endParaRPr>
          </a:p>
          <a:p>
            <a:pPr algn="ctr"/>
            <a:r>
              <a:rPr lang="zh-CN" altLang="en-US" sz="8800" b="1">
                <a:ln w="22225" cmpd="sng">
                  <a:solidFill>
                    <a:srgbClr val="F3EDDA"/>
                  </a:solidFill>
                  <a:prstDash val="solid"/>
                </a:ln>
                <a:solidFill>
                  <a:srgbClr val="23426C"/>
                </a:solidFill>
                <a:effectLst>
                  <a:outerShdw dist="50800" dir="2700000" algn="tl" rotWithShape="0">
                    <a:srgbClr val="AE4846">
                      <a:alpha val="100000"/>
                    </a:srgbClr>
                  </a:outerShdw>
                </a:effectLst>
                <a:latin typeface="汉仪雪君体简" panose="02010600000101010101" charset="-122"/>
                <a:ea typeface="汉仪雪君体简" panose="02010600000101010101" charset="-122"/>
              </a:rPr>
              <a:t>关键技术</a:t>
            </a:r>
            <a:endParaRPr lang="zh-CN" altLang="en-US" sz="8800" b="1">
              <a:ln w="22225" cmpd="sng">
                <a:solidFill>
                  <a:srgbClr val="F3EDDA"/>
                </a:solidFill>
                <a:prstDash val="solid"/>
              </a:ln>
              <a:solidFill>
                <a:srgbClr val="23426C"/>
              </a:solidFill>
              <a:effectLst>
                <a:outerShdw dist="50800" dir="2700000" algn="tl" rotWithShape="0">
                  <a:srgbClr val="AE4846">
                    <a:alpha val="100000"/>
                  </a:srgbClr>
                </a:outerShdw>
              </a:effectLst>
              <a:latin typeface="汉仪雪君体简" panose="02010600000101010101" charset="-122"/>
              <a:ea typeface="汉仪雪君体简" panose="02010600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104167 0.218519 " pathEditMode="relative" ptsTypes="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520833 0.259259 " pathEditMode="relative" ptsTypes="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9375 0.248148 " pathEditMode="relative" ptsTypes="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729167 -0.264815 " pathEditMode="relative" ptsTypes="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208333 -0.274074 " pathEditMode="relative" ptsTypes="">
                                      <p:cBhvr>
                                        <p:cTn id="14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208333 -0.309259 " pathEditMode="relative" ptsTypes="">
                                      <p:cBhvr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3" grpId="0" bldLvl="0" animBg="1"/>
      <p:bldP spid="8" grpId="0" animBg="1"/>
      <p:bldP spid="9" grpId="0" animBg="1"/>
      <p:bldP spid="7" grpId="0" animBg="1"/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-12700" y="-635"/>
            <a:ext cx="12204700" cy="68776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 rot="15600000">
            <a:off x="3398520" y="-645795"/>
            <a:ext cx="12204700" cy="6858000"/>
          </a:xfrm>
          <a:prstGeom prst="rect">
            <a:avLst/>
          </a:prstGeom>
          <a:solidFill>
            <a:srgbClr val="E9DAE9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 useBgFill="1">
        <p:nvSpPr>
          <p:cNvPr id="4" name="椭圆 3"/>
          <p:cNvSpPr/>
          <p:nvPr/>
        </p:nvSpPr>
        <p:spPr>
          <a:xfrm rot="6660000">
            <a:off x="3830638" y="1243013"/>
            <a:ext cx="4530725" cy="4371975"/>
          </a:xfrm>
          <a:prstGeom prst="ellipse">
            <a:avLst/>
          </a:prstGeom>
          <a:ln>
            <a:noFill/>
          </a:ln>
          <a:effectLst>
            <a:outerShdw blurRad="381000" dist="50800" dir="540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 useBgFill="1">
        <p:nvSpPr>
          <p:cNvPr id="5" name="椭圆 4"/>
          <p:cNvSpPr/>
          <p:nvPr/>
        </p:nvSpPr>
        <p:spPr>
          <a:xfrm rot="16380000">
            <a:off x="4364355" y="1798320"/>
            <a:ext cx="3463290" cy="3261360"/>
          </a:xfrm>
          <a:prstGeom prst="ellipse">
            <a:avLst/>
          </a:prstGeom>
          <a:ln>
            <a:noFill/>
          </a:ln>
          <a:effectLst>
            <a:outerShdw blurRad="381000" dist="50800" dir="540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 useBgFill="1">
        <p:nvSpPr>
          <p:cNvPr id="6" name="椭圆 5"/>
          <p:cNvSpPr/>
          <p:nvPr/>
        </p:nvSpPr>
        <p:spPr>
          <a:xfrm rot="9000000">
            <a:off x="4962843" y="2324418"/>
            <a:ext cx="2266315" cy="2209165"/>
          </a:xfrm>
          <a:prstGeom prst="ellipse">
            <a:avLst/>
          </a:prstGeom>
          <a:ln>
            <a:noFill/>
          </a:ln>
          <a:effectLst>
            <a:outerShdw blurRad="381000" dist="50800" dir="540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324850" y="2542540"/>
            <a:ext cx="386715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200000"/>
              </a:lnSpc>
            </a:pPr>
            <a:r>
              <a:rPr lang="zh-CN" altLang="en-US" sz="2000">
                <a:latin typeface="方正小标宋简体" panose="02000000000000000000" charset="-122"/>
                <a:ea typeface="方正小标宋简体" panose="02000000000000000000" charset="-122"/>
              </a:rPr>
              <a:t>高精度定位技术是</a:t>
            </a:r>
            <a:endParaRPr lang="zh-CN" altLang="en-US" sz="2000">
              <a:latin typeface="方正小标宋简体" panose="02000000000000000000" charset="-122"/>
              <a:ea typeface="方正小标宋简体" panose="02000000000000000000" charset="-122"/>
            </a:endParaRPr>
          </a:p>
          <a:p>
            <a:pPr indent="0" fontAlgn="auto">
              <a:lnSpc>
                <a:spcPct val="200000"/>
              </a:lnSpc>
            </a:pPr>
            <a:r>
              <a:rPr lang="en-US" altLang="zh-CN" sz="2000">
                <a:latin typeface="方正小标宋简体" panose="02000000000000000000" charset="-122"/>
                <a:ea typeface="方正小标宋简体" panose="02000000000000000000" charset="-122"/>
              </a:rPr>
              <a:t>                   </a:t>
            </a:r>
            <a:r>
              <a:rPr lang="zh-CN" altLang="en-US" sz="2000">
                <a:latin typeface="方正小标宋简体" panose="02000000000000000000" charset="-122"/>
                <a:ea typeface="方正小标宋简体" panose="02000000000000000000" charset="-122"/>
              </a:rPr>
              <a:t>指为智能汽车提供精确位置信息的技术，其定位精度通常在厘米级甚至</a:t>
            </a:r>
            <a:endParaRPr lang="zh-CN" altLang="en-US" sz="2000">
              <a:latin typeface="方正小标宋简体" panose="02000000000000000000" charset="-122"/>
              <a:ea typeface="方正小标宋简体" panose="02000000000000000000" charset="-122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sz="2000">
                <a:latin typeface="方正小标宋简体" panose="02000000000000000000" charset="-122"/>
                <a:ea typeface="方正小标宋简体" panose="02000000000000000000" charset="-122"/>
              </a:rPr>
              <a:t>毫米级，以满足自动驾驶对车辆位置的高要求。</a:t>
            </a:r>
            <a:endParaRPr lang="zh-CN" altLang="en-US" sz="2000"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0825" y="843915"/>
            <a:ext cx="4588510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200000"/>
              </a:lnSpc>
            </a:pPr>
            <a:r>
              <a:rPr lang="zh-CN" altLang="en-US" sz="2000">
                <a:latin typeface="方正小标宋简体" panose="02000000000000000000" charset="-122"/>
                <a:ea typeface="方正小标宋简体" panose="02000000000000000000" charset="-122"/>
              </a:rPr>
              <a:t>智能汽车的高精度定位技术包含</a:t>
            </a:r>
            <a:endParaRPr lang="zh-CN" altLang="en-US" sz="2000">
              <a:latin typeface="方正小标宋简体" panose="02000000000000000000" charset="-122"/>
              <a:ea typeface="方正小标宋简体" panose="02000000000000000000" charset="-122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sz="2000">
                <a:latin typeface="方正小标宋简体" panose="02000000000000000000" charset="-122"/>
                <a:ea typeface="方正小标宋简体" panose="02000000000000000000" charset="-122"/>
              </a:rPr>
              <a:t>卫星导航、地基增强、</a:t>
            </a:r>
            <a:endParaRPr lang="zh-CN" altLang="en-US" sz="2000">
              <a:latin typeface="方正小标宋简体" panose="02000000000000000000" charset="-122"/>
              <a:ea typeface="方正小标宋简体" panose="02000000000000000000" charset="-122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sz="2000">
                <a:latin typeface="方正小标宋简体" panose="02000000000000000000" charset="-122"/>
                <a:ea typeface="方正小标宋简体" panose="02000000000000000000" charset="-122"/>
              </a:rPr>
              <a:t>惯性导航、车路协同定位等，多技术融合可提供稳定可靠的定位服务。</a:t>
            </a:r>
            <a:endParaRPr lang="zh-CN" altLang="en-US" sz="2000">
              <a:latin typeface="方正小标宋简体" panose="02000000000000000000" charset="-122"/>
              <a:ea typeface="方正小标宋简体" panose="02000000000000000000" charset="-122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sz="2000">
                <a:latin typeface="方正小标宋简体" panose="02000000000000000000" charset="-122"/>
                <a:ea typeface="方正小标宋简体" panose="02000000000000000000" charset="-122"/>
              </a:rPr>
              <a:t>其中卫星导航需结合其他技术达厘米级精度，地基增强能修正卫星误差，惯性导航自主性强但有误差积累，车路协同可辅助精准定位。</a:t>
            </a:r>
            <a:endParaRPr lang="zh-CN" altLang="en-US" sz="2000"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5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-12700" y="-635"/>
            <a:ext cx="12204700" cy="6877685"/>
          </a:xfrm>
          <a:prstGeom prst="rect">
            <a:avLst/>
          </a:prstGeom>
          <a:solidFill>
            <a:srgbClr val="EFE4D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 rot="14940000">
            <a:off x="3672840" y="-934720"/>
            <a:ext cx="12204700" cy="6858000"/>
          </a:xfrm>
          <a:prstGeom prst="rect">
            <a:avLst/>
          </a:prstGeom>
          <a:solidFill>
            <a:srgbClr val="80949C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 useBgFill="1">
        <p:nvSpPr>
          <p:cNvPr id="4" name="椭圆 3"/>
          <p:cNvSpPr/>
          <p:nvPr/>
        </p:nvSpPr>
        <p:spPr>
          <a:xfrm rot="17520000">
            <a:off x="3830638" y="1243013"/>
            <a:ext cx="4530725" cy="4371975"/>
          </a:xfrm>
          <a:prstGeom prst="ellipse">
            <a:avLst/>
          </a:prstGeom>
          <a:ln>
            <a:noFill/>
          </a:ln>
          <a:effectLst>
            <a:outerShdw blurRad="381000" dist="50800" dir="540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 useBgFill="1">
        <p:nvSpPr>
          <p:cNvPr id="5" name="椭圆 4"/>
          <p:cNvSpPr/>
          <p:nvPr/>
        </p:nvSpPr>
        <p:spPr>
          <a:xfrm rot="6600000">
            <a:off x="4364355" y="1798320"/>
            <a:ext cx="3463290" cy="3261360"/>
          </a:xfrm>
          <a:prstGeom prst="ellipse">
            <a:avLst/>
          </a:prstGeom>
          <a:ln>
            <a:noFill/>
          </a:ln>
          <a:effectLst>
            <a:outerShdw blurRad="381000" dist="50800" dir="540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 useBgFill="1">
        <p:nvSpPr>
          <p:cNvPr id="6" name="椭圆 5"/>
          <p:cNvSpPr/>
          <p:nvPr/>
        </p:nvSpPr>
        <p:spPr>
          <a:xfrm rot="13200000">
            <a:off x="4962843" y="2324418"/>
            <a:ext cx="2266315" cy="2209165"/>
          </a:xfrm>
          <a:prstGeom prst="ellipse">
            <a:avLst/>
          </a:prstGeom>
          <a:ln>
            <a:noFill/>
          </a:ln>
          <a:effectLst>
            <a:outerShdw blurRad="381000" dist="50800" dir="540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00025" y="1659890"/>
            <a:ext cx="4458970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200000"/>
              </a:lnSpc>
            </a:pPr>
            <a:r>
              <a:rPr lang="zh-CN" altLang="en-US" sz="2000">
                <a:latin typeface="方正小标宋简体" panose="02000000000000000000" charset="-122"/>
                <a:ea typeface="方正小标宋简体" panose="02000000000000000000" charset="-122"/>
              </a:rPr>
              <a:t>虽然智能汽车高精度地图与定位技术面临数据更新维护</a:t>
            </a:r>
            <a:endParaRPr lang="zh-CN" altLang="en-US" sz="2000">
              <a:latin typeface="方正小标宋简体" panose="02000000000000000000" charset="-122"/>
              <a:ea typeface="方正小标宋简体" panose="02000000000000000000" charset="-122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sz="2000">
                <a:latin typeface="方正小标宋简体" panose="02000000000000000000" charset="-122"/>
                <a:ea typeface="方正小标宋简体" panose="02000000000000000000" charset="-122"/>
              </a:rPr>
              <a:t>成本高、复杂环境下定位可靠性不足、相关法规标准不完善的</a:t>
            </a:r>
            <a:endParaRPr lang="zh-CN" altLang="en-US" sz="2000">
              <a:latin typeface="方正小标宋简体" panose="02000000000000000000" charset="-122"/>
              <a:ea typeface="方正小标宋简体" panose="02000000000000000000" charset="-122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sz="2000">
                <a:latin typeface="方正小标宋简体" panose="02000000000000000000" charset="-122"/>
                <a:ea typeface="方正小标宋简体" panose="02000000000000000000" charset="-122"/>
              </a:rPr>
              <a:t>挑战，但是其发展趋势明确，将朝着多技术融合深化、高精度地图动态实时更新、法规标准标准化与规范化的方向推进。</a:t>
            </a:r>
            <a:endParaRPr lang="zh-CN" altLang="en-US" sz="2000"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065135" y="720090"/>
            <a:ext cx="399796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200000"/>
              </a:lnSpc>
            </a:pPr>
            <a:r>
              <a:rPr lang="en-US" altLang="zh-CN" sz="2000">
                <a:latin typeface="方正小标宋简体" panose="02000000000000000000" charset="-122"/>
                <a:ea typeface="方正小标宋简体" panose="02000000000000000000" charset="-122"/>
              </a:rPr>
              <a:t>              </a:t>
            </a:r>
            <a:r>
              <a:rPr lang="zh-CN" altLang="en-US" sz="2000">
                <a:latin typeface="方正小标宋简体" panose="02000000000000000000" charset="-122"/>
                <a:ea typeface="方正小标宋简体" panose="02000000000000000000" charset="-122"/>
              </a:rPr>
              <a:t>智能汽车的试验评价</a:t>
            </a:r>
            <a:endParaRPr lang="zh-CN" altLang="en-US" sz="2000">
              <a:latin typeface="方正小标宋简体" panose="02000000000000000000" charset="-122"/>
              <a:ea typeface="方正小标宋简体" panose="02000000000000000000" charset="-122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sz="2000">
                <a:latin typeface="方正小标宋简体" panose="02000000000000000000" charset="-122"/>
                <a:ea typeface="方正小标宋简体" panose="02000000000000000000" charset="-122"/>
              </a:rPr>
              <a:t>体系是一套系统、全面的评估机制，旨</a:t>
            </a:r>
            <a:r>
              <a:rPr lang="en-US" altLang="zh-CN" sz="2000">
                <a:latin typeface="方正小标宋简体" panose="02000000000000000000" charset="-122"/>
                <a:ea typeface="方正小标宋简体" panose="02000000000000000000" charset="-122"/>
              </a:rPr>
              <a:t>    </a:t>
            </a:r>
            <a:r>
              <a:rPr lang="zh-CN" altLang="en-US" sz="2000">
                <a:latin typeface="方正小标宋简体" panose="02000000000000000000" charset="-122"/>
                <a:ea typeface="方正小标宋简体" panose="02000000000000000000" charset="-122"/>
              </a:rPr>
              <a:t>在验证车辆的功能</a:t>
            </a:r>
            <a:endParaRPr lang="zh-CN" altLang="en-US" sz="2000">
              <a:latin typeface="方正小标宋简体" panose="02000000000000000000" charset="-122"/>
              <a:ea typeface="方正小标宋简体" panose="02000000000000000000" charset="-122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sz="2000">
                <a:latin typeface="方正小标宋简体" panose="02000000000000000000" charset="-122"/>
                <a:ea typeface="方正小标宋简体" panose="02000000000000000000" charset="-122"/>
              </a:rPr>
              <a:t>安全性、性能可靠性以及技术合规性。</a:t>
            </a:r>
            <a:endParaRPr lang="zh-CN" altLang="en-US" sz="2000">
              <a:latin typeface="方正小标宋简体" panose="02000000000000000000" charset="-122"/>
              <a:ea typeface="方正小标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" name="矩形 9" descr="7b0a2020202022776f7264617274223a2022220a7d0a"/>
          <p:cNvSpPr/>
          <p:nvPr/>
        </p:nvSpPr>
        <p:spPr>
          <a:xfrm>
            <a:off x="3968750" y="2497138"/>
            <a:ext cx="4254500" cy="1324610"/>
          </a:xfrm>
          <a:prstGeom prst="rect">
            <a:avLst/>
          </a:prstGeom>
          <a:noFill/>
          <a:ln>
            <a:noFill/>
          </a:ln>
        </p:spPr>
        <p:txBody>
          <a:bodyPr wrap="none" lIns="90170" tIns="46990" rIns="90170" bIns="46990" rtlCol="0" anchor="t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8000" b="1">
                <a:ln w="22225" cmpd="sng">
                  <a:solidFill>
                    <a:srgbClr val="F3EDDA"/>
                  </a:solidFill>
                  <a:prstDash val="solid"/>
                </a:ln>
                <a:solidFill>
                  <a:srgbClr val="23426C"/>
                </a:solidFill>
                <a:effectLst>
                  <a:outerShdw dist="50800" dir="2700000" algn="tl" rotWithShape="0">
                    <a:srgbClr val="AE4846">
                      <a:alpha val="100000"/>
                    </a:srgbClr>
                  </a:outerShdw>
                </a:effectLst>
                <a:latin typeface="汉仪雪君体简" panose="02010600000101010101" charset="-122"/>
                <a:ea typeface="汉仪雪君体简" panose="02010600000101010101" charset="-122"/>
              </a:rPr>
              <a:t>谢谢观看</a:t>
            </a:r>
            <a:endParaRPr lang="zh-CN" altLang="en-US" sz="8000" b="1">
              <a:ln w="22225" cmpd="sng">
                <a:solidFill>
                  <a:srgbClr val="F3EDDA"/>
                </a:solidFill>
                <a:prstDash val="solid"/>
              </a:ln>
              <a:solidFill>
                <a:srgbClr val="23426C"/>
              </a:solidFill>
              <a:effectLst>
                <a:outerShdw dist="50800" dir="2700000" algn="tl" rotWithShape="0">
                  <a:srgbClr val="AE4846">
                    <a:alpha val="100000"/>
                  </a:srgbClr>
                </a:outerShdw>
              </a:effectLst>
              <a:latin typeface="汉仪雪君体简" panose="02010600000101010101" charset="-122"/>
              <a:ea typeface="汉仪雪君体简" panose="02010600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21" y="1223759"/>
            <a:ext cx="3794375" cy="378791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 flipH="1">
            <a:off x="1277815" y="5414429"/>
            <a:ext cx="9862688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7AA6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Calibri" panose="020F0502020204030204" pitchFamily="34" charset="0"/>
              </a:rPr>
              <a:t>不同技术相互交织、协同发力，共同推动智能汽车迈向更高效、更安全、更智能的未来。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247AA6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Calibri" panose="020F050202020403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547155" y="1459763"/>
            <a:ext cx="5755908" cy="3229358"/>
          </a:xfrm>
          <a:prstGeom prst="rect">
            <a:avLst/>
          </a:prstGeom>
          <a:solidFill>
            <a:srgbClr val="247A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 flipH="1">
            <a:off x="5830570" y="1990090"/>
            <a:ext cx="5309870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大标宋简体" panose="02000000000000000000" charset="-122"/>
              </a:rPr>
              <a:t>智能汽车的每一次革新，都离不开关键技术的强力支撑。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大标宋简体" panose="02000000000000000000" charset="-122"/>
              </a:rPr>
              <a:t>V2X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大标宋简体" panose="02000000000000000000" charset="-122"/>
              </a:rPr>
              <a:t>通信技术搭建起车与万物互联的桥梁，云平台与大数据技术为其提供智慧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大标宋简体" panose="02000000000000000000" charset="-122"/>
              </a:rPr>
              <a:t>“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大标宋简体" panose="02000000000000000000" charset="-122"/>
              </a:rPr>
              <a:t>大脑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大标宋简体" panose="02000000000000000000" charset="-122"/>
              </a:rPr>
              <a:t>”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大标宋简体" panose="02000000000000000000" charset="-122"/>
              </a:rPr>
              <a:t>，信息安全技术筑牢数据防护的坚实壁垒，高精度地图与定位技术则成为精准导航的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大标宋简体" panose="02000000000000000000" charset="-122"/>
              </a:rPr>
              <a:t>“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大标宋简体" panose="02000000000000000000" charset="-122"/>
              </a:rPr>
              <a:t>指南针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大标宋简体" panose="02000000000000000000" charset="-122"/>
              </a:rPr>
              <a:t>”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大标宋简体" panose="02000000000000000000" charset="-122"/>
              </a:rPr>
              <a:t>。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方正大标宋简体" panose="02000000000000000000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63525" y="349595"/>
            <a:ext cx="3231048" cy="470527"/>
            <a:chOff x="263525" y="349595"/>
            <a:chExt cx="3231048" cy="470527"/>
          </a:xfrm>
        </p:grpSpPr>
        <p:sp>
          <p:nvSpPr>
            <p:cNvPr id="17" name="文本框 16"/>
            <p:cNvSpPr txBox="1"/>
            <p:nvPr/>
          </p:nvSpPr>
          <p:spPr>
            <a:xfrm>
              <a:off x="714698" y="359747"/>
              <a:ext cx="277987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247AA6"/>
                  </a:solidFill>
                  <a:effectLst/>
                  <a:uLnTx/>
                  <a:uFillTx/>
                  <a:latin typeface="华文中宋" panose="02010600040101010101" charset="-122"/>
                  <a:ea typeface="华文中宋" panose="02010600040101010101" charset="-122"/>
                  <a:cs typeface="+mn-cs"/>
                </a:rPr>
                <a:t>技术是强力支撑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47AA6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n-cs"/>
              </a:endParaRPr>
            </a:p>
          </p:txBody>
        </p:sp>
        <p:sp>
          <p:nvSpPr>
            <p:cNvPr id="18" name="Freeform 94"/>
            <p:cNvSpPr>
              <a:spLocks noEditPoints="1"/>
            </p:cNvSpPr>
            <p:nvPr/>
          </p:nvSpPr>
          <p:spPr bwMode="auto">
            <a:xfrm>
              <a:off x="263525" y="349595"/>
              <a:ext cx="451173" cy="450934"/>
            </a:xfrm>
            <a:custGeom>
              <a:avLst/>
              <a:gdLst>
                <a:gd name="T0" fmla="*/ 99 w 199"/>
                <a:gd name="T1" fmla="*/ 199 h 199"/>
                <a:gd name="T2" fmla="*/ 0 w 199"/>
                <a:gd name="T3" fmla="*/ 100 h 199"/>
                <a:gd name="T4" fmla="*/ 99 w 199"/>
                <a:gd name="T5" fmla="*/ 0 h 199"/>
                <a:gd name="T6" fmla="*/ 199 w 199"/>
                <a:gd name="T7" fmla="*/ 100 h 199"/>
                <a:gd name="T8" fmla="*/ 99 w 199"/>
                <a:gd name="T9" fmla="*/ 199 h 199"/>
                <a:gd name="T10" fmla="*/ 99 w 199"/>
                <a:gd name="T11" fmla="*/ 35 h 199"/>
                <a:gd name="T12" fmla="*/ 35 w 199"/>
                <a:gd name="T13" fmla="*/ 100 h 199"/>
                <a:gd name="T14" fmla="*/ 99 w 199"/>
                <a:gd name="T15" fmla="*/ 164 h 199"/>
                <a:gd name="T16" fmla="*/ 164 w 199"/>
                <a:gd name="T17" fmla="*/ 100 h 199"/>
                <a:gd name="T18" fmla="*/ 99 w 199"/>
                <a:gd name="T19" fmla="*/ 35 h 199"/>
                <a:gd name="T20" fmla="*/ 132 w 199"/>
                <a:gd name="T21" fmla="*/ 99 h 199"/>
                <a:gd name="T22" fmla="*/ 131 w 199"/>
                <a:gd name="T23" fmla="*/ 92 h 199"/>
                <a:gd name="T24" fmla="*/ 149 w 199"/>
                <a:gd name="T25" fmla="*/ 81 h 199"/>
                <a:gd name="T26" fmla="*/ 152 w 199"/>
                <a:gd name="T27" fmla="*/ 96 h 199"/>
                <a:gd name="T28" fmla="*/ 151 w 199"/>
                <a:gd name="T29" fmla="*/ 100 h 199"/>
                <a:gd name="T30" fmla="*/ 152 w 199"/>
                <a:gd name="T31" fmla="*/ 104 h 199"/>
                <a:gd name="T32" fmla="*/ 149 w 199"/>
                <a:gd name="T33" fmla="*/ 119 h 199"/>
                <a:gd name="T34" fmla="*/ 131 w 199"/>
                <a:gd name="T35" fmla="*/ 108 h 199"/>
                <a:gd name="T36" fmla="*/ 132 w 199"/>
                <a:gd name="T37" fmla="*/ 99 h 199"/>
                <a:gd name="T38" fmla="*/ 110 w 199"/>
                <a:gd name="T39" fmla="*/ 69 h 199"/>
                <a:gd name="T40" fmla="*/ 109 w 199"/>
                <a:gd name="T41" fmla="*/ 47 h 199"/>
                <a:gd name="T42" fmla="*/ 140 w 199"/>
                <a:gd name="T43" fmla="*/ 67 h 199"/>
                <a:gd name="T44" fmla="*/ 123 w 199"/>
                <a:gd name="T45" fmla="*/ 77 h 199"/>
                <a:gd name="T46" fmla="*/ 110 w 199"/>
                <a:gd name="T47" fmla="*/ 69 h 199"/>
                <a:gd name="T48" fmla="*/ 115 w 199"/>
                <a:gd name="T49" fmla="*/ 99 h 199"/>
                <a:gd name="T50" fmla="*/ 99 w 199"/>
                <a:gd name="T51" fmla="*/ 115 h 199"/>
                <a:gd name="T52" fmla="*/ 83 w 199"/>
                <a:gd name="T53" fmla="*/ 99 h 199"/>
                <a:gd name="T54" fmla="*/ 99 w 199"/>
                <a:gd name="T55" fmla="*/ 83 h 199"/>
                <a:gd name="T56" fmla="*/ 115 w 199"/>
                <a:gd name="T57" fmla="*/ 99 h 199"/>
                <a:gd name="T58" fmla="*/ 77 w 199"/>
                <a:gd name="T59" fmla="*/ 78 h 199"/>
                <a:gd name="T60" fmla="*/ 57 w 199"/>
                <a:gd name="T61" fmla="*/ 67 h 199"/>
                <a:gd name="T62" fmla="*/ 90 w 199"/>
                <a:gd name="T63" fmla="*/ 47 h 199"/>
                <a:gd name="T64" fmla="*/ 89 w 199"/>
                <a:gd name="T65" fmla="*/ 70 h 199"/>
                <a:gd name="T66" fmla="*/ 77 w 199"/>
                <a:gd name="T67" fmla="*/ 78 h 199"/>
                <a:gd name="T68" fmla="*/ 68 w 199"/>
                <a:gd name="T69" fmla="*/ 99 h 199"/>
                <a:gd name="T70" fmla="*/ 69 w 199"/>
                <a:gd name="T71" fmla="*/ 106 h 199"/>
                <a:gd name="T72" fmla="*/ 48 w 199"/>
                <a:gd name="T73" fmla="*/ 119 h 199"/>
                <a:gd name="T74" fmla="*/ 46 w 199"/>
                <a:gd name="T75" fmla="*/ 104 h 199"/>
                <a:gd name="T76" fmla="*/ 46 w 199"/>
                <a:gd name="T77" fmla="*/ 100 h 199"/>
                <a:gd name="T78" fmla="*/ 46 w 199"/>
                <a:gd name="T79" fmla="*/ 96 h 199"/>
                <a:gd name="T80" fmla="*/ 48 w 199"/>
                <a:gd name="T81" fmla="*/ 81 h 199"/>
                <a:gd name="T82" fmla="*/ 69 w 199"/>
                <a:gd name="T83" fmla="*/ 93 h 199"/>
                <a:gd name="T84" fmla="*/ 68 w 199"/>
                <a:gd name="T85" fmla="*/ 99 h 199"/>
                <a:gd name="T86" fmla="*/ 89 w 199"/>
                <a:gd name="T87" fmla="*/ 129 h 199"/>
                <a:gd name="T88" fmla="*/ 90 w 199"/>
                <a:gd name="T89" fmla="*/ 153 h 199"/>
                <a:gd name="T90" fmla="*/ 57 w 199"/>
                <a:gd name="T91" fmla="*/ 133 h 199"/>
                <a:gd name="T92" fmla="*/ 78 w 199"/>
                <a:gd name="T93" fmla="*/ 122 h 199"/>
                <a:gd name="T94" fmla="*/ 89 w 199"/>
                <a:gd name="T95" fmla="*/ 129 h 199"/>
                <a:gd name="T96" fmla="*/ 122 w 199"/>
                <a:gd name="T97" fmla="*/ 122 h 199"/>
                <a:gd name="T98" fmla="*/ 140 w 199"/>
                <a:gd name="T99" fmla="*/ 133 h 199"/>
                <a:gd name="T100" fmla="*/ 109 w 199"/>
                <a:gd name="T101" fmla="*/ 152 h 199"/>
                <a:gd name="T102" fmla="*/ 110 w 199"/>
                <a:gd name="T103" fmla="*/ 130 h 199"/>
                <a:gd name="T104" fmla="*/ 122 w 199"/>
                <a:gd name="T105" fmla="*/ 122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9" h="199">
                  <a:moveTo>
                    <a:pt x="99" y="199"/>
                  </a:moveTo>
                  <a:cubicBezTo>
                    <a:pt x="44" y="199"/>
                    <a:pt x="0" y="155"/>
                    <a:pt x="0" y="100"/>
                  </a:cubicBezTo>
                  <a:cubicBezTo>
                    <a:pt x="0" y="45"/>
                    <a:pt x="44" y="0"/>
                    <a:pt x="99" y="0"/>
                  </a:cubicBezTo>
                  <a:cubicBezTo>
                    <a:pt x="154" y="0"/>
                    <a:pt x="199" y="45"/>
                    <a:pt x="199" y="100"/>
                  </a:cubicBezTo>
                  <a:cubicBezTo>
                    <a:pt x="199" y="155"/>
                    <a:pt x="154" y="199"/>
                    <a:pt x="99" y="199"/>
                  </a:cubicBezTo>
                  <a:close/>
                  <a:moveTo>
                    <a:pt x="99" y="35"/>
                  </a:moveTo>
                  <a:cubicBezTo>
                    <a:pt x="64" y="35"/>
                    <a:pt x="35" y="64"/>
                    <a:pt x="35" y="100"/>
                  </a:cubicBezTo>
                  <a:cubicBezTo>
                    <a:pt x="35" y="135"/>
                    <a:pt x="64" y="164"/>
                    <a:pt x="99" y="164"/>
                  </a:cubicBezTo>
                  <a:cubicBezTo>
                    <a:pt x="135" y="164"/>
                    <a:pt x="164" y="135"/>
                    <a:pt x="164" y="100"/>
                  </a:cubicBezTo>
                  <a:cubicBezTo>
                    <a:pt x="164" y="64"/>
                    <a:pt x="135" y="35"/>
                    <a:pt x="99" y="35"/>
                  </a:cubicBezTo>
                  <a:close/>
                  <a:moveTo>
                    <a:pt x="132" y="99"/>
                  </a:moveTo>
                  <a:cubicBezTo>
                    <a:pt x="132" y="97"/>
                    <a:pt x="131" y="94"/>
                    <a:pt x="131" y="92"/>
                  </a:cubicBezTo>
                  <a:cubicBezTo>
                    <a:pt x="137" y="87"/>
                    <a:pt x="144" y="83"/>
                    <a:pt x="149" y="81"/>
                  </a:cubicBezTo>
                  <a:cubicBezTo>
                    <a:pt x="151" y="86"/>
                    <a:pt x="152" y="91"/>
                    <a:pt x="152" y="96"/>
                  </a:cubicBezTo>
                  <a:cubicBezTo>
                    <a:pt x="152" y="97"/>
                    <a:pt x="151" y="98"/>
                    <a:pt x="151" y="100"/>
                  </a:cubicBezTo>
                  <a:cubicBezTo>
                    <a:pt x="151" y="101"/>
                    <a:pt x="152" y="103"/>
                    <a:pt x="152" y="104"/>
                  </a:cubicBezTo>
                  <a:cubicBezTo>
                    <a:pt x="152" y="109"/>
                    <a:pt x="151" y="114"/>
                    <a:pt x="149" y="119"/>
                  </a:cubicBezTo>
                  <a:cubicBezTo>
                    <a:pt x="144" y="117"/>
                    <a:pt x="137" y="113"/>
                    <a:pt x="131" y="108"/>
                  </a:cubicBezTo>
                  <a:cubicBezTo>
                    <a:pt x="131" y="105"/>
                    <a:pt x="132" y="102"/>
                    <a:pt x="132" y="99"/>
                  </a:cubicBezTo>
                  <a:close/>
                  <a:moveTo>
                    <a:pt x="110" y="69"/>
                  </a:moveTo>
                  <a:cubicBezTo>
                    <a:pt x="109" y="64"/>
                    <a:pt x="108" y="56"/>
                    <a:pt x="109" y="47"/>
                  </a:cubicBezTo>
                  <a:cubicBezTo>
                    <a:pt x="122" y="50"/>
                    <a:pt x="133" y="57"/>
                    <a:pt x="140" y="67"/>
                  </a:cubicBezTo>
                  <a:cubicBezTo>
                    <a:pt x="135" y="72"/>
                    <a:pt x="128" y="75"/>
                    <a:pt x="123" y="77"/>
                  </a:cubicBezTo>
                  <a:cubicBezTo>
                    <a:pt x="119" y="73"/>
                    <a:pt x="115" y="71"/>
                    <a:pt x="110" y="69"/>
                  </a:cubicBezTo>
                  <a:close/>
                  <a:moveTo>
                    <a:pt x="115" y="99"/>
                  </a:moveTo>
                  <a:cubicBezTo>
                    <a:pt x="115" y="108"/>
                    <a:pt x="108" y="115"/>
                    <a:pt x="99" y="115"/>
                  </a:cubicBezTo>
                  <a:cubicBezTo>
                    <a:pt x="90" y="115"/>
                    <a:pt x="83" y="108"/>
                    <a:pt x="83" y="99"/>
                  </a:cubicBezTo>
                  <a:cubicBezTo>
                    <a:pt x="83" y="90"/>
                    <a:pt x="90" y="83"/>
                    <a:pt x="99" y="83"/>
                  </a:cubicBezTo>
                  <a:cubicBezTo>
                    <a:pt x="108" y="83"/>
                    <a:pt x="115" y="90"/>
                    <a:pt x="115" y="99"/>
                  </a:cubicBezTo>
                  <a:close/>
                  <a:moveTo>
                    <a:pt x="77" y="78"/>
                  </a:moveTo>
                  <a:cubicBezTo>
                    <a:pt x="71" y="76"/>
                    <a:pt x="64" y="72"/>
                    <a:pt x="57" y="67"/>
                  </a:cubicBezTo>
                  <a:cubicBezTo>
                    <a:pt x="65" y="56"/>
                    <a:pt x="77" y="49"/>
                    <a:pt x="90" y="47"/>
                  </a:cubicBezTo>
                  <a:cubicBezTo>
                    <a:pt x="91" y="53"/>
                    <a:pt x="91" y="61"/>
                    <a:pt x="89" y="70"/>
                  </a:cubicBezTo>
                  <a:cubicBezTo>
                    <a:pt x="85" y="71"/>
                    <a:pt x="80" y="74"/>
                    <a:pt x="77" y="78"/>
                  </a:cubicBezTo>
                  <a:close/>
                  <a:moveTo>
                    <a:pt x="68" y="99"/>
                  </a:moveTo>
                  <a:cubicBezTo>
                    <a:pt x="68" y="102"/>
                    <a:pt x="69" y="104"/>
                    <a:pt x="69" y="106"/>
                  </a:cubicBezTo>
                  <a:cubicBezTo>
                    <a:pt x="62" y="113"/>
                    <a:pt x="54" y="117"/>
                    <a:pt x="48" y="119"/>
                  </a:cubicBezTo>
                  <a:cubicBezTo>
                    <a:pt x="47" y="114"/>
                    <a:pt x="46" y="109"/>
                    <a:pt x="46" y="104"/>
                  </a:cubicBezTo>
                  <a:cubicBezTo>
                    <a:pt x="46" y="103"/>
                    <a:pt x="46" y="101"/>
                    <a:pt x="46" y="100"/>
                  </a:cubicBezTo>
                  <a:cubicBezTo>
                    <a:pt x="46" y="98"/>
                    <a:pt x="46" y="97"/>
                    <a:pt x="46" y="96"/>
                  </a:cubicBezTo>
                  <a:cubicBezTo>
                    <a:pt x="46" y="91"/>
                    <a:pt x="47" y="86"/>
                    <a:pt x="48" y="81"/>
                  </a:cubicBezTo>
                  <a:cubicBezTo>
                    <a:pt x="54" y="83"/>
                    <a:pt x="62" y="87"/>
                    <a:pt x="69" y="93"/>
                  </a:cubicBezTo>
                  <a:cubicBezTo>
                    <a:pt x="69" y="95"/>
                    <a:pt x="68" y="97"/>
                    <a:pt x="68" y="99"/>
                  </a:cubicBezTo>
                  <a:close/>
                  <a:moveTo>
                    <a:pt x="89" y="129"/>
                  </a:moveTo>
                  <a:cubicBezTo>
                    <a:pt x="91" y="138"/>
                    <a:pt x="91" y="146"/>
                    <a:pt x="90" y="153"/>
                  </a:cubicBezTo>
                  <a:cubicBezTo>
                    <a:pt x="77" y="150"/>
                    <a:pt x="65" y="143"/>
                    <a:pt x="57" y="133"/>
                  </a:cubicBezTo>
                  <a:cubicBezTo>
                    <a:pt x="64" y="127"/>
                    <a:pt x="72" y="124"/>
                    <a:pt x="78" y="122"/>
                  </a:cubicBezTo>
                  <a:cubicBezTo>
                    <a:pt x="81" y="125"/>
                    <a:pt x="85" y="127"/>
                    <a:pt x="89" y="129"/>
                  </a:cubicBezTo>
                  <a:close/>
                  <a:moveTo>
                    <a:pt x="122" y="122"/>
                  </a:moveTo>
                  <a:cubicBezTo>
                    <a:pt x="128" y="124"/>
                    <a:pt x="134" y="128"/>
                    <a:pt x="140" y="133"/>
                  </a:cubicBezTo>
                  <a:cubicBezTo>
                    <a:pt x="133" y="143"/>
                    <a:pt x="122" y="150"/>
                    <a:pt x="109" y="152"/>
                  </a:cubicBezTo>
                  <a:cubicBezTo>
                    <a:pt x="108" y="143"/>
                    <a:pt x="109" y="135"/>
                    <a:pt x="110" y="130"/>
                  </a:cubicBezTo>
                  <a:cubicBezTo>
                    <a:pt x="114" y="128"/>
                    <a:pt x="119" y="126"/>
                    <a:pt x="122" y="122"/>
                  </a:cubicBezTo>
                  <a:close/>
                </a:path>
              </a:pathLst>
            </a:custGeom>
            <a:solidFill>
              <a:srgbClr val="247AA6">
                <a:alpha val="8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247AA6"/>
                </a:solidFill>
                <a:effectLst/>
                <a:uLnTx/>
                <a:uFillTx/>
                <a:latin typeface="站酷文艺体" panose="02000603000000000000" pitchFamily="2" charset="-122"/>
                <a:ea typeface="站酷文艺体" panose="02000603000000000000" pitchFamily="2" charset="-122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0">
        <p:push/>
      </p:transition>
    </mc:Choice>
    <mc:Fallback>
      <p:transition spd="slow" advClick="0" advTm="0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/>
      <p:bldP spid="1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674" y="3175392"/>
            <a:ext cx="7723869" cy="4759693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004733" y="1538151"/>
            <a:ext cx="4182534" cy="645160"/>
          </a:xfrm>
          <a:prstGeom prst="rect">
            <a:avLst/>
          </a:prstGeom>
          <a:solidFill>
            <a:srgbClr val="247AA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站酷文艺体" panose="02000603000000000000" pitchFamily="2" charset="-122"/>
                <a:ea typeface="站酷文艺体" panose="02000603000000000000" pitchFamily="2" charset="-122"/>
                <a:cs typeface="+mn-cs"/>
              </a:rPr>
              <a:t>JIj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+mn-cs"/>
              </a:rPr>
              <a:t>基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+mn-cs"/>
              </a:rPr>
              <a:t> 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+mn-cs"/>
              </a:rPr>
              <a:t>本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+mn-cs"/>
              </a:rPr>
              <a:t> 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+mn-cs"/>
              </a:rPr>
              <a:t>概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+mn-cs"/>
              </a:rPr>
              <a:t> 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+mn-cs"/>
              </a:rPr>
              <a:t>念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+mn-cs"/>
            </a:endParaRPr>
          </a:p>
        </p:txBody>
      </p:sp>
      <p:sp>
        <p:nvSpPr>
          <p:cNvPr id="15" name="Freeform 94"/>
          <p:cNvSpPr>
            <a:spLocks noEditPoints="1"/>
          </p:cNvSpPr>
          <p:nvPr/>
        </p:nvSpPr>
        <p:spPr bwMode="auto">
          <a:xfrm>
            <a:off x="263525" y="349885"/>
            <a:ext cx="451485" cy="450850"/>
          </a:xfrm>
          <a:custGeom>
            <a:avLst/>
            <a:gdLst>
              <a:gd name="T0" fmla="*/ 99 w 199"/>
              <a:gd name="T1" fmla="*/ 199 h 199"/>
              <a:gd name="T2" fmla="*/ 0 w 199"/>
              <a:gd name="T3" fmla="*/ 100 h 199"/>
              <a:gd name="T4" fmla="*/ 99 w 199"/>
              <a:gd name="T5" fmla="*/ 0 h 199"/>
              <a:gd name="T6" fmla="*/ 199 w 199"/>
              <a:gd name="T7" fmla="*/ 100 h 199"/>
              <a:gd name="T8" fmla="*/ 99 w 199"/>
              <a:gd name="T9" fmla="*/ 199 h 199"/>
              <a:gd name="T10" fmla="*/ 99 w 199"/>
              <a:gd name="T11" fmla="*/ 35 h 199"/>
              <a:gd name="T12" fmla="*/ 35 w 199"/>
              <a:gd name="T13" fmla="*/ 100 h 199"/>
              <a:gd name="T14" fmla="*/ 99 w 199"/>
              <a:gd name="T15" fmla="*/ 164 h 199"/>
              <a:gd name="T16" fmla="*/ 164 w 199"/>
              <a:gd name="T17" fmla="*/ 100 h 199"/>
              <a:gd name="T18" fmla="*/ 99 w 199"/>
              <a:gd name="T19" fmla="*/ 35 h 199"/>
              <a:gd name="T20" fmla="*/ 132 w 199"/>
              <a:gd name="T21" fmla="*/ 99 h 199"/>
              <a:gd name="T22" fmla="*/ 131 w 199"/>
              <a:gd name="T23" fmla="*/ 92 h 199"/>
              <a:gd name="T24" fmla="*/ 149 w 199"/>
              <a:gd name="T25" fmla="*/ 81 h 199"/>
              <a:gd name="T26" fmla="*/ 152 w 199"/>
              <a:gd name="T27" fmla="*/ 96 h 199"/>
              <a:gd name="T28" fmla="*/ 151 w 199"/>
              <a:gd name="T29" fmla="*/ 100 h 199"/>
              <a:gd name="T30" fmla="*/ 152 w 199"/>
              <a:gd name="T31" fmla="*/ 104 h 199"/>
              <a:gd name="T32" fmla="*/ 149 w 199"/>
              <a:gd name="T33" fmla="*/ 119 h 199"/>
              <a:gd name="T34" fmla="*/ 131 w 199"/>
              <a:gd name="T35" fmla="*/ 108 h 199"/>
              <a:gd name="T36" fmla="*/ 132 w 199"/>
              <a:gd name="T37" fmla="*/ 99 h 199"/>
              <a:gd name="T38" fmla="*/ 110 w 199"/>
              <a:gd name="T39" fmla="*/ 69 h 199"/>
              <a:gd name="T40" fmla="*/ 109 w 199"/>
              <a:gd name="T41" fmla="*/ 47 h 199"/>
              <a:gd name="T42" fmla="*/ 140 w 199"/>
              <a:gd name="T43" fmla="*/ 67 h 199"/>
              <a:gd name="T44" fmla="*/ 123 w 199"/>
              <a:gd name="T45" fmla="*/ 77 h 199"/>
              <a:gd name="T46" fmla="*/ 110 w 199"/>
              <a:gd name="T47" fmla="*/ 69 h 199"/>
              <a:gd name="T48" fmla="*/ 115 w 199"/>
              <a:gd name="T49" fmla="*/ 99 h 199"/>
              <a:gd name="T50" fmla="*/ 99 w 199"/>
              <a:gd name="T51" fmla="*/ 115 h 199"/>
              <a:gd name="T52" fmla="*/ 83 w 199"/>
              <a:gd name="T53" fmla="*/ 99 h 199"/>
              <a:gd name="T54" fmla="*/ 99 w 199"/>
              <a:gd name="T55" fmla="*/ 83 h 199"/>
              <a:gd name="T56" fmla="*/ 115 w 199"/>
              <a:gd name="T57" fmla="*/ 99 h 199"/>
              <a:gd name="T58" fmla="*/ 77 w 199"/>
              <a:gd name="T59" fmla="*/ 78 h 199"/>
              <a:gd name="T60" fmla="*/ 57 w 199"/>
              <a:gd name="T61" fmla="*/ 67 h 199"/>
              <a:gd name="T62" fmla="*/ 90 w 199"/>
              <a:gd name="T63" fmla="*/ 47 h 199"/>
              <a:gd name="T64" fmla="*/ 89 w 199"/>
              <a:gd name="T65" fmla="*/ 70 h 199"/>
              <a:gd name="T66" fmla="*/ 77 w 199"/>
              <a:gd name="T67" fmla="*/ 78 h 199"/>
              <a:gd name="T68" fmla="*/ 68 w 199"/>
              <a:gd name="T69" fmla="*/ 99 h 199"/>
              <a:gd name="T70" fmla="*/ 69 w 199"/>
              <a:gd name="T71" fmla="*/ 106 h 199"/>
              <a:gd name="T72" fmla="*/ 48 w 199"/>
              <a:gd name="T73" fmla="*/ 119 h 199"/>
              <a:gd name="T74" fmla="*/ 46 w 199"/>
              <a:gd name="T75" fmla="*/ 104 h 199"/>
              <a:gd name="T76" fmla="*/ 46 w 199"/>
              <a:gd name="T77" fmla="*/ 100 h 199"/>
              <a:gd name="T78" fmla="*/ 46 w 199"/>
              <a:gd name="T79" fmla="*/ 96 h 199"/>
              <a:gd name="T80" fmla="*/ 48 w 199"/>
              <a:gd name="T81" fmla="*/ 81 h 199"/>
              <a:gd name="T82" fmla="*/ 69 w 199"/>
              <a:gd name="T83" fmla="*/ 93 h 199"/>
              <a:gd name="T84" fmla="*/ 68 w 199"/>
              <a:gd name="T85" fmla="*/ 99 h 199"/>
              <a:gd name="T86" fmla="*/ 89 w 199"/>
              <a:gd name="T87" fmla="*/ 129 h 199"/>
              <a:gd name="T88" fmla="*/ 90 w 199"/>
              <a:gd name="T89" fmla="*/ 153 h 199"/>
              <a:gd name="T90" fmla="*/ 57 w 199"/>
              <a:gd name="T91" fmla="*/ 133 h 199"/>
              <a:gd name="T92" fmla="*/ 78 w 199"/>
              <a:gd name="T93" fmla="*/ 122 h 199"/>
              <a:gd name="T94" fmla="*/ 89 w 199"/>
              <a:gd name="T95" fmla="*/ 129 h 199"/>
              <a:gd name="T96" fmla="*/ 122 w 199"/>
              <a:gd name="T97" fmla="*/ 122 h 199"/>
              <a:gd name="T98" fmla="*/ 140 w 199"/>
              <a:gd name="T99" fmla="*/ 133 h 199"/>
              <a:gd name="T100" fmla="*/ 109 w 199"/>
              <a:gd name="T101" fmla="*/ 152 h 199"/>
              <a:gd name="T102" fmla="*/ 110 w 199"/>
              <a:gd name="T103" fmla="*/ 130 h 199"/>
              <a:gd name="T104" fmla="*/ 122 w 199"/>
              <a:gd name="T105" fmla="*/ 122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99" h="199">
                <a:moveTo>
                  <a:pt x="99" y="199"/>
                </a:moveTo>
                <a:cubicBezTo>
                  <a:pt x="44" y="199"/>
                  <a:pt x="0" y="155"/>
                  <a:pt x="0" y="100"/>
                </a:cubicBezTo>
                <a:cubicBezTo>
                  <a:pt x="0" y="45"/>
                  <a:pt x="44" y="0"/>
                  <a:pt x="99" y="0"/>
                </a:cubicBezTo>
                <a:cubicBezTo>
                  <a:pt x="154" y="0"/>
                  <a:pt x="199" y="45"/>
                  <a:pt x="199" y="100"/>
                </a:cubicBezTo>
                <a:cubicBezTo>
                  <a:pt x="199" y="155"/>
                  <a:pt x="154" y="199"/>
                  <a:pt x="99" y="199"/>
                </a:cubicBezTo>
                <a:close/>
                <a:moveTo>
                  <a:pt x="99" y="35"/>
                </a:moveTo>
                <a:cubicBezTo>
                  <a:pt x="64" y="35"/>
                  <a:pt x="35" y="64"/>
                  <a:pt x="35" y="100"/>
                </a:cubicBezTo>
                <a:cubicBezTo>
                  <a:pt x="35" y="135"/>
                  <a:pt x="64" y="164"/>
                  <a:pt x="99" y="164"/>
                </a:cubicBezTo>
                <a:cubicBezTo>
                  <a:pt x="135" y="164"/>
                  <a:pt x="164" y="135"/>
                  <a:pt x="164" y="100"/>
                </a:cubicBezTo>
                <a:cubicBezTo>
                  <a:pt x="164" y="64"/>
                  <a:pt x="135" y="35"/>
                  <a:pt x="99" y="35"/>
                </a:cubicBezTo>
                <a:close/>
                <a:moveTo>
                  <a:pt x="132" y="99"/>
                </a:moveTo>
                <a:cubicBezTo>
                  <a:pt x="132" y="97"/>
                  <a:pt x="131" y="94"/>
                  <a:pt x="131" y="92"/>
                </a:cubicBezTo>
                <a:cubicBezTo>
                  <a:pt x="137" y="87"/>
                  <a:pt x="144" y="83"/>
                  <a:pt x="149" y="81"/>
                </a:cubicBezTo>
                <a:cubicBezTo>
                  <a:pt x="151" y="86"/>
                  <a:pt x="152" y="91"/>
                  <a:pt x="152" y="96"/>
                </a:cubicBezTo>
                <a:cubicBezTo>
                  <a:pt x="152" y="97"/>
                  <a:pt x="151" y="98"/>
                  <a:pt x="151" y="100"/>
                </a:cubicBezTo>
                <a:cubicBezTo>
                  <a:pt x="151" y="101"/>
                  <a:pt x="152" y="103"/>
                  <a:pt x="152" y="104"/>
                </a:cubicBezTo>
                <a:cubicBezTo>
                  <a:pt x="152" y="109"/>
                  <a:pt x="151" y="114"/>
                  <a:pt x="149" y="119"/>
                </a:cubicBezTo>
                <a:cubicBezTo>
                  <a:pt x="144" y="117"/>
                  <a:pt x="137" y="113"/>
                  <a:pt x="131" y="108"/>
                </a:cubicBezTo>
                <a:cubicBezTo>
                  <a:pt x="131" y="105"/>
                  <a:pt x="132" y="102"/>
                  <a:pt x="132" y="99"/>
                </a:cubicBezTo>
                <a:close/>
                <a:moveTo>
                  <a:pt x="110" y="69"/>
                </a:moveTo>
                <a:cubicBezTo>
                  <a:pt x="109" y="64"/>
                  <a:pt x="108" y="56"/>
                  <a:pt x="109" y="47"/>
                </a:cubicBezTo>
                <a:cubicBezTo>
                  <a:pt x="122" y="50"/>
                  <a:pt x="133" y="57"/>
                  <a:pt x="140" y="67"/>
                </a:cubicBezTo>
                <a:cubicBezTo>
                  <a:pt x="135" y="72"/>
                  <a:pt x="128" y="75"/>
                  <a:pt x="123" y="77"/>
                </a:cubicBezTo>
                <a:cubicBezTo>
                  <a:pt x="119" y="73"/>
                  <a:pt x="115" y="71"/>
                  <a:pt x="110" y="69"/>
                </a:cubicBezTo>
                <a:close/>
                <a:moveTo>
                  <a:pt x="115" y="99"/>
                </a:moveTo>
                <a:cubicBezTo>
                  <a:pt x="115" y="108"/>
                  <a:pt x="108" y="115"/>
                  <a:pt x="99" y="115"/>
                </a:cubicBezTo>
                <a:cubicBezTo>
                  <a:pt x="90" y="115"/>
                  <a:pt x="83" y="108"/>
                  <a:pt x="83" y="99"/>
                </a:cubicBezTo>
                <a:cubicBezTo>
                  <a:pt x="83" y="90"/>
                  <a:pt x="90" y="83"/>
                  <a:pt x="99" y="83"/>
                </a:cubicBezTo>
                <a:cubicBezTo>
                  <a:pt x="108" y="83"/>
                  <a:pt x="115" y="90"/>
                  <a:pt x="115" y="99"/>
                </a:cubicBezTo>
                <a:close/>
                <a:moveTo>
                  <a:pt x="77" y="78"/>
                </a:moveTo>
                <a:cubicBezTo>
                  <a:pt x="71" y="76"/>
                  <a:pt x="64" y="72"/>
                  <a:pt x="57" y="67"/>
                </a:cubicBezTo>
                <a:cubicBezTo>
                  <a:pt x="65" y="56"/>
                  <a:pt x="77" y="49"/>
                  <a:pt x="90" y="47"/>
                </a:cubicBezTo>
                <a:cubicBezTo>
                  <a:pt x="91" y="53"/>
                  <a:pt x="91" y="61"/>
                  <a:pt x="89" y="70"/>
                </a:cubicBezTo>
                <a:cubicBezTo>
                  <a:pt x="85" y="71"/>
                  <a:pt x="80" y="74"/>
                  <a:pt x="77" y="78"/>
                </a:cubicBezTo>
                <a:close/>
                <a:moveTo>
                  <a:pt x="68" y="99"/>
                </a:moveTo>
                <a:cubicBezTo>
                  <a:pt x="68" y="102"/>
                  <a:pt x="69" y="104"/>
                  <a:pt x="69" y="106"/>
                </a:cubicBezTo>
                <a:cubicBezTo>
                  <a:pt x="62" y="113"/>
                  <a:pt x="54" y="117"/>
                  <a:pt x="48" y="119"/>
                </a:cubicBezTo>
                <a:cubicBezTo>
                  <a:pt x="47" y="114"/>
                  <a:pt x="46" y="109"/>
                  <a:pt x="46" y="104"/>
                </a:cubicBezTo>
                <a:cubicBezTo>
                  <a:pt x="46" y="103"/>
                  <a:pt x="46" y="101"/>
                  <a:pt x="46" y="100"/>
                </a:cubicBezTo>
                <a:cubicBezTo>
                  <a:pt x="46" y="98"/>
                  <a:pt x="46" y="97"/>
                  <a:pt x="46" y="96"/>
                </a:cubicBezTo>
                <a:cubicBezTo>
                  <a:pt x="46" y="91"/>
                  <a:pt x="47" y="86"/>
                  <a:pt x="48" y="81"/>
                </a:cubicBezTo>
                <a:cubicBezTo>
                  <a:pt x="54" y="83"/>
                  <a:pt x="62" y="87"/>
                  <a:pt x="69" y="93"/>
                </a:cubicBezTo>
                <a:cubicBezTo>
                  <a:pt x="69" y="95"/>
                  <a:pt x="68" y="97"/>
                  <a:pt x="68" y="99"/>
                </a:cubicBezTo>
                <a:close/>
                <a:moveTo>
                  <a:pt x="89" y="129"/>
                </a:moveTo>
                <a:cubicBezTo>
                  <a:pt x="91" y="138"/>
                  <a:pt x="91" y="146"/>
                  <a:pt x="90" y="153"/>
                </a:cubicBezTo>
                <a:cubicBezTo>
                  <a:pt x="77" y="150"/>
                  <a:pt x="65" y="143"/>
                  <a:pt x="57" y="133"/>
                </a:cubicBezTo>
                <a:cubicBezTo>
                  <a:pt x="64" y="127"/>
                  <a:pt x="72" y="124"/>
                  <a:pt x="78" y="122"/>
                </a:cubicBezTo>
                <a:cubicBezTo>
                  <a:pt x="81" y="125"/>
                  <a:pt x="85" y="127"/>
                  <a:pt x="89" y="129"/>
                </a:cubicBezTo>
                <a:close/>
                <a:moveTo>
                  <a:pt x="122" y="122"/>
                </a:moveTo>
                <a:cubicBezTo>
                  <a:pt x="128" y="124"/>
                  <a:pt x="134" y="128"/>
                  <a:pt x="140" y="133"/>
                </a:cubicBezTo>
                <a:cubicBezTo>
                  <a:pt x="133" y="143"/>
                  <a:pt x="122" y="150"/>
                  <a:pt x="109" y="152"/>
                </a:cubicBezTo>
                <a:cubicBezTo>
                  <a:pt x="108" y="143"/>
                  <a:pt x="109" y="135"/>
                  <a:pt x="110" y="130"/>
                </a:cubicBezTo>
                <a:cubicBezTo>
                  <a:pt x="114" y="128"/>
                  <a:pt x="119" y="126"/>
                  <a:pt x="122" y="122"/>
                </a:cubicBezTo>
                <a:close/>
              </a:path>
            </a:pathLst>
          </a:custGeom>
          <a:solidFill>
            <a:srgbClr val="247AA6">
              <a:alpha val="81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247AA6"/>
              </a:solidFill>
              <a:effectLst/>
              <a:uLnTx/>
              <a:uFillTx/>
              <a:latin typeface="站酷文艺体" panose="02000603000000000000" pitchFamily="2" charset="-122"/>
              <a:ea typeface="站酷文艺体" panose="02000603000000000000" pitchFamily="2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31850" y="349885"/>
            <a:ext cx="32004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400" b="1" noProof="0" dirty="0">
                <a:ln>
                  <a:noFill/>
                </a:ln>
                <a:solidFill>
                  <a:srgbClr val="247AA6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</a:rPr>
              <a:t>V2X通信技术</a:t>
            </a:r>
            <a:endParaRPr lang="zh-CN" altLang="en-US" sz="2400" b="1" noProof="0" dirty="0">
              <a:ln>
                <a:noFill/>
              </a:ln>
              <a:solidFill>
                <a:srgbClr val="247AA6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77900" y="2316480"/>
            <a:ext cx="10337800" cy="7772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/>
            <a:r>
              <a:rPr lang="zh-CN" altLang="en-US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该技术是智能汽车实现智能化、网联化的核心技术，通过构建车与车（</a:t>
            </a:r>
            <a:r>
              <a:rPr lang="en-US" altLang="zh-CN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V2V</a:t>
            </a:r>
            <a:r>
              <a:rPr lang="zh-CN" altLang="en-US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）、车与路（</a:t>
            </a:r>
            <a:r>
              <a:rPr lang="en-US" altLang="zh-CN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V2I</a:t>
            </a:r>
            <a:r>
              <a:rPr lang="zh-CN" altLang="en-US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）、车与人（</a:t>
            </a:r>
            <a:r>
              <a:rPr lang="en-US" altLang="zh-CN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V2P</a:t>
            </a:r>
            <a:r>
              <a:rPr lang="zh-CN" altLang="en-US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）、车与云端（</a:t>
            </a:r>
            <a:r>
              <a:rPr lang="en-US" altLang="zh-CN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V2C</a:t>
            </a:r>
            <a:r>
              <a:rPr lang="zh-CN" altLang="en-US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</a:rPr>
              <a:t>）之间的通信网络，打破信息孤岛，实现数据的实时交互与共享，让智能汽车不再是孤立的个体，而是融入整个交通生态系统。</a:t>
            </a:r>
            <a:endParaRPr lang="zh-CN" altLang="en-US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</p:txBody>
      </p:sp>
      <p:pic>
        <p:nvPicPr>
          <p:cNvPr id="6" name="车辆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238625" y="3860165"/>
            <a:ext cx="3143885" cy="2081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14:prism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4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4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23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  <p:bldP spid="15" grpId="1" animBg="1"/>
      <p:bldP spid="3" grpId="1"/>
      <p:bldP spid="13" grpId="0" animBg="1"/>
      <p:bldP spid="4" grpId="0"/>
      <p:bldP spid="13" grpId="1" animBg="1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对角圆角 3"/>
          <p:cNvSpPr/>
          <p:nvPr>
            <p:custDataLst>
              <p:tags r:id="rId1"/>
            </p:custDataLst>
          </p:nvPr>
        </p:nvSpPr>
        <p:spPr>
          <a:xfrm>
            <a:off x="6170111" y="2195283"/>
            <a:ext cx="1514057" cy="1514057"/>
          </a:xfrm>
          <a:prstGeom prst="round2DiagRect">
            <a:avLst/>
          </a:prstGeom>
          <a:solidFill>
            <a:srgbClr val="247AA6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47AA6"/>
              </a:solidFill>
              <a:effectLst/>
              <a:uLnTx/>
              <a:uFillTx/>
              <a:latin typeface="站酷文艺体" panose="02000603000000000000" pitchFamily="2" charset="-122"/>
              <a:ea typeface="站酷文艺体" panose="02000603000000000000" pitchFamily="2" charset="-122"/>
              <a:cs typeface="+mn-cs"/>
            </a:endParaRPr>
          </a:p>
        </p:txBody>
      </p:sp>
      <p:sp>
        <p:nvSpPr>
          <p:cNvPr id="5" name="矩形: 对角圆角 4"/>
          <p:cNvSpPr/>
          <p:nvPr>
            <p:custDataLst>
              <p:tags r:id="rId2"/>
            </p:custDataLst>
          </p:nvPr>
        </p:nvSpPr>
        <p:spPr>
          <a:xfrm flipH="1" flipV="1">
            <a:off x="4507832" y="3827072"/>
            <a:ext cx="1514057" cy="1514057"/>
          </a:xfrm>
          <a:prstGeom prst="round2DiagRect">
            <a:avLst/>
          </a:prstGeom>
          <a:solidFill>
            <a:srgbClr val="247AA6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47AA6"/>
              </a:solidFill>
              <a:effectLst/>
              <a:uLnTx/>
              <a:uFillTx/>
              <a:latin typeface="站酷文艺体" panose="02000603000000000000" pitchFamily="2" charset="-122"/>
              <a:ea typeface="站酷文艺体" panose="02000603000000000000" pitchFamily="2" charset="-122"/>
              <a:cs typeface="+mn-cs"/>
            </a:endParaRPr>
          </a:p>
        </p:txBody>
      </p:sp>
      <p:sp>
        <p:nvSpPr>
          <p:cNvPr id="6" name="矩形: 对角圆角 5"/>
          <p:cNvSpPr/>
          <p:nvPr>
            <p:custDataLst>
              <p:tags r:id="rId3"/>
            </p:custDataLst>
          </p:nvPr>
        </p:nvSpPr>
        <p:spPr>
          <a:xfrm flipV="1">
            <a:off x="6170111" y="3827072"/>
            <a:ext cx="1514057" cy="1514057"/>
          </a:xfrm>
          <a:prstGeom prst="round2DiagRect">
            <a:avLst/>
          </a:prstGeom>
          <a:solidFill>
            <a:srgbClr val="247A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47AA6"/>
              </a:solidFill>
              <a:effectLst/>
              <a:uLnTx/>
              <a:uFillTx/>
              <a:latin typeface="站酷文艺体" panose="02000603000000000000" pitchFamily="2" charset="-122"/>
              <a:ea typeface="站酷文艺体" panose="02000603000000000000" pitchFamily="2" charset="-122"/>
              <a:cs typeface="+mn-cs"/>
            </a:endParaRPr>
          </a:p>
        </p:txBody>
      </p:sp>
      <p:sp>
        <p:nvSpPr>
          <p:cNvPr id="3" name="矩形: 对角圆角 2"/>
          <p:cNvSpPr/>
          <p:nvPr>
            <p:custDataLst>
              <p:tags r:id="rId4"/>
            </p:custDataLst>
          </p:nvPr>
        </p:nvSpPr>
        <p:spPr>
          <a:xfrm flipH="1">
            <a:off x="4507832" y="2195283"/>
            <a:ext cx="1514057" cy="1514057"/>
          </a:xfrm>
          <a:prstGeom prst="round2DiagRect">
            <a:avLst/>
          </a:prstGeom>
          <a:solidFill>
            <a:srgbClr val="247A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47AA6"/>
              </a:solidFill>
              <a:effectLst/>
              <a:uLnTx/>
              <a:uFillTx/>
              <a:latin typeface="站酷文艺体" panose="02000603000000000000" pitchFamily="2" charset="-122"/>
              <a:ea typeface="站酷文艺体" panose="02000603000000000000" pitchFamily="2" charset="-122"/>
              <a:cs typeface="+mn-cs"/>
            </a:endParaRPr>
          </a:p>
        </p:txBody>
      </p:sp>
      <p:sp>
        <p:nvSpPr>
          <p:cNvPr id="43" name="文本框 42"/>
          <p:cNvSpPr txBox="1"/>
          <p:nvPr>
            <p:custDataLst>
              <p:tags r:id="rId5"/>
            </p:custDataLst>
          </p:nvPr>
        </p:nvSpPr>
        <p:spPr>
          <a:xfrm>
            <a:off x="2452370" y="2096770"/>
            <a:ext cx="12534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247AA6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+mn-cs"/>
                <a:sym typeface="方正仿宋_GBK" panose="02000000000000000000" charset="-122"/>
              </a:rPr>
              <a:t>核心类型</a:t>
            </a: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solidFill>
                <a:srgbClr val="247AA6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+mn-cs"/>
              <a:sym typeface="方正仿宋_GBK" panose="02000000000000000000" charset="-122"/>
            </a:endParaRPr>
          </a:p>
        </p:txBody>
      </p:sp>
      <p:sp>
        <p:nvSpPr>
          <p:cNvPr id="38" name="文本框 37"/>
          <p:cNvSpPr txBox="1"/>
          <p:nvPr>
            <p:custDataLst>
              <p:tags r:id="rId6"/>
            </p:custDataLst>
          </p:nvPr>
        </p:nvSpPr>
        <p:spPr>
          <a:xfrm>
            <a:off x="2935605" y="4926965"/>
            <a:ext cx="7702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247AA6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+mn-cs"/>
                <a:sym typeface="方正仿宋_GBK" panose="02000000000000000000" charset="-122"/>
              </a:rPr>
              <a:t>优势</a:t>
            </a: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solidFill>
                <a:srgbClr val="247AA6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+mn-cs"/>
              <a:sym typeface="方正仿宋_GBK" panose="02000000000000000000" charset="-122"/>
            </a:endParaRPr>
          </a:p>
        </p:txBody>
      </p:sp>
      <p:sp>
        <p:nvSpPr>
          <p:cNvPr id="44" name="矩形: 圆角 43"/>
          <p:cNvSpPr/>
          <p:nvPr>
            <p:custDataLst>
              <p:tags r:id="rId7"/>
            </p:custDataLst>
          </p:nvPr>
        </p:nvSpPr>
        <p:spPr>
          <a:xfrm rot="2700000">
            <a:off x="3961827" y="2172331"/>
            <a:ext cx="290203" cy="290203"/>
          </a:xfrm>
          <a:prstGeom prst="roundRect">
            <a:avLst/>
          </a:prstGeom>
          <a:solidFill>
            <a:srgbClr val="247A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47AA6"/>
              </a:solidFill>
              <a:effectLst/>
              <a:uLnTx/>
              <a:uFillTx/>
              <a:latin typeface="站酷文艺体" panose="02000603000000000000" pitchFamily="2" charset="-122"/>
              <a:ea typeface="站酷文艺体" panose="02000603000000000000" pitchFamily="2" charset="-122"/>
              <a:cs typeface="+mn-cs"/>
            </a:endParaRPr>
          </a:p>
        </p:txBody>
      </p:sp>
      <p:sp>
        <p:nvSpPr>
          <p:cNvPr id="45" name="矩形: 圆角 44"/>
          <p:cNvSpPr/>
          <p:nvPr>
            <p:custDataLst>
              <p:tags r:id="rId8"/>
            </p:custDataLst>
          </p:nvPr>
        </p:nvSpPr>
        <p:spPr>
          <a:xfrm rot="2700000">
            <a:off x="3961828" y="5058881"/>
            <a:ext cx="290203" cy="290203"/>
          </a:xfrm>
          <a:prstGeom prst="roundRect">
            <a:avLst/>
          </a:prstGeom>
          <a:solidFill>
            <a:srgbClr val="247AA6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47AA6"/>
              </a:solidFill>
              <a:effectLst/>
              <a:uLnTx/>
              <a:uFillTx/>
              <a:latin typeface="站酷文艺体" panose="02000603000000000000" pitchFamily="2" charset="-122"/>
              <a:ea typeface="站酷文艺体" panose="02000603000000000000" pitchFamily="2" charset="-122"/>
              <a:cs typeface="+mn-cs"/>
            </a:endParaRPr>
          </a:p>
        </p:txBody>
      </p:sp>
      <p:sp>
        <p:nvSpPr>
          <p:cNvPr id="68" name="文本框 67"/>
          <p:cNvSpPr txBox="1"/>
          <p:nvPr>
            <p:custDataLst>
              <p:tags r:id="rId9"/>
            </p:custDataLst>
          </p:nvPr>
        </p:nvSpPr>
        <p:spPr>
          <a:xfrm flipH="1">
            <a:off x="8383905" y="2096770"/>
            <a:ext cx="19062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247AA6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+mn-cs"/>
                <a:sym typeface="方正仿宋_GBK" panose="02000000000000000000" charset="-122"/>
              </a:rPr>
              <a:t>应用场景</a:t>
            </a: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solidFill>
                <a:srgbClr val="247AA6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+mn-cs"/>
              <a:sym typeface="方正仿宋_GBK" panose="02000000000000000000" charset="-122"/>
            </a:endParaRPr>
          </a:p>
        </p:txBody>
      </p:sp>
      <p:sp>
        <p:nvSpPr>
          <p:cNvPr id="64" name="文本框 63"/>
          <p:cNvSpPr txBox="1"/>
          <p:nvPr>
            <p:custDataLst>
              <p:tags r:id="rId10"/>
            </p:custDataLst>
          </p:nvPr>
        </p:nvSpPr>
        <p:spPr>
          <a:xfrm flipH="1">
            <a:off x="8383905" y="5130165"/>
            <a:ext cx="19062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247AA6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+mn-cs"/>
                <a:sym typeface="方正仿宋_GBK" panose="02000000000000000000" charset="-122"/>
              </a:rPr>
              <a:t>面临的挑战</a:t>
            </a: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solidFill>
                <a:srgbClr val="247AA6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+mn-cs"/>
              <a:sym typeface="方正仿宋_GBK" panose="02000000000000000000" charset="-122"/>
            </a:endParaRPr>
          </a:p>
        </p:txBody>
      </p:sp>
      <p:sp>
        <p:nvSpPr>
          <p:cNvPr id="65" name="矩形: 圆角 64"/>
          <p:cNvSpPr/>
          <p:nvPr>
            <p:custDataLst>
              <p:tags r:id="rId11"/>
            </p:custDataLst>
          </p:nvPr>
        </p:nvSpPr>
        <p:spPr>
          <a:xfrm rot="18900000" flipH="1">
            <a:off x="7939969" y="2172331"/>
            <a:ext cx="290203" cy="290203"/>
          </a:xfrm>
          <a:prstGeom prst="roundRect">
            <a:avLst/>
          </a:prstGeom>
          <a:solidFill>
            <a:srgbClr val="247AA6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47AA6"/>
              </a:solidFill>
              <a:effectLst/>
              <a:uLnTx/>
              <a:uFillTx/>
              <a:latin typeface="站酷文艺体" panose="02000603000000000000" pitchFamily="2" charset="-122"/>
              <a:ea typeface="站酷文艺体" panose="02000603000000000000" pitchFamily="2" charset="-122"/>
              <a:cs typeface="+mn-cs"/>
            </a:endParaRPr>
          </a:p>
        </p:txBody>
      </p:sp>
      <p:sp>
        <p:nvSpPr>
          <p:cNvPr id="66" name="矩形: 圆角 65"/>
          <p:cNvSpPr/>
          <p:nvPr>
            <p:custDataLst>
              <p:tags r:id="rId12"/>
            </p:custDataLst>
          </p:nvPr>
        </p:nvSpPr>
        <p:spPr>
          <a:xfrm rot="18900000" flipH="1">
            <a:off x="7939968" y="5058881"/>
            <a:ext cx="290203" cy="290203"/>
          </a:xfrm>
          <a:prstGeom prst="roundRect">
            <a:avLst/>
          </a:prstGeom>
          <a:solidFill>
            <a:srgbClr val="247A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47AA6"/>
              </a:solidFill>
              <a:effectLst/>
              <a:uLnTx/>
              <a:uFillTx/>
              <a:latin typeface="站酷文艺体" panose="02000603000000000000" pitchFamily="2" charset="-122"/>
              <a:ea typeface="站酷文艺体" panose="02000603000000000000" pitchFamily="2" charset="-122"/>
              <a:cs typeface="+mn-cs"/>
            </a:endParaRPr>
          </a:p>
        </p:txBody>
      </p:sp>
      <p:sp>
        <p:nvSpPr>
          <p:cNvPr id="51" name="Freeform 91"/>
          <p:cNvSpPr>
            <a:spLocks noEditPoints="1"/>
          </p:cNvSpPr>
          <p:nvPr>
            <p:custDataLst>
              <p:tags r:id="rId13"/>
            </p:custDataLst>
          </p:nvPr>
        </p:nvSpPr>
        <p:spPr bwMode="auto">
          <a:xfrm>
            <a:off x="6693775" y="4238249"/>
            <a:ext cx="601352" cy="603349"/>
          </a:xfrm>
          <a:custGeom>
            <a:avLst/>
            <a:gdLst>
              <a:gd name="T0" fmla="*/ 40 w 215"/>
              <a:gd name="T1" fmla="*/ 215 h 215"/>
              <a:gd name="T2" fmla="*/ 202 w 215"/>
              <a:gd name="T3" fmla="*/ 215 h 215"/>
              <a:gd name="T4" fmla="*/ 215 w 215"/>
              <a:gd name="T5" fmla="*/ 154 h 215"/>
              <a:gd name="T6" fmla="*/ 107 w 215"/>
              <a:gd name="T7" fmla="*/ 129 h 215"/>
              <a:gd name="T8" fmla="*/ 109 w 215"/>
              <a:gd name="T9" fmla="*/ 91 h 215"/>
              <a:gd name="T10" fmla="*/ 176 w 215"/>
              <a:gd name="T11" fmla="*/ 91 h 215"/>
              <a:gd name="T12" fmla="*/ 27 w 215"/>
              <a:gd name="T13" fmla="*/ 94 h 215"/>
              <a:gd name="T14" fmla="*/ 40 w 215"/>
              <a:gd name="T15" fmla="*/ 215 h 215"/>
              <a:gd name="T16" fmla="*/ 146 w 215"/>
              <a:gd name="T17" fmla="*/ 75 h 215"/>
              <a:gd name="T18" fmla="*/ 93 w 215"/>
              <a:gd name="T19" fmla="*/ 76 h 215"/>
              <a:gd name="T20" fmla="*/ 64 w 215"/>
              <a:gd name="T21" fmla="*/ 195 h 215"/>
              <a:gd name="T22" fmla="*/ 48 w 215"/>
              <a:gd name="T23" fmla="*/ 195 h 215"/>
              <a:gd name="T24" fmla="*/ 146 w 215"/>
              <a:gd name="T25" fmla="*/ 75 h 215"/>
              <a:gd name="T26" fmla="*/ 198 w 215"/>
              <a:gd name="T27" fmla="*/ 147 h 215"/>
              <a:gd name="T28" fmla="*/ 210 w 215"/>
              <a:gd name="T29" fmla="*/ 147 h 215"/>
              <a:gd name="T30" fmla="*/ 183 w 215"/>
              <a:gd name="T31" fmla="*/ 95 h 215"/>
              <a:gd name="T32" fmla="*/ 171 w 215"/>
              <a:gd name="T33" fmla="*/ 95 h 215"/>
              <a:gd name="T34" fmla="*/ 198 w 215"/>
              <a:gd name="T35" fmla="*/ 147 h 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15" h="215">
                <a:moveTo>
                  <a:pt x="40" y="215"/>
                </a:moveTo>
                <a:cubicBezTo>
                  <a:pt x="202" y="215"/>
                  <a:pt x="202" y="215"/>
                  <a:pt x="202" y="215"/>
                </a:cubicBezTo>
                <a:cubicBezTo>
                  <a:pt x="215" y="154"/>
                  <a:pt x="215" y="154"/>
                  <a:pt x="215" y="154"/>
                </a:cubicBezTo>
                <a:cubicBezTo>
                  <a:pt x="215" y="154"/>
                  <a:pt x="132" y="163"/>
                  <a:pt x="107" y="129"/>
                </a:cubicBezTo>
                <a:cubicBezTo>
                  <a:pt x="100" y="106"/>
                  <a:pt x="109" y="91"/>
                  <a:pt x="109" y="91"/>
                </a:cubicBezTo>
                <a:cubicBezTo>
                  <a:pt x="109" y="91"/>
                  <a:pt x="156" y="91"/>
                  <a:pt x="176" y="91"/>
                </a:cubicBezTo>
                <a:cubicBezTo>
                  <a:pt x="185" y="72"/>
                  <a:pt x="79" y="0"/>
                  <a:pt x="27" y="94"/>
                </a:cubicBezTo>
                <a:cubicBezTo>
                  <a:pt x="0" y="172"/>
                  <a:pt x="40" y="215"/>
                  <a:pt x="40" y="215"/>
                </a:cubicBezTo>
                <a:close/>
                <a:moveTo>
                  <a:pt x="146" y="75"/>
                </a:moveTo>
                <a:cubicBezTo>
                  <a:pt x="142" y="86"/>
                  <a:pt x="106" y="72"/>
                  <a:pt x="93" y="76"/>
                </a:cubicBezTo>
                <a:cubicBezTo>
                  <a:pt x="18" y="91"/>
                  <a:pt x="64" y="195"/>
                  <a:pt x="64" y="195"/>
                </a:cubicBezTo>
                <a:cubicBezTo>
                  <a:pt x="64" y="195"/>
                  <a:pt x="51" y="195"/>
                  <a:pt x="48" y="195"/>
                </a:cubicBezTo>
                <a:cubicBezTo>
                  <a:pt x="28" y="185"/>
                  <a:pt x="0" y="13"/>
                  <a:pt x="146" y="75"/>
                </a:cubicBezTo>
                <a:close/>
                <a:moveTo>
                  <a:pt x="198" y="147"/>
                </a:moveTo>
                <a:cubicBezTo>
                  <a:pt x="210" y="147"/>
                  <a:pt x="210" y="147"/>
                  <a:pt x="210" y="147"/>
                </a:cubicBezTo>
                <a:cubicBezTo>
                  <a:pt x="183" y="95"/>
                  <a:pt x="183" y="95"/>
                  <a:pt x="183" y="95"/>
                </a:cubicBezTo>
                <a:cubicBezTo>
                  <a:pt x="171" y="95"/>
                  <a:pt x="171" y="95"/>
                  <a:pt x="171" y="95"/>
                </a:cubicBezTo>
                <a:lnTo>
                  <a:pt x="198" y="14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47AA6"/>
              </a:solidFill>
              <a:effectLst/>
              <a:uLnTx/>
              <a:uFillTx/>
              <a:latin typeface="站酷文艺体" panose="02000603000000000000" pitchFamily="2" charset="-122"/>
              <a:ea typeface="站酷文艺体" panose="02000603000000000000" pitchFamily="2" charset="-122"/>
              <a:cs typeface="+mn-cs"/>
            </a:endParaRPr>
          </a:p>
        </p:txBody>
      </p:sp>
      <p:sp>
        <p:nvSpPr>
          <p:cNvPr id="55" name="Freeform 92"/>
          <p:cNvSpPr>
            <a:spLocks noEditPoints="1"/>
          </p:cNvSpPr>
          <p:nvPr>
            <p:custDataLst>
              <p:tags r:id="rId14"/>
            </p:custDataLst>
          </p:nvPr>
        </p:nvSpPr>
        <p:spPr bwMode="auto">
          <a:xfrm>
            <a:off x="4946204" y="2643068"/>
            <a:ext cx="547410" cy="561396"/>
          </a:xfrm>
          <a:custGeom>
            <a:avLst/>
            <a:gdLst>
              <a:gd name="T0" fmla="*/ 161 w 195"/>
              <a:gd name="T1" fmla="*/ 101 h 200"/>
              <a:gd name="T2" fmla="*/ 152 w 195"/>
              <a:gd name="T3" fmla="*/ 99 h 200"/>
              <a:gd name="T4" fmla="*/ 159 w 195"/>
              <a:gd name="T5" fmla="*/ 87 h 200"/>
              <a:gd name="T6" fmla="*/ 161 w 195"/>
              <a:gd name="T7" fmla="*/ 87 h 200"/>
              <a:gd name="T8" fmla="*/ 184 w 195"/>
              <a:gd name="T9" fmla="*/ 46 h 200"/>
              <a:gd name="T10" fmla="*/ 164 w 195"/>
              <a:gd name="T11" fmla="*/ 23 h 200"/>
              <a:gd name="T12" fmla="*/ 164 w 195"/>
              <a:gd name="T13" fmla="*/ 9 h 200"/>
              <a:gd name="T14" fmla="*/ 195 w 195"/>
              <a:gd name="T15" fmla="*/ 46 h 200"/>
              <a:gd name="T16" fmla="*/ 161 w 195"/>
              <a:gd name="T17" fmla="*/ 101 h 200"/>
              <a:gd name="T18" fmla="*/ 98 w 195"/>
              <a:gd name="T19" fmla="*/ 130 h 200"/>
              <a:gd name="T20" fmla="*/ 36 w 195"/>
              <a:gd name="T21" fmla="*/ 40 h 200"/>
              <a:gd name="T22" fmla="*/ 36 w 195"/>
              <a:gd name="T23" fmla="*/ 0 h 200"/>
              <a:gd name="T24" fmla="*/ 160 w 195"/>
              <a:gd name="T25" fmla="*/ 0 h 200"/>
              <a:gd name="T26" fmla="*/ 160 w 195"/>
              <a:gd name="T27" fmla="*/ 40 h 200"/>
              <a:gd name="T28" fmla="*/ 98 w 195"/>
              <a:gd name="T29" fmla="*/ 130 h 200"/>
              <a:gd name="T30" fmla="*/ 67 w 195"/>
              <a:gd name="T31" fmla="*/ 12 h 200"/>
              <a:gd name="T32" fmla="*/ 52 w 195"/>
              <a:gd name="T33" fmla="*/ 12 h 200"/>
              <a:gd name="T34" fmla="*/ 99 w 195"/>
              <a:gd name="T35" fmla="*/ 119 h 200"/>
              <a:gd name="T36" fmla="*/ 67 w 195"/>
              <a:gd name="T37" fmla="*/ 12 h 200"/>
              <a:gd name="T38" fmla="*/ 34 w 195"/>
              <a:gd name="T39" fmla="*/ 87 h 200"/>
              <a:gd name="T40" fmla="*/ 36 w 195"/>
              <a:gd name="T41" fmla="*/ 87 h 200"/>
              <a:gd name="T42" fmla="*/ 43 w 195"/>
              <a:gd name="T43" fmla="*/ 99 h 200"/>
              <a:gd name="T44" fmla="*/ 34 w 195"/>
              <a:gd name="T45" fmla="*/ 101 h 200"/>
              <a:gd name="T46" fmla="*/ 0 w 195"/>
              <a:gd name="T47" fmla="*/ 46 h 200"/>
              <a:gd name="T48" fmla="*/ 31 w 195"/>
              <a:gd name="T49" fmla="*/ 9 h 200"/>
              <a:gd name="T50" fmla="*/ 31 w 195"/>
              <a:gd name="T51" fmla="*/ 23 h 200"/>
              <a:gd name="T52" fmla="*/ 11 w 195"/>
              <a:gd name="T53" fmla="*/ 46 h 200"/>
              <a:gd name="T54" fmla="*/ 34 w 195"/>
              <a:gd name="T55" fmla="*/ 87 h 200"/>
              <a:gd name="T56" fmla="*/ 87 w 195"/>
              <a:gd name="T57" fmla="*/ 147 h 200"/>
              <a:gd name="T58" fmla="*/ 97 w 195"/>
              <a:gd name="T59" fmla="*/ 136 h 200"/>
              <a:gd name="T60" fmla="*/ 108 w 195"/>
              <a:gd name="T61" fmla="*/ 147 h 200"/>
              <a:gd name="T62" fmla="*/ 97 w 195"/>
              <a:gd name="T63" fmla="*/ 157 h 200"/>
              <a:gd name="T64" fmla="*/ 87 w 195"/>
              <a:gd name="T65" fmla="*/ 147 h 200"/>
              <a:gd name="T66" fmla="*/ 128 w 195"/>
              <a:gd name="T67" fmla="*/ 170 h 200"/>
              <a:gd name="T68" fmla="*/ 118 w 195"/>
              <a:gd name="T69" fmla="*/ 180 h 200"/>
              <a:gd name="T70" fmla="*/ 78 w 195"/>
              <a:gd name="T71" fmla="*/ 180 h 200"/>
              <a:gd name="T72" fmla="*/ 68 w 195"/>
              <a:gd name="T73" fmla="*/ 170 h 200"/>
              <a:gd name="T74" fmla="*/ 78 w 195"/>
              <a:gd name="T75" fmla="*/ 160 h 200"/>
              <a:gd name="T76" fmla="*/ 118 w 195"/>
              <a:gd name="T77" fmla="*/ 160 h 200"/>
              <a:gd name="T78" fmla="*/ 128 w 195"/>
              <a:gd name="T79" fmla="*/ 170 h 200"/>
              <a:gd name="T80" fmla="*/ 58 w 195"/>
              <a:gd name="T81" fmla="*/ 184 h 200"/>
              <a:gd name="T82" fmla="*/ 134 w 195"/>
              <a:gd name="T83" fmla="*/ 184 h 200"/>
              <a:gd name="T84" fmla="*/ 144 w 195"/>
              <a:gd name="T85" fmla="*/ 200 h 200"/>
              <a:gd name="T86" fmla="*/ 48 w 195"/>
              <a:gd name="T87" fmla="*/ 200 h 200"/>
              <a:gd name="T88" fmla="*/ 58 w 195"/>
              <a:gd name="T89" fmla="*/ 184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95" h="200">
                <a:moveTo>
                  <a:pt x="161" y="101"/>
                </a:moveTo>
                <a:cubicBezTo>
                  <a:pt x="158" y="101"/>
                  <a:pt x="155" y="100"/>
                  <a:pt x="152" y="99"/>
                </a:cubicBezTo>
                <a:cubicBezTo>
                  <a:pt x="155" y="96"/>
                  <a:pt x="157" y="92"/>
                  <a:pt x="159" y="87"/>
                </a:cubicBezTo>
                <a:cubicBezTo>
                  <a:pt x="159" y="87"/>
                  <a:pt x="160" y="87"/>
                  <a:pt x="161" y="87"/>
                </a:cubicBezTo>
                <a:cubicBezTo>
                  <a:pt x="176" y="87"/>
                  <a:pt x="184" y="64"/>
                  <a:pt x="184" y="46"/>
                </a:cubicBezTo>
                <a:cubicBezTo>
                  <a:pt x="184" y="31"/>
                  <a:pt x="175" y="23"/>
                  <a:pt x="164" y="23"/>
                </a:cubicBezTo>
                <a:cubicBezTo>
                  <a:pt x="164" y="18"/>
                  <a:pt x="164" y="13"/>
                  <a:pt x="164" y="9"/>
                </a:cubicBezTo>
                <a:cubicBezTo>
                  <a:pt x="181" y="9"/>
                  <a:pt x="195" y="23"/>
                  <a:pt x="195" y="46"/>
                </a:cubicBezTo>
                <a:cubicBezTo>
                  <a:pt x="195" y="71"/>
                  <a:pt x="182" y="101"/>
                  <a:pt x="161" y="101"/>
                </a:cubicBezTo>
                <a:close/>
                <a:moveTo>
                  <a:pt x="98" y="130"/>
                </a:moveTo>
                <a:cubicBezTo>
                  <a:pt x="65" y="130"/>
                  <a:pt x="36" y="90"/>
                  <a:pt x="36" y="40"/>
                </a:cubicBezTo>
                <a:cubicBezTo>
                  <a:pt x="36" y="37"/>
                  <a:pt x="36" y="3"/>
                  <a:pt x="36" y="0"/>
                </a:cubicBezTo>
                <a:cubicBezTo>
                  <a:pt x="160" y="0"/>
                  <a:pt x="160" y="0"/>
                  <a:pt x="160" y="0"/>
                </a:cubicBezTo>
                <a:cubicBezTo>
                  <a:pt x="160" y="3"/>
                  <a:pt x="160" y="37"/>
                  <a:pt x="160" y="40"/>
                </a:cubicBezTo>
                <a:cubicBezTo>
                  <a:pt x="160" y="90"/>
                  <a:pt x="131" y="130"/>
                  <a:pt x="98" y="130"/>
                </a:cubicBezTo>
                <a:close/>
                <a:moveTo>
                  <a:pt x="67" y="12"/>
                </a:moveTo>
                <a:cubicBezTo>
                  <a:pt x="52" y="12"/>
                  <a:pt x="52" y="12"/>
                  <a:pt x="52" y="12"/>
                </a:cubicBezTo>
                <a:cubicBezTo>
                  <a:pt x="52" y="12"/>
                  <a:pt x="50" y="116"/>
                  <a:pt x="99" y="119"/>
                </a:cubicBezTo>
                <a:cubicBezTo>
                  <a:pt x="62" y="92"/>
                  <a:pt x="67" y="12"/>
                  <a:pt x="67" y="12"/>
                </a:cubicBezTo>
                <a:close/>
                <a:moveTo>
                  <a:pt x="34" y="87"/>
                </a:moveTo>
                <a:cubicBezTo>
                  <a:pt x="35" y="87"/>
                  <a:pt x="36" y="87"/>
                  <a:pt x="36" y="87"/>
                </a:cubicBezTo>
                <a:cubicBezTo>
                  <a:pt x="38" y="92"/>
                  <a:pt x="40" y="96"/>
                  <a:pt x="43" y="99"/>
                </a:cubicBezTo>
                <a:cubicBezTo>
                  <a:pt x="40" y="100"/>
                  <a:pt x="37" y="101"/>
                  <a:pt x="34" y="101"/>
                </a:cubicBezTo>
                <a:cubicBezTo>
                  <a:pt x="13" y="101"/>
                  <a:pt x="0" y="71"/>
                  <a:pt x="0" y="46"/>
                </a:cubicBezTo>
                <a:cubicBezTo>
                  <a:pt x="0" y="23"/>
                  <a:pt x="14" y="9"/>
                  <a:pt x="31" y="9"/>
                </a:cubicBezTo>
                <a:cubicBezTo>
                  <a:pt x="31" y="13"/>
                  <a:pt x="31" y="18"/>
                  <a:pt x="31" y="23"/>
                </a:cubicBezTo>
                <a:cubicBezTo>
                  <a:pt x="20" y="23"/>
                  <a:pt x="11" y="31"/>
                  <a:pt x="11" y="46"/>
                </a:cubicBezTo>
                <a:cubicBezTo>
                  <a:pt x="11" y="64"/>
                  <a:pt x="19" y="87"/>
                  <a:pt x="34" y="87"/>
                </a:cubicBezTo>
                <a:close/>
                <a:moveTo>
                  <a:pt x="87" y="147"/>
                </a:moveTo>
                <a:cubicBezTo>
                  <a:pt x="87" y="141"/>
                  <a:pt x="91" y="136"/>
                  <a:pt x="97" y="136"/>
                </a:cubicBezTo>
                <a:cubicBezTo>
                  <a:pt x="103" y="136"/>
                  <a:pt x="108" y="141"/>
                  <a:pt x="108" y="147"/>
                </a:cubicBezTo>
                <a:cubicBezTo>
                  <a:pt x="108" y="153"/>
                  <a:pt x="103" y="157"/>
                  <a:pt x="97" y="157"/>
                </a:cubicBezTo>
                <a:cubicBezTo>
                  <a:pt x="91" y="157"/>
                  <a:pt x="87" y="153"/>
                  <a:pt x="87" y="147"/>
                </a:cubicBezTo>
                <a:close/>
                <a:moveTo>
                  <a:pt x="128" y="170"/>
                </a:moveTo>
                <a:cubicBezTo>
                  <a:pt x="128" y="176"/>
                  <a:pt x="123" y="180"/>
                  <a:pt x="118" y="180"/>
                </a:cubicBezTo>
                <a:cubicBezTo>
                  <a:pt x="78" y="180"/>
                  <a:pt x="78" y="180"/>
                  <a:pt x="78" y="180"/>
                </a:cubicBezTo>
                <a:cubicBezTo>
                  <a:pt x="72" y="180"/>
                  <a:pt x="68" y="176"/>
                  <a:pt x="68" y="170"/>
                </a:cubicBezTo>
                <a:cubicBezTo>
                  <a:pt x="68" y="165"/>
                  <a:pt x="72" y="160"/>
                  <a:pt x="78" y="160"/>
                </a:cubicBezTo>
                <a:cubicBezTo>
                  <a:pt x="118" y="160"/>
                  <a:pt x="118" y="160"/>
                  <a:pt x="118" y="160"/>
                </a:cubicBezTo>
                <a:cubicBezTo>
                  <a:pt x="123" y="160"/>
                  <a:pt x="128" y="165"/>
                  <a:pt x="128" y="170"/>
                </a:cubicBezTo>
                <a:close/>
                <a:moveTo>
                  <a:pt x="58" y="184"/>
                </a:moveTo>
                <a:cubicBezTo>
                  <a:pt x="134" y="184"/>
                  <a:pt x="134" y="184"/>
                  <a:pt x="134" y="184"/>
                </a:cubicBezTo>
                <a:cubicBezTo>
                  <a:pt x="143" y="184"/>
                  <a:pt x="144" y="195"/>
                  <a:pt x="144" y="200"/>
                </a:cubicBezTo>
                <a:cubicBezTo>
                  <a:pt x="102" y="200"/>
                  <a:pt x="88" y="200"/>
                  <a:pt x="48" y="200"/>
                </a:cubicBezTo>
                <a:cubicBezTo>
                  <a:pt x="48" y="195"/>
                  <a:pt x="48" y="184"/>
                  <a:pt x="58" y="1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47AA6"/>
              </a:solidFill>
              <a:effectLst/>
              <a:uLnTx/>
              <a:uFillTx/>
              <a:latin typeface="站酷文艺体" panose="02000603000000000000" pitchFamily="2" charset="-122"/>
              <a:ea typeface="站酷文艺体" panose="02000603000000000000" pitchFamily="2" charset="-122"/>
              <a:cs typeface="+mn-cs"/>
            </a:endParaRPr>
          </a:p>
        </p:txBody>
      </p:sp>
      <p:sp>
        <p:nvSpPr>
          <p:cNvPr id="56" name="Freeform 93"/>
          <p:cNvSpPr>
            <a:spLocks noEditPoints="1"/>
          </p:cNvSpPr>
          <p:nvPr>
            <p:custDataLst>
              <p:tags r:id="rId15"/>
            </p:custDataLst>
          </p:nvPr>
        </p:nvSpPr>
        <p:spPr bwMode="auto">
          <a:xfrm>
            <a:off x="4991155" y="4259225"/>
            <a:ext cx="457508" cy="561396"/>
          </a:xfrm>
          <a:custGeom>
            <a:avLst/>
            <a:gdLst>
              <a:gd name="T0" fmla="*/ 164 w 164"/>
              <a:gd name="T1" fmla="*/ 182 h 200"/>
              <a:gd name="T2" fmla="*/ 146 w 164"/>
              <a:gd name="T3" fmla="*/ 200 h 200"/>
              <a:gd name="T4" fmla="*/ 18 w 164"/>
              <a:gd name="T5" fmla="*/ 200 h 200"/>
              <a:gd name="T6" fmla="*/ 0 w 164"/>
              <a:gd name="T7" fmla="*/ 182 h 200"/>
              <a:gd name="T8" fmla="*/ 18 w 164"/>
              <a:gd name="T9" fmla="*/ 164 h 200"/>
              <a:gd name="T10" fmla="*/ 22 w 164"/>
              <a:gd name="T11" fmla="*/ 164 h 200"/>
              <a:gd name="T12" fmla="*/ 25 w 164"/>
              <a:gd name="T13" fmla="*/ 148 h 200"/>
              <a:gd name="T14" fmla="*/ 143 w 164"/>
              <a:gd name="T15" fmla="*/ 148 h 200"/>
              <a:gd name="T16" fmla="*/ 146 w 164"/>
              <a:gd name="T17" fmla="*/ 164 h 200"/>
              <a:gd name="T18" fmla="*/ 164 w 164"/>
              <a:gd name="T19" fmla="*/ 182 h 200"/>
              <a:gd name="T20" fmla="*/ 33 w 164"/>
              <a:gd name="T21" fmla="*/ 104 h 200"/>
              <a:gd name="T22" fmla="*/ 135 w 164"/>
              <a:gd name="T23" fmla="*/ 104 h 200"/>
              <a:gd name="T24" fmla="*/ 139 w 164"/>
              <a:gd name="T25" fmla="*/ 124 h 200"/>
              <a:gd name="T26" fmla="*/ 29 w 164"/>
              <a:gd name="T27" fmla="*/ 124 h 200"/>
              <a:gd name="T28" fmla="*/ 33 w 164"/>
              <a:gd name="T29" fmla="*/ 104 h 200"/>
              <a:gd name="T30" fmla="*/ 42 w 164"/>
              <a:gd name="T31" fmla="*/ 60 h 200"/>
              <a:gd name="T32" fmla="*/ 126 w 164"/>
              <a:gd name="T33" fmla="*/ 60 h 200"/>
              <a:gd name="T34" fmla="*/ 130 w 164"/>
              <a:gd name="T35" fmla="*/ 80 h 200"/>
              <a:gd name="T36" fmla="*/ 38 w 164"/>
              <a:gd name="T37" fmla="*/ 80 h 200"/>
              <a:gd name="T38" fmla="*/ 42 w 164"/>
              <a:gd name="T39" fmla="*/ 60 h 200"/>
              <a:gd name="T40" fmla="*/ 52 w 164"/>
              <a:gd name="T41" fmla="*/ 16 h 200"/>
              <a:gd name="T42" fmla="*/ 52 w 164"/>
              <a:gd name="T43" fmla="*/ 15 h 200"/>
              <a:gd name="T44" fmla="*/ 84 w 164"/>
              <a:gd name="T45" fmla="*/ 0 h 200"/>
              <a:gd name="T46" fmla="*/ 115 w 164"/>
              <a:gd name="T47" fmla="*/ 15 h 200"/>
              <a:gd name="T48" fmla="*/ 115 w 164"/>
              <a:gd name="T49" fmla="*/ 16 h 200"/>
              <a:gd name="T50" fmla="*/ 116 w 164"/>
              <a:gd name="T51" fmla="*/ 16 h 200"/>
              <a:gd name="T52" fmla="*/ 121 w 164"/>
              <a:gd name="T53" fmla="*/ 44 h 200"/>
              <a:gd name="T54" fmla="*/ 46 w 164"/>
              <a:gd name="T55" fmla="*/ 44 h 200"/>
              <a:gd name="T56" fmla="*/ 52 w 164"/>
              <a:gd name="T57" fmla="*/ 16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64" h="200">
                <a:moveTo>
                  <a:pt x="164" y="182"/>
                </a:moveTo>
                <a:cubicBezTo>
                  <a:pt x="164" y="192"/>
                  <a:pt x="156" y="200"/>
                  <a:pt x="146" y="200"/>
                </a:cubicBezTo>
                <a:cubicBezTo>
                  <a:pt x="18" y="200"/>
                  <a:pt x="18" y="200"/>
                  <a:pt x="18" y="200"/>
                </a:cubicBezTo>
                <a:cubicBezTo>
                  <a:pt x="8" y="200"/>
                  <a:pt x="0" y="192"/>
                  <a:pt x="0" y="182"/>
                </a:cubicBezTo>
                <a:cubicBezTo>
                  <a:pt x="0" y="172"/>
                  <a:pt x="8" y="164"/>
                  <a:pt x="18" y="164"/>
                </a:cubicBezTo>
                <a:cubicBezTo>
                  <a:pt x="22" y="164"/>
                  <a:pt x="22" y="164"/>
                  <a:pt x="22" y="164"/>
                </a:cubicBezTo>
                <a:cubicBezTo>
                  <a:pt x="25" y="148"/>
                  <a:pt x="25" y="148"/>
                  <a:pt x="25" y="148"/>
                </a:cubicBezTo>
                <a:cubicBezTo>
                  <a:pt x="143" y="148"/>
                  <a:pt x="143" y="148"/>
                  <a:pt x="143" y="148"/>
                </a:cubicBezTo>
                <a:cubicBezTo>
                  <a:pt x="146" y="164"/>
                  <a:pt x="146" y="164"/>
                  <a:pt x="146" y="164"/>
                </a:cubicBezTo>
                <a:cubicBezTo>
                  <a:pt x="156" y="165"/>
                  <a:pt x="164" y="172"/>
                  <a:pt x="164" y="182"/>
                </a:cubicBezTo>
                <a:close/>
                <a:moveTo>
                  <a:pt x="33" y="104"/>
                </a:moveTo>
                <a:cubicBezTo>
                  <a:pt x="135" y="104"/>
                  <a:pt x="135" y="104"/>
                  <a:pt x="135" y="104"/>
                </a:cubicBezTo>
                <a:cubicBezTo>
                  <a:pt x="139" y="124"/>
                  <a:pt x="139" y="124"/>
                  <a:pt x="139" y="124"/>
                </a:cubicBezTo>
                <a:cubicBezTo>
                  <a:pt x="29" y="124"/>
                  <a:pt x="29" y="124"/>
                  <a:pt x="29" y="124"/>
                </a:cubicBezTo>
                <a:lnTo>
                  <a:pt x="33" y="104"/>
                </a:lnTo>
                <a:close/>
                <a:moveTo>
                  <a:pt x="42" y="60"/>
                </a:moveTo>
                <a:cubicBezTo>
                  <a:pt x="126" y="60"/>
                  <a:pt x="126" y="60"/>
                  <a:pt x="126" y="60"/>
                </a:cubicBezTo>
                <a:cubicBezTo>
                  <a:pt x="130" y="80"/>
                  <a:pt x="130" y="80"/>
                  <a:pt x="130" y="80"/>
                </a:cubicBezTo>
                <a:cubicBezTo>
                  <a:pt x="38" y="80"/>
                  <a:pt x="38" y="80"/>
                  <a:pt x="38" y="80"/>
                </a:cubicBezTo>
                <a:lnTo>
                  <a:pt x="42" y="60"/>
                </a:lnTo>
                <a:close/>
                <a:moveTo>
                  <a:pt x="52" y="16"/>
                </a:moveTo>
                <a:cubicBezTo>
                  <a:pt x="52" y="16"/>
                  <a:pt x="52" y="16"/>
                  <a:pt x="52" y="15"/>
                </a:cubicBezTo>
                <a:cubicBezTo>
                  <a:pt x="52" y="7"/>
                  <a:pt x="67" y="0"/>
                  <a:pt x="84" y="0"/>
                </a:cubicBezTo>
                <a:cubicBezTo>
                  <a:pt x="101" y="0"/>
                  <a:pt x="115" y="7"/>
                  <a:pt x="115" y="15"/>
                </a:cubicBezTo>
                <a:cubicBezTo>
                  <a:pt x="115" y="16"/>
                  <a:pt x="115" y="16"/>
                  <a:pt x="115" y="16"/>
                </a:cubicBezTo>
                <a:cubicBezTo>
                  <a:pt x="116" y="16"/>
                  <a:pt x="116" y="16"/>
                  <a:pt x="116" y="16"/>
                </a:cubicBezTo>
                <a:cubicBezTo>
                  <a:pt x="121" y="44"/>
                  <a:pt x="121" y="44"/>
                  <a:pt x="121" y="44"/>
                </a:cubicBezTo>
                <a:cubicBezTo>
                  <a:pt x="46" y="44"/>
                  <a:pt x="46" y="44"/>
                  <a:pt x="46" y="44"/>
                </a:cubicBezTo>
                <a:lnTo>
                  <a:pt x="52" y="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247AA6"/>
              </a:solidFill>
              <a:effectLst/>
              <a:uLnTx/>
              <a:uFillTx/>
              <a:latin typeface="站酷文艺体" panose="02000603000000000000" pitchFamily="2" charset="-122"/>
              <a:ea typeface="站酷文艺体" panose="02000603000000000000" pitchFamily="2" charset="-122"/>
              <a:cs typeface="+mn-cs"/>
            </a:endParaRPr>
          </a:p>
        </p:txBody>
      </p:sp>
      <p:sp>
        <p:nvSpPr>
          <p:cNvPr id="57" name="Freeform 94"/>
          <p:cNvSpPr>
            <a:spLocks noEditPoints="1"/>
          </p:cNvSpPr>
          <p:nvPr>
            <p:custDataLst>
              <p:tags r:id="rId16"/>
            </p:custDataLst>
          </p:nvPr>
        </p:nvSpPr>
        <p:spPr bwMode="auto">
          <a:xfrm>
            <a:off x="6715752" y="2645066"/>
            <a:ext cx="557399" cy="557400"/>
          </a:xfrm>
          <a:custGeom>
            <a:avLst/>
            <a:gdLst>
              <a:gd name="T0" fmla="*/ 99 w 199"/>
              <a:gd name="T1" fmla="*/ 199 h 199"/>
              <a:gd name="T2" fmla="*/ 0 w 199"/>
              <a:gd name="T3" fmla="*/ 100 h 199"/>
              <a:gd name="T4" fmla="*/ 99 w 199"/>
              <a:gd name="T5" fmla="*/ 0 h 199"/>
              <a:gd name="T6" fmla="*/ 199 w 199"/>
              <a:gd name="T7" fmla="*/ 100 h 199"/>
              <a:gd name="T8" fmla="*/ 99 w 199"/>
              <a:gd name="T9" fmla="*/ 199 h 199"/>
              <a:gd name="T10" fmla="*/ 99 w 199"/>
              <a:gd name="T11" fmla="*/ 35 h 199"/>
              <a:gd name="T12" fmla="*/ 35 w 199"/>
              <a:gd name="T13" fmla="*/ 100 h 199"/>
              <a:gd name="T14" fmla="*/ 99 w 199"/>
              <a:gd name="T15" fmla="*/ 164 h 199"/>
              <a:gd name="T16" fmla="*/ 164 w 199"/>
              <a:gd name="T17" fmla="*/ 100 h 199"/>
              <a:gd name="T18" fmla="*/ 99 w 199"/>
              <a:gd name="T19" fmla="*/ 35 h 199"/>
              <a:gd name="T20" fmla="*/ 132 w 199"/>
              <a:gd name="T21" fmla="*/ 99 h 199"/>
              <a:gd name="T22" fmla="*/ 131 w 199"/>
              <a:gd name="T23" fmla="*/ 92 h 199"/>
              <a:gd name="T24" fmla="*/ 149 w 199"/>
              <a:gd name="T25" fmla="*/ 81 h 199"/>
              <a:gd name="T26" fmla="*/ 152 w 199"/>
              <a:gd name="T27" fmla="*/ 96 h 199"/>
              <a:gd name="T28" fmla="*/ 151 w 199"/>
              <a:gd name="T29" fmla="*/ 100 h 199"/>
              <a:gd name="T30" fmla="*/ 152 w 199"/>
              <a:gd name="T31" fmla="*/ 104 h 199"/>
              <a:gd name="T32" fmla="*/ 149 w 199"/>
              <a:gd name="T33" fmla="*/ 119 h 199"/>
              <a:gd name="T34" fmla="*/ 131 w 199"/>
              <a:gd name="T35" fmla="*/ 108 h 199"/>
              <a:gd name="T36" fmla="*/ 132 w 199"/>
              <a:gd name="T37" fmla="*/ 99 h 199"/>
              <a:gd name="T38" fmla="*/ 110 w 199"/>
              <a:gd name="T39" fmla="*/ 69 h 199"/>
              <a:gd name="T40" fmla="*/ 109 w 199"/>
              <a:gd name="T41" fmla="*/ 47 h 199"/>
              <a:gd name="T42" fmla="*/ 140 w 199"/>
              <a:gd name="T43" fmla="*/ 67 h 199"/>
              <a:gd name="T44" fmla="*/ 123 w 199"/>
              <a:gd name="T45" fmla="*/ 77 h 199"/>
              <a:gd name="T46" fmla="*/ 110 w 199"/>
              <a:gd name="T47" fmla="*/ 69 h 199"/>
              <a:gd name="T48" fmla="*/ 115 w 199"/>
              <a:gd name="T49" fmla="*/ 99 h 199"/>
              <a:gd name="T50" fmla="*/ 99 w 199"/>
              <a:gd name="T51" fmla="*/ 115 h 199"/>
              <a:gd name="T52" fmla="*/ 83 w 199"/>
              <a:gd name="T53" fmla="*/ 99 h 199"/>
              <a:gd name="T54" fmla="*/ 99 w 199"/>
              <a:gd name="T55" fmla="*/ 83 h 199"/>
              <a:gd name="T56" fmla="*/ 115 w 199"/>
              <a:gd name="T57" fmla="*/ 99 h 199"/>
              <a:gd name="T58" fmla="*/ 77 w 199"/>
              <a:gd name="T59" fmla="*/ 78 h 199"/>
              <a:gd name="T60" fmla="*/ 57 w 199"/>
              <a:gd name="T61" fmla="*/ 67 h 199"/>
              <a:gd name="T62" fmla="*/ 90 w 199"/>
              <a:gd name="T63" fmla="*/ 47 h 199"/>
              <a:gd name="T64" fmla="*/ 89 w 199"/>
              <a:gd name="T65" fmla="*/ 70 h 199"/>
              <a:gd name="T66" fmla="*/ 77 w 199"/>
              <a:gd name="T67" fmla="*/ 78 h 199"/>
              <a:gd name="T68" fmla="*/ 68 w 199"/>
              <a:gd name="T69" fmla="*/ 99 h 199"/>
              <a:gd name="T70" fmla="*/ 69 w 199"/>
              <a:gd name="T71" fmla="*/ 106 h 199"/>
              <a:gd name="T72" fmla="*/ 48 w 199"/>
              <a:gd name="T73" fmla="*/ 119 h 199"/>
              <a:gd name="T74" fmla="*/ 46 w 199"/>
              <a:gd name="T75" fmla="*/ 104 h 199"/>
              <a:gd name="T76" fmla="*/ 46 w 199"/>
              <a:gd name="T77" fmla="*/ 100 h 199"/>
              <a:gd name="T78" fmla="*/ 46 w 199"/>
              <a:gd name="T79" fmla="*/ 96 h 199"/>
              <a:gd name="T80" fmla="*/ 48 w 199"/>
              <a:gd name="T81" fmla="*/ 81 h 199"/>
              <a:gd name="T82" fmla="*/ 69 w 199"/>
              <a:gd name="T83" fmla="*/ 93 h 199"/>
              <a:gd name="T84" fmla="*/ 68 w 199"/>
              <a:gd name="T85" fmla="*/ 99 h 199"/>
              <a:gd name="T86" fmla="*/ 89 w 199"/>
              <a:gd name="T87" fmla="*/ 129 h 199"/>
              <a:gd name="T88" fmla="*/ 90 w 199"/>
              <a:gd name="T89" fmla="*/ 153 h 199"/>
              <a:gd name="T90" fmla="*/ 57 w 199"/>
              <a:gd name="T91" fmla="*/ 133 h 199"/>
              <a:gd name="T92" fmla="*/ 78 w 199"/>
              <a:gd name="T93" fmla="*/ 122 h 199"/>
              <a:gd name="T94" fmla="*/ 89 w 199"/>
              <a:gd name="T95" fmla="*/ 129 h 199"/>
              <a:gd name="T96" fmla="*/ 122 w 199"/>
              <a:gd name="T97" fmla="*/ 122 h 199"/>
              <a:gd name="T98" fmla="*/ 140 w 199"/>
              <a:gd name="T99" fmla="*/ 133 h 199"/>
              <a:gd name="T100" fmla="*/ 109 w 199"/>
              <a:gd name="T101" fmla="*/ 152 h 199"/>
              <a:gd name="T102" fmla="*/ 110 w 199"/>
              <a:gd name="T103" fmla="*/ 130 h 199"/>
              <a:gd name="T104" fmla="*/ 122 w 199"/>
              <a:gd name="T105" fmla="*/ 122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99" h="199">
                <a:moveTo>
                  <a:pt x="99" y="199"/>
                </a:moveTo>
                <a:cubicBezTo>
                  <a:pt x="44" y="199"/>
                  <a:pt x="0" y="155"/>
                  <a:pt x="0" y="100"/>
                </a:cubicBezTo>
                <a:cubicBezTo>
                  <a:pt x="0" y="45"/>
                  <a:pt x="44" y="0"/>
                  <a:pt x="99" y="0"/>
                </a:cubicBezTo>
                <a:cubicBezTo>
                  <a:pt x="154" y="0"/>
                  <a:pt x="199" y="45"/>
                  <a:pt x="199" y="100"/>
                </a:cubicBezTo>
                <a:cubicBezTo>
                  <a:pt x="199" y="155"/>
                  <a:pt x="154" y="199"/>
                  <a:pt x="99" y="199"/>
                </a:cubicBezTo>
                <a:close/>
                <a:moveTo>
                  <a:pt x="99" y="35"/>
                </a:moveTo>
                <a:cubicBezTo>
                  <a:pt x="64" y="35"/>
                  <a:pt x="35" y="64"/>
                  <a:pt x="35" y="100"/>
                </a:cubicBezTo>
                <a:cubicBezTo>
                  <a:pt x="35" y="135"/>
                  <a:pt x="64" y="164"/>
                  <a:pt x="99" y="164"/>
                </a:cubicBezTo>
                <a:cubicBezTo>
                  <a:pt x="135" y="164"/>
                  <a:pt x="164" y="135"/>
                  <a:pt x="164" y="100"/>
                </a:cubicBezTo>
                <a:cubicBezTo>
                  <a:pt x="164" y="64"/>
                  <a:pt x="135" y="35"/>
                  <a:pt x="99" y="35"/>
                </a:cubicBezTo>
                <a:close/>
                <a:moveTo>
                  <a:pt x="132" y="99"/>
                </a:moveTo>
                <a:cubicBezTo>
                  <a:pt x="132" y="97"/>
                  <a:pt x="131" y="94"/>
                  <a:pt x="131" y="92"/>
                </a:cubicBezTo>
                <a:cubicBezTo>
                  <a:pt x="137" y="87"/>
                  <a:pt x="144" y="83"/>
                  <a:pt x="149" y="81"/>
                </a:cubicBezTo>
                <a:cubicBezTo>
                  <a:pt x="151" y="86"/>
                  <a:pt x="152" y="91"/>
                  <a:pt x="152" y="96"/>
                </a:cubicBezTo>
                <a:cubicBezTo>
                  <a:pt x="152" y="97"/>
                  <a:pt x="151" y="98"/>
                  <a:pt x="151" y="100"/>
                </a:cubicBezTo>
                <a:cubicBezTo>
                  <a:pt x="151" y="101"/>
                  <a:pt x="152" y="103"/>
                  <a:pt x="152" y="104"/>
                </a:cubicBezTo>
                <a:cubicBezTo>
                  <a:pt x="152" y="109"/>
                  <a:pt x="151" y="114"/>
                  <a:pt x="149" y="119"/>
                </a:cubicBezTo>
                <a:cubicBezTo>
                  <a:pt x="144" y="117"/>
                  <a:pt x="137" y="113"/>
                  <a:pt x="131" y="108"/>
                </a:cubicBezTo>
                <a:cubicBezTo>
                  <a:pt x="131" y="105"/>
                  <a:pt x="132" y="102"/>
                  <a:pt x="132" y="99"/>
                </a:cubicBezTo>
                <a:close/>
                <a:moveTo>
                  <a:pt x="110" y="69"/>
                </a:moveTo>
                <a:cubicBezTo>
                  <a:pt x="109" y="64"/>
                  <a:pt x="108" y="56"/>
                  <a:pt x="109" y="47"/>
                </a:cubicBezTo>
                <a:cubicBezTo>
                  <a:pt x="122" y="50"/>
                  <a:pt x="133" y="57"/>
                  <a:pt x="140" y="67"/>
                </a:cubicBezTo>
                <a:cubicBezTo>
                  <a:pt x="135" y="72"/>
                  <a:pt x="128" y="75"/>
                  <a:pt x="123" y="77"/>
                </a:cubicBezTo>
                <a:cubicBezTo>
                  <a:pt x="119" y="73"/>
                  <a:pt x="115" y="71"/>
                  <a:pt x="110" y="69"/>
                </a:cubicBezTo>
                <a:close/>
                <a:moveTo>
                  <a:pt x="115" y="99"/>
                </a:moveTo>
                <a:cubicBezTo>
                  <a:pt x="115" y="108"/>
                  <a:pt x="108" y="115"/>
                  <a:pt x="99" y="115"/>
                </a:cubicBezTo>
                <a:cubicBezTo>
                  <a:pt x="90" y="115"/>
                  <a:pt x="83" y="108"/>
                  <a:pt x="83" y="99"/>
                </a:cubicBezTo>
                <a:cubicBezTo>
                  <a:pt x="83" y="90"/>
                  <a:pt x="90" y="83"/>
                  <a:pt x="99" y="83"/>
                </a:cubicBezTo>
                <a:cubicBezTo>
                  <a:pt x="108" y="83"/>
                  <a:pt x="115" y="90"/>
                  <a:pt x="115" y="99"/>
                </a:cubicBezTo>
                <a:close/>
                <a:moveTo>
                  <a:pt x="77" y="78"/>
                </a:moveTo>
                <a:cubicBezTo>
                  <a:pt x="71" y="76"/>
                  <a:pt x="64" y="72"/>
                  <a:pt x="57" y="67"/>
                </a:cubicBezTo>
                <a:cubicBezTo>
                  <a:pt x="65" y="56"/>
                  <a:pt x="77" y="49"/>
                  <a:pt x="90" y="47"/>
                </a:cubicBezTo>
                <a:cubicBezTo>
                  <a:pt x="91" y="53"/>
                  <a:pt x="91" y="61"/>
                  <a:pt x="89" y="70"/>
                </a:cubicBezTo>
                <a:cubicBezTo>
                  <a:pt x="85" y="71"/>
                  <a:pt x="80" y="74"/>
                  <a:pt x="77" y="78"/>
                </a:cubicBezTo>
                <a:close/>
                <a:moveTo>
                  <a:pt x="68" y="99"/>
                </a:moveTo>
                <a:cubicBezTo>
                  <a:pt x="68" y="102"/>
                  <a:pt x="69" y="104"/>
                  <a:pt x="69" y="106"/>
                </a:cubicBezTo>
                <a:cubicBezTo>
                  <a:pt x="62" y="113"/>
                  <a:pt x="54" y="117"/>
                  <a:pt x="48" y="119"/>
                </a:cubicBezTo>
                <a:cubicBezTo>
                  <a:pt x="47" y="114"/>
                  <a:pt x="46" y="109"/>
                  <a:pt x="46" y="104"/>
                </a:cubicBezTo>
                <a:cubicBezTo>
                  <a:pt x="46" y="103"/>
                  <a:pt x="46" y="101"/>
                  <a:pt x="46" y="100"/>
                </a:cubicBezTo>
                <a:cubicBezTo>
                  <a:pt x="46" y="98"/>
                  <a:pt x="46" y="97"/>
                  <a:pt x="46" y="96"/>
                </a:cubicBezTo>
                <a:cubicBezTo>
                  <a:pt x="46" y="91"/>
                  <a:pt x="47" y="86"/>
                  <a:pt x="48" y="81"/>
                </a:cubicBezTo>
                <a:cubicBezTo>
                  <a:pt x="54" y="83"/>
                  <a:pt x="62" y="87"/>
                  <a:pt x="69" y="93"/>
                </a:cubicBezTo>
                <a:cubicBezTo>
                  <a:pt x="69" y="95"/>
                  <a:pt x="68" y="97"/>
                  <a:pt x="68" y="99"/>
                </a:cubicBezTo>
                <a:close/>
                <a:moveTo>
                  <a:pt x="89" y="129"/>
                </a:moveTo>
                <a:cubicBezTo>
                  <a:pt x="91" y="138"/>
                  <a:pt x="91" y="146"/>
                  <a:pt x="90" y="153"/>
                </a:cubicBezTo>
                <a:cubicBezTo>
                  <a:pt x="77" y="150"/>
                  <a:pt x="65" y="143"/>
                  <a:pt x="57" y="133"/>
                </a:cubicBezTo>
                <a:cubicBezTo>
                  <a:pt x="64" y="127"/>
                  <a:pt x="72" y="124"/>
                  <a:pt x="78" y="122"/>
                </a:cubicBezTo>
                <a:cubicBezTo>
                  <a:pt x="81" y="125"/>
                  <a:pt x="85" y="127"/>
                  <a:pt x="89" y="129"/>
                </a:cubicBezTo>
                <a:close/>
                <a:moveTo>
                  <a:pt x="122" y="122"/>
                </a:moveTo>
                <a:cubicBezTo>
                  <a:pt x="128" y="124"/>
                  <a:pt x="134" y="128"/>
                  <a:pt x="140" y="133"/>
                </a:cubicBezTo>
                <a:cubicBezTo>
                  <a:pt x="133" y="143"/>
                  <a:pt x="122" y="150"/>
                  <a:pt x="109" y="152"/>
                </a:cubicBezTo>
                <a:cubicBezTo>
                  <a:pt x="108" y="143"/>
                  <a:pt x="109" y="135"/>
                  <a:pt x="110" y="130"/>
                </a:cubicBezTo>
                <a:cubicBezTo>
                  <a:pt x="114" y="128"/>
                  <a:pt x="119" y="126"/>
                  <a:pt x="122" y="12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247AA6"/>
              </a:solidFill>
              <a:effectLst/>
              <a:uLnTx/>
              <a:uFillTx/>
              <a:latin typeface="站酷文艺体" panose="02000603000000000000" pitchFamily="2" charset="-122"/>
              <a:ea typeface="站酷文艺体" panose="02000603000000000000" pitchFamily="2" charset="-122"/>
              <a:cs typeface="+mn-cs"/>
            </a:endParaRPr>
          </a:p>
        </p:txBody>
      </p:sp>
      <p:sp>
        <p:nvSpPr>
          <p:cNvPr id="27" name="Freeform 94"/>
          <p:cNvSpPr>
            <a:spLocks noEditPoints="1"/>
          </p:cNvSpPr>
          <p:nvPr/>
        </p:nvSpPr>
        <p:spPr bwMode="auto">
          <a:xfrm>
            <a:off x="263525" y="349885"/>
            <a:ext cx="451485" cy="450850"/>
          </a:xfrm>
          <a:custGeom>
            <a:avLst/>
            <a:gdLst>
              <a:gd name="T0" fmla="*/ 99 w 199"/>
              <a:gd name="T1" fmla="*/ 199 h 199"/>
              <a:gd name="T2" fmla="*/ 0 w 199"/>
              <a:gd name="T3" fmla="*/ 100 h 199"/>
              <a:gd name="T4" fmla="*/ 99 w 199"/>
              <a:gd name="T5" fmla="*/ 0 h 199"/>
              <a:gd name="T6" fmla="*/ 199 w 199"/>
              <a:gd name="T7" fmla="*/ 100 h 199"/>
              <a:gd name="T8" fmla="*/ 99 w 199"/>
              <a:gd name="T9" fmla="*/ 199 h 199"/>
              <a:gd name="T10" fmla="*/ 99 w 199"/>
              <a:gd name="T11" fmla="*/ 35 h 199"/>
              <a:gd name="T12" fmla="*/ 35 w 199"/>
              <a:gd name="T13" fmla="*/ 100 h 199"/>
              <a:gd name="T14" fmla="*/ 99 w 199"/>
              <a:gd name="T15" fmla="*/ 164 h 199"/>
              <a:gd name="T16" fmla="*/ 164 w 199"/>
              <a:gd name="T17" fmla="*/ 100 h 199"/>
              <a:gd name="T18" fmla="*/ 99 w 199"/>
              <a:gd name="T19" fmla="*/ 35 h 199"/>
              <a:gd name="T20" fmla="*/ 132 w 199"/>
              <a:gd name="T21" fmla="*/ 99 h 199"/>
              <a:gd name="T22" fmla="*/ 131 w 199"/>
              <a:gd name="T23" fmla="*/ 92 h 199"/>
              <a:gd name="T24" fmla="*/ 149 w 199"/>
              <a:gd name="T25" fmla="*/ 81 h 199"/>
              <a:gd name="T26" fmla="*/ 152 w 199"/>
              <a:gd name="T27" fmla="*/ 96 h 199"/>
              <a:gd name="T28" fmla="*/ 151 w 199"/>
              <a:gd name="T29" fmla="*/ 100 h 199"/>
              <a:gd name="T30" fmla="*/ 152 w 199"/>
              <a:gd name="T31" fmla="*/ 104 h 199"/>
              <a:gd name="T32" fmla="*/ 149 w 199"/>
              <a:gd name="T33" fmla="*/ 119 h 199"/>
              <a:gd name="T34" fmla="*/ 131 w 199"/>
              <a:gd name="T35" fmla="*/ 108 h 199"/>
              <a:gd name="T36" fmla="*/ 132 w 199"/>
              <a:gd name="T37" fmla="*/ 99 h 199"/>
              <a:gd name="T38" fmla="*/ 110 w 199"/>
              <a:gd name="T39" fmla="*/ 69 h 199"/>
              <a:gd name="T40" fmla="*/ 109 w 199"/>
              <a:gd name="T41" fmla="*/ 47 h 199"/>
              <a:gd name="T42" fmla="*/ 140 w 199"/>
              <a:gd name="T43" fmla="*/ 67 h 199"/>
              <a:gd name="T44" fmla="*/ 123 w 199"/>
              <a:gd name="T45" fmla="*/ 77 h 199"/>
              <a:gd name="T46" fmla="*/ 110 w 199"/>
              <a:gd name="T47" fmla="*/ 69 h 199"/>
              <a:gd name="T48" fmla="*/ 115 w 199"/>
              <a:gd name="T49" fmla="*/ 99 h 199"/>
              <a:gd name="T50" fmla="*/ 99 w 199"/>
              <a:gd name="T51" fmla="*/ 115 h 199"/>
              <a:gd name="T52" fmla="*/ 83 w 199"/>
              <a:gd name="T53" fmla="*/ 99 h 199"/>
              <a:gd name="T54" fmla="*/ 99 w 199"/>
              <a:gd name="T55" fmla="*/ 83 h 199"/>
              <a:gd name="T56" fmla="*/ 115 w 199"/>
              <a:gd name="T57" fmla="*/ 99 h 199"/>
              <a:gd name="T58" fmla="*/ 77 w 199"/>
              <a:gd name="T59" fmla="*/ 78 h 199"/>
              <a:gd name="T60" fmla="*/ 57 w 199"/>
              <a:gd name="T61" fmla="*/ 67 h 199"/>
              <a:gd name="T62" fmla="*/ 90 w 199"/>
              <a:gd name="T63" fmla="*/ 47 h 199"/>
              <a:gd name="T64" fmla="*/ 89 w 199"/>
              <a:gd name="T65" fmla="*/ 70 h 199"/>
              <a:gd name="T66" fmla="*/ 77 w 199"/>
              <a:gd name="T67" fmla="*/ 78 h 199"/>
              <a:gd name="T68" fmla="*/ 68 w 199"/>
              <a:gd name="T69" fmla="*/ 99 h 199"/>
              <a:gd name="T70" fmla="*/ 69 w 199"/>
              <a:gd name="T71" fmla="*/ 106 h 199"/>
              <a:gd name="T72" fmla="*/ 48 w 199"/>
              <a:gd name="T73" fmla="*/ 119 h 199"/>
              <a:gd name="T74" fmla="*/ 46 w 199"/>
              <a:gd name="T75" fmla="*/ 104 h 199"/>
              <a:gd name="T76" fmla="*/ 46 w 199"/>
              <a:gd name="T77" fmla="*/ 100 h 199"/>
              <a:gd name="T78" fmla="*/ 46 w 199"/>
              <a:gd name="T79" fmla="*/ 96 h 199"/>
              <a:gd name="T80" fmla="*/ 48 w 199"/>
              <a:gd name="T81" fmla="*/ 81 h 199"/>
              <a:gd name="T82" fmla="*/ 69 w 199"/>
              <a:gd name="T83" fmla="*/ 93 h 199"/>
              <a:gd name="T84" fmla="*/ 68 w 199"/>
              <a:gd name="T85" fmla="*/ 99 h 199"/>
              <a:gd name="T86" fmla="*/ 89 w 199"/>
              <a:gd name="T87" fmla="*/ 129 h 199"/>
              <a:gd name="T88" fmla="*/ 90 w 199"/>
              <a:gd name="T89" fmla="*/ 153 h 199"/>
              <a:gd name="T90" fmla="*/ 57 w 199"/>
              <a:gd name="T91" fmla="*/ 133 h 199"/>
              <a:gd name="T92" fmla="*/ 78 w 199"/>
              <a:gd name="T93" fmla="*/ 122 h 199"/>
              <a:gd name="T94" fmla="*/ 89 w 199"/>
              <a:gd name="T95" fmla="*/ 129 h 199"/>
              <a:gd name="T96" fmla="*/ 122 w 199"/>
              <a:gd name="T97" fmla="*/ 122 h 199"/>
              <a:gd name="T98" fmla="*/ 140 w 199"/>
              <a:gd name="T99" fmla="*/ 133 h 199"/>
              <a:gd name="T100" fmla="*/ 109 w 199"/>
              <a:gd name="T101" fmla="*/ 152 h 199"/>
              <a:gd name="T102" fmla="*/ 110 w 199"/>
              <a:gd name="T103" fmla="*/ 130 h 199"/>
              <a:gd name="T104" fmla="*/ 122 w 199"/>
              <a:gd name="T105" fmla="*/ 122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99" h="199">
                <a:moveTo>
                  <a:pt x="99" y="199"/>
                </a:moveTo>
                <a:cubicBezTo>
                  <a:pt x="44" y="199"/>
                  <a:pt x="0" y="155"/>
                  <a:pt x="0" y="100"/>
                </a:cubicBezTo>
                <a:cubicBezTo>
                  <a:pt x="0" y="45"/>
                  <a:pt x="44" y="0"/>
                  <a:pt x="99" y="0"/>
                </a:cubicBezTo>
                <a:cubicBezTo>
                  <a:pt x="154" y="0"/>
                  <a:pt x="199" y="45"/>
                  <a:pt x="199" y="100"/>
                </a:cubicBezTo>
                <a:cubicBezTo>
                  <a:pt x="199" y="155"/>
                  <a:pt x="154" y="199"/>
                  <a:pt x="99" y="199"/>
                </a:cubicBezTo>
                <a:close/>
                <a:moveTo>
                  <a:pt x="99" y="35"/>
                </a:moveTo>
                <a:cubicBezTo>
                  <a:pt x="64" y="35"/>
                  <a:pt x="35" y="64"/>
                  <a:pt x="35" y="100"/>
                </a:cubicBezTo>
                <a:cubicBezTo>
                  <a:pt x="35" y="135"/>
                  <a:pt x="64" y="164"/>
                  <a:pt x="99" y="164"/>
                </a:cubicBezTo>
                <a:cubicBezTo>
                  <a:pt x="135" y="164"/>
                  <a:pt x="164" y="135"/>
                  <a:pt x="164" y="100"/>
                </a:cubicBezTo>
                <a:cubicBezTo>
                  <a:pt x="164" y="64"/>
                  <a:pt x="135" y="35"/>
                  <a:pt x="99" y="35"/>
                </a:cubicBezTo>
                <a:close/>
                <a:moveTo>
                  <a:pt x="132" y="99"/>
                </a:moveTo>
                <a:cubicBezTo>
                  <a:pt x="132" y="97"/>
                  <a:pt x="131" y="94"/>
                  <a:pt x="131" y="92"/>
                </a:cubicBezTo>
                <a:cubicBezTo>
                  <a:pt x="137" y="87"/>
                  <a:pt x="144" y="83"/>
                  <a:pt x="149" y="81"/>
                </a:cubicBezTo>
                <a:cubicBezTo>
                  <a:pt x="151" y="86"/>
                  <a:pt x="152" y="91"/>
                  <a:pt x="152" y="96"/>
                </a:cubicBezTo>
                <a:cubicBezTo>
                  <a:pt x="152" y="97"/>
                  <a:pt x="151" y="98"/>
                  <a:pt x="151" y="100"/>
                </a:cubicBezTo>
                <a:cubicBezTo>
                  <a:pt x="151" y="101"/>
                  <a:pt x="152" y="103"/>
                  <a:pt x="152" y="104"/>
                </a:cubicBezTo>
                <a:cubicBezTo>
                  <a:pt x="152" y="109"/>
                  <a:pt x="151" y="114"/>
                  <a:pt x="149" y="119"/>
                </a:cubicBezTo>
                <a:cubicBezTo>
                  <a:pt x="144" y="117"/>
                  <a:pt x="137" y="113"/>
                  <a:pt x="131" y="108"/>
                </a:cubicBezTo>
                <a:cubicBezTo>
                  <a:pt x="131" y="105"/>
                  <a:pt x="132" y="102"/>
                  <a:pt x="132" y="99"/>
                </a:cubicBezTo>
                <a:close/>
                <a:moveTo>
                  <a:pt x="110" y="69"/>
                </a:moveTo>
                <a:cubicBezTo>
                  <a:pt x="109" y="64"/>
                  <a:pt x="108" y="56"/>
                  <a:pt x="109" y="47"/>
                </a:cubicBezTo>
                <a:cubicBezTo>
                  <a:pt x="122" y="50"/>
                  <a:pt x="133" y="57"/>
                  <a:pt x="140" y="67"/>
                </a:cubicBezTo>
                <a:cubicBezTo>
                  <a:pt x="135" y="72"/>
                  <a:pt x="128" y="75"/>
                  <a:pt x="123" y="77"/>
                </a:cubicBezTo>
                <a:cubicBezTo>
                  <a:pt x="119" y="73"/>
                  <a:pt x="115" y="71"/>
                  <a:pt x="110" y="69"/>
                </a:cubicBezTo>
                <a:close/>
                <a:moveTo>
                  <a:pt x="115" y="99"/>
                </a:moveTo>
                <a:cubicBezTo>
                  <a:pt x="115" y="108"/>
                  <a:pt x="108" y="115"/>
                  <a:pt x="99" y="115"/>
                </a:cubicBezTo>
                <a:cubicBezTo>
                  <a:pt x="90" y="115"/>
                  <a:pt x="83" y="108"/>
                  <a:pt x="83" y="99"/>
                </a:cubicBezTo>
                <a:cubicBezTo>
                  <a:pt x="83" y="90"/>
                  <a:pt x="90" y="83"/>
                  <a:pt x="99" y="83"/>
                </a:cubicBezTo>
                <a:cubicBezTo>
                  <a:pt x="108" y="83"/>
                  <a:pt x="115" y="90"/>
                  <a:pt x="115" y="99"/>
                </a:cubicBezTo>
                <a:close/>
                <a:moveTo>
                  <a:pt x="77" y="78"/>
                </a:moveTo>
                <a:cubicBezTo>
                  <a:pt x="71" y="76"/>
                  <a:pt x="64" y="72"/>
                  <a:pt x="57" y="67"/>
                </a:cubicBezTo>
                <a:cubicBezTo>
                  <a:pt x="65" y="56"/>
                  <a:pt x="77" y="49"/>
                  <a:pt x="90" y="47"/>
                </a:cubicBezTo>
                <a:cubicBezTo>
                  <a:pt x="91" y="53"/>
                  <a:pt x="91" y="61"/>
                  <a:pt x="89" y="70"/>
                </a:cubicBezTo>
                <a:cubicBezTo>
                  <a:pt x="85" y="71"/>
                  <a:pt x="80" y="74"/>
                  <a:pt x="77" y="78"/>
                </a:cubicBezTo>
                <a:close/>
                <a:moveTo>
                  <a:pt x="68" y="99"/>
                </a:moveTo>
                <a:cubicBezTo>
                  <a:pt x="68" y="102"/>
                  <a:pt x="69" y="104"/>
                  <a:pt x="69" y="106"/>
                </a:cubicBezTo>
                <a:cubicBezTo>
                  <a:pt x="62" y="113"/>
                  <a:pt x="54" y="117"/>
                  <a:pt x="48" y="119"/>
                </a:cubicBezTo>
                <a:cubicBezTo>
                  <a:pt x="47" y="114"/>
                  <a:pt x="46" y="109"/>
                  <a:pt x="46" y="104"/>
                </a:cubicBezTo>
                <a:cubicBezTo>
                  <a:pt x="46" y="103"/>
                  <a:pt x="46" y="101"/>
                  <a:pt x="46" y="100"/>
                </a:cubicBezTo>
                <a:cubicBezTo>
                  <a:pt x="46" y="98"/>
                  <a:pt x="46" y="97"/>
                  <a:pt x="46" y="96"/>
                </a:cubicBezTo>
                <a:cubicBezTo>
                  <a:pt x="46" y="91"/>
                  <a:pt x="47" y="86"/>
                  <a:pt x="48" y="81"/>
                </a:cubicBezTo>
                <a:cubicBezTo>
                  <a:pt x="54" y="83"/>
                  <a:pt x="62" y="87"/>
                  <a:pt x="69" y="93"/>
                </a:cubicBezTo>
                <a:cubicBezTo>
                  <a:pt x="69" y="95"/>
                  <a:pt x="68" y="97"/>
                  <a:pt x="68" y="99"/>
                </a:cubicBezTo>
                <a:close/>
                <a:moveTo>
                  <a:pt x="89" y="129"/>
                </a:moveTo>
                <a:cubicBezTo>
                  <a:pt x="91" y="138"/>
                  <a:pt x="91" y="146"/>
                  <a:pt x="90" y="153"/>
                </a:cubicBezTo>
                <a:cubicBezTo>
                  <a:pt x="77" y="150"/>
                  <a:pt x="65" y="143"/>
                  <a:pt x="57" y="133"/>
                </a:cubicBezTo>
                <a:cubicBezTo>
                  <a:pt x="64" y="127"/>
                  <a:pt x="72" y="124"/>
                  <a:pt x="78" y="122"/>
                </a:cubicBezTo>
                <a:cubicBezTo>
                  <a:pt x="81" y="125"/>
                  <a:pt x="85" y="127"/>
                  <a:pt x="89" y="129"/>
                </a:cubicBezTo>
                <a:close/>
                <a:moveTo>
                  <a:pt x="122" y="122"/>
                </a:moveTo>
                <a:cubicBezTo>
                  <a:pt x="128" y="124"/>
                  <a:pt x="134" y="128"/>
                  <a:pt x="140" y="133"/>
                </a:cubicBezTo>
                <a:cubicBezTo>
                  <a:pt x="133" y="143"/>
                  <a:pt x="122" y="150"/>
                  <a:pt x="109" y="152"/>
                </a:cubicBezTo>
                <a:cubicBezTo>
                  <a:pt x="108" y="143"/>
                  <a:pt x="109" y="135"/>
                  <a:pt x="110" y="130"/>
                </a:cubicBezTo>
                <a:cubicBezTo>
                  <a:pt x="114" y="128"/>
                  <a:pt x="119" y="126"/>
                  <a:pt x="122" y="122"/>
                </a:cubicBezTo>
                <a:close/>
              </a:path>
            </a:pathLst>
          </a:custGeom>
          <a:solidFill>
            <a:srgbClr val="247AA6">
              <a:alpha val="81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247AA6"/>
              </a:solidFill>
              <a:effectLst/>
              <a:uLnTx/>
              <a:uFillTx/>
              <a:latin typeface="站酷文艺体" panose="02000603000000000000" pitchFamily="2" charset="-122"/>
              <a:ea typeface="站酷文艺体" panose="02000603000000000000" pitchFamily="2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31850" y="349885"/>
            <a:ext cx="32004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400" b="1" noProof="0" dirty="0">
                <a:ln>
                  <a:noFill/>
                </a:ln>
                <a:solidFill>
                  <a:srgbClr val="247AA6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</a:rPr>
              <a:t>V2X通信技术</a:t>
            </a:r>
            <a:endParaRPr lang="zh-CN" altLang="en-US" sz="2400" b="1" noProof="0" dirty="0">
              <a:ln>
                <a:noFill/>
              </a:ln>
              <a:solidFill>
                <a:srgbClr val="247AA6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33120" y="2520950"/>
            <a:ext cx="31489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仿宋_GBK" panose="02000000000000000000" charset="-122"/>
              </a:rPr>
              <a:t>（</a:t>
            </a:r>
            <a:r>
              <a:rPr lang="en-US" altLang="zh-CN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仿宋_GBK" panose="02000000000000000000" charset="-122"/>
              </a:rPr>
              <a:t>1</a:t>
            </a:r>
            <a:r>
              <a:rPr lang="zh-CN" altLang="en-US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仿宋_GBK" panose="02000000000000000000" charset="-122"/>
              </a:rPr>
              <a:t>）</a:t>
            </a:r>
            <a:r>
              <a:rPr lang="en-US" altLang="zh-CN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仿宋_GBK" panose="02000000000000000000" charset="-122"/>
              </a:rPr>
              <a:t>V2V</a:t>
            </a:r>
            <a:r>
              <a:rPr lang="zh-CN" altLang="en-US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仿宋_GBK" panose="02000000000000000000" charset="-122"/>
              </a:rPr>
              <a:t>通信（</a:t>
            </a:r>
            <a:r>
              <a:rPr lang="en-US" altLang="zh-CN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仿宋_GBK" panose="02000000000000000000" charset="-122"/>
              </a:rPr>
              <a:t>2</a:t>
            </a:r>
            <a:r>
              <a:rPr lang="zh-CN" altLang="en-US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仿宋_GBK" panose="02000000000000000000" charset="-122"/>
              </a:rPr>
              <a:t>）</a:t>
            </a:r>
            <a:r>
              <a:rPr lang="en-US" altLang="zh-CN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仿宋_GBK" panose="02000000000000000000" charset="-122"/>
              </a:rPr>
              <a:t>V2I</a:t>
            </a:r>
            <a:r>
              <a:rPr lang="zh-CN" altLang="en-US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仿宋_GBK" panose="02000000000000000000" charset="-122"/>
              </a:rPr>
              <a:t>通信（</a:t>
            </a:r>
            <a:r>
              <a:rPr lang="en-US" altLang="zh-CN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仿宋_GBK" panose="02000000000000000000" charset="-122"/>
              </a:rPr>
              <a:t>3</a:t>
            </a:r>
            <a:r>
              <a:rPr lang="zh-CN" altLang="en-US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仿宋_GBK" panose="02000000000000000000" charset="-122"/>
              </a:rPr>
              <a:t>）</a:t>
            </a:r>
            <a:r>
              <a:rPr lang="en-US" altLang="zh-CN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仿宋_GBK" panose="02000000000000000000" charset="-122"/>
              </a:rPr>
              <a:t>V2P</a:t>
            </a:r>
            <a:r>
              <a:rPr lang="zh-CN" altLang="en-US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仿宋_GBK" panose="02000000000000000000" charset="-122"/>
              </a:rPr>
              <a:t>通信（</a:t>
            </a:r>
            <a:r>
              <a:rPr lang="en-US" altLang="zh-CN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仿宋_GBK" panose="02000000000000000000" charset="-122"/>
              </a:rPr>
              <a:t>4</a:t>
            </a:r>
            <a:r>
              <a:rPr lang="zh-CN" altLang="en-US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仿宋_GBK" panose="02000000000000000000" charset="-122"/>
              </a:rPr>
              <a:t>）</a:t>
            </a:r>
            <a:r>
              <a:rPr lang="en-US" altLang="zh-CN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仿宋_GBK" panose="02000000000000000000" charset="-122"/>
              </a:rPr>
              <a:t>V2C</a:t>
            </a:r>
            <a:r>
              <a:rPr lang="zh-CN" altLang="en-US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仿宋_GBK" panose="02000000000000000000" charset="-122"/>
              </a:rPr>
              <a:t>通信</a:t>
            </a:r>
            <a:endParaRPr lang="zh-CN" altLang="en-US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方正仿宋_GBK" panose="020000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50290" y="4196715"/>
            <a:ext cx="29317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仿宋_GBK" panose="02000000000000000000" charset="-122"/>
              </a:rPr>
              <a:t>（</a:t>
            </a:r>
            <a:r>
              <a:rPr lang="en-US" altLang="zh-CN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仿宋_GBK" panose="02000000000000000000" charset="-122"/>
              </a:rPr>
              <a:t>1</a:t>
            </a:r>
            <a:r>
              <a:rPr lang="zh-CN" altLang="en-US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仿宋_GBK" panose="02000000000000000000" charset="-122"/>
              </a:rPr>
              <a:t>）低延迟（</a:t>
            </a:r>
            <a:r>
              <a:rPr lang="en-US" altLang="zh-CN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仿宋_GBK" panose="02000000000000000000" charset="-122"/>
              </a:rPr>
              <a:t>2</a:t>
            </a:r>
            <a:r>
              <a:rPr lang="zh-CN" altLang="en-US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仿宋_GBK" panose="02000000000000000000" charset="-122"/>
              </a:rPr>
              <a:t>）高可靠（</a:t>
            </a:r>
            <a:r>
              <a:rPr lang="en-US" altLang="zh-CN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仿宋_GBK" panose="02000000000000000000" charset="-122"/>
              </a:rPr>
              <a:t>3</a:t>
            </a:r>
            <a:r>
              <a:rPr lang="zh-CN" altLang="en-US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仿宋_GBK" panose="02000000000000000000" charset="-122"/>
              </a:rPr>
              <a:t>）广覆盖（</a:t>
            </a:r>
            <a:r>
              <a:rPr lang="en-US" altLang="zh-CN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仿宋_GBK" panose="02000000000000000000" charset="-122"/>
              </a:rPr>
              <a:t>4</a:t>
            </a:r>
            <a:r>
              <a:rPr lang="zh-CN" altLang="en-US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仿宋_GBK" panose="02000000000000000000" charset="-122"/>
              </a:rPr>
              <a:t>）多类型</a:t>
            </a:r>
            <a:endParaRPr lang="zh-CN" altLang="en-US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方正仿宋_GBK" panose="020000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485505" y="2597150"/>
            <a:ext cx="28676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仿宋_GBK" panose="02000000000000000000" charset="-122"/>
              </a:rPr>
              <a:t>（</a:t>
            </a:r>
            <a:r>
              <a:rPr lang="en-US" altLang="zh-CN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仿宋_GBK" panose="02000000000000000000" charset="-122"/>
              </a:rPr>
              <a:t>1</a:t>
            </a:r>
            <a:r>
              <a:rPr lang="zh-CN" altLang="en-US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仿宋_GBK" panose="02000000000000000000" charset="-122"/>
              </a:rPr>
              <a:t>）安全驾驶辅助</a:t>
            </a:r>
            <a:endParaRPr lang="zh-CN" altLang="en-US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方正仿宋_GBK" panose="02000000000000000000" charset="-122"/>
            </a:endParaRPr>
          </a:p>
          <a:p>
            <a:r>
              <a:rPr lang="zh-CN" altLang="en-US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仿宋_GBK" panose="02000000000000000000" charset="-122"/>
              </a:rPr>
              <a:t>（</a:t>
            </a:r>
            <a:r>
              <a:rPr lang="en-US" altLang="zh-CN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仿宋_GBK" panose="02000000000000000000" charset="-122"/>
              </a:rPr>
              <a:t>2</a:t>
            </a:r>
            <a:r>
              <a:rPr lang="zh-CN" altLang="en-US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仿宋_GBK" panose="02000000000000000000" charset="-122"/>
              </a:rPr>
              <a:t>）交通效率优化</a:t>
            </a:r>
            <a:endParaRPr lang="zh-CN" altLang="en-US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方正仿宋_GBK" panose="02000000000000000000" charset="-122"/>
            </a:endParaRPr>
          </a:p>
          <a:p>
            <a:r>
              <a:rPr lang="zh-CN" altLang="en-US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仿宋_GBK" panose="02000000000000000000" charset="-122"/>
              </a:rPr>
              <a:t>（</a:t>
            </a:r>
            <a:r>
              <a:rPr lang="en-US" altLang="zh-CN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仿宋_GBK" panose="02000000000000000000" charset="-122"/>
              </a:rPr>
              <a:t>3</a:t>
            </a:r>
            <a:r>
              <a:rPr lang="zh-CN" altLang="en-US"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方正仿宋_GBK" panose="02000000000000000000" charset="-122"/>
              </a:rPr>
              <a:t>）自动驾驶协同</a:t>
            </a:r>
            <a:endParaRPr lang="zh-CN" altLang="en-US"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方正仿宋_GBK" panose="020000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484235" y="4159250"/>
            <a:ext cx="305943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方正大标宋简体" panose="02000000000000000000" charset="-122"/>
                <a:ea typeface="方正大标宋简体" panose="02000000000000000000" charset="-122"/>
                <a:sym typeface="方正仿宋_GBK" panose="02000000000000000000" charset="-122"/>
              </a:rPr>
              <a:t>在技术层面，法规标准方面，隐私保护与网络安全方面都面临不同的挑战</a:t>
            </a:r>
            <a:endParaRPr lang="zh-CN" altLang="en-US">
              <a:latin typeface="方正大标宋简体" panose="02000000000000000000" charset="-122"/>
              <a:ea typeface="方正大标宋简体" panose="02000000000000000000" charset="-122"/>
              <a:sym typeface="方正仿宋_GBK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prism isInverted="1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2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4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2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2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4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2" dur="2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2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4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24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2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2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4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2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3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2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4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2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2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4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24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3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900"/>
                            </p:stCondLst>
                            <p:childTnLst>
                              <p:par>
                                <p:cTn id="57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2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4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0" dur="2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4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2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4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8" dur="2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2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4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2" dur="24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4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3350"/>
                            </p:stCondLst>
                            <p:childTnLst>
                              <p:par>
                                <p:cTn id="7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2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4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1" dur="2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3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5" dur="3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2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24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9" dur="24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2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24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3" dur="24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5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8" grpId="0"/>
      <p:bldP spid="65" grpId="0" animBg="1"/>
      <p:bldP spid="57" grpId="0" animBg="1"/>
      <p:bldP spid="9" grpId="0"/>
      <p:bldP spid="4" grpId="1" animBg="1"/>
      <p:bldP spid="68" grpId="1"/>
      <p:bldP spid="65" grpId="1" animBg="1"/>
      <p:bldP spid="57" grpId="1" animBg="1"/>
      <p:bldP spid="9" grpId="1"/>
      <p:bldP spid="3" grpId="0" animBg="1"/>
      <p:bldP spid="43" grpId="0"/>
      <p:bldP spid="44" grpId="0" animBg="1"/>
      <p:bldP spid="55" grpId="0" animBg="1"/>
      <p:bldP spid="7" grpId="0"/>
      <p:bldP spid="3" grpId="1" animBg="1"/>
      <p:bldP spid="43" grpId="1"/>
      <p:bldP spid="44" grpId="1" animBg="1"/>
      <p:bldP spid="55" grpId="1" animBg="1"/>
      <p:bldP spid="7" grpId="1"/>
      <p:bldP spid="5" grpId="0" animBg="1"/>
      <p:bldP spid="38" grpId="0"/>
      <p:bldP spid="45" grpId="0" animBg="1"/>
      <p:bldP spid="56" grpId="0" animBg="1"/>
      <p:bldP spid="8" grpId="0"/>
      <p:bldP spid="5" grpId="1" animBg="1"/>
      <p:bldP spid="38" grpId="1"/>
      <p:bldP spid="45" grpId="1" animBg="1"/>
      <p:bldP spid="56" grpId="1" animBg="1"/>
      <p:bldP spid="8" grpId="1"/>
      <p:bldP spid="6" grpId="0" animBg="1"/>
      <p:bldP spid="64" grpId="0"/>
      <p:bldP spid="66" grpId="0" animBg="1"/>
      <p:bldP spid="51" grpId="0" animBg="1"/>
      <p:bldP spid="10" grpId="0"/>
      <p:bldP spid="6" grpId="1" animBg="1"/>
      <p:bldP spid="64" grpId="1"/>
      <p:bldP spid="66" grpId="1" animBg="1"/>
      <p:bldP spid="51" grpId="1" animBg="1"/>
      <p:bldP spid="10" grpId="1"/>
      <p:bldP spid="27" grpId="0" animBg="1"/>
      <p:bldP spid="2" grpId="0"/>
      <p:bldP spid="27" grpId="1" animBg="1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1" r="15608"/>
          <a:stretch>
            <a:fillRect/>
          </a:stretch>
        </p:blipFill>
        <p:spPr>
          <a:xfrm>
            <a:off x="0" y="0"/>
            <a:ext cx="8746490" cy="6875145"/>
          </a:xfrm>
          <a:custGeom>
            <a:avLst/>
            <a:gdLst>
              <a:gd name="connsiteX0" fmla="*/ 0 w 4950327"/>
              <a:gd name="connsiteY0" fmla="*/ 0 h 5461000"/>
              <a:gd name="connsiteX1" fmla="*/ 4950327 w 4950327"/>
              <a:gd name="connsiteY1" fmla="*/ 0 h 5461000"/>
              <a:gd name="connsiteX2" fmla="*/ 4950327 w 4950327"/>
              <a:gd name="connsiteY2" fmla="*/ 5461000 h 5461000"/>
              <a:gd name="connsiteX3" fmla="*/ 0 w 4950327"/>
              <a:gd name="connsiteY3" fmla="*/ 5461000 h 546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0327" h="5461000">
                <a:moveTo>
                  <a:pt x="0" y="0"/>
                </a:moveTo>
                <a:lnTo>
                  <a:pt x="4950327" y="0"/>
                </a:lnTo>
                <a:lnTo>
                  <a:pt x="4950327" y="5461000"/>
                </a:lnTo>
                <a:lnTo>
                  <a:pt x="0" y="5461000"/>
                </a:lnTo>
                <a:close/>
              </a:path>
            </a:pathLst>
          </a:custGeom>
        </p:spPr>
      </p:pic>
      <p:sp>
        <p:nvSpPr>
          <p:cNvPr id="2" name="矩形 1"/>
          <p:cNvSpPr/>
          <p:nvPr/>
        </p:nvSpPr>
        <p:spPr>
          <a:xfrm>
            <a:off x="3645535" y="635"/>
            <a:ext cx="7110095" cy="6874510"/>
          </a:xfrm>
          <a:prstGeom prst="rect">
            <a:avLst/>
          </a:prstGeom>
          <a:gradFill>
            <a:gsLst>
              <a:gs pos="72000">
                <a:schemeClr val="accent1">
                  <a:lumMod val="5000"/>
                  <a:lumOff val="95000"/>
                  <a:alpha val="100000"/>
                </a:schemeClr>
              </a:gs>
              <a:gs pos="100000">
                <a:srgbClr val="FBFCFE">
                  <a:alpha val="100000"/>
                </a:srgbClr>
              </a:gs>
              <a:gs pos="6000">
                <a:srgbClr val="FBFCFE">
                  <a:alpha val="0"/>
                </a:srgbClr>
              </a:gs>
              <a:gs pos="20000">
                <a:schemeClr val="bg1">
                  <a:alpha val="19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 descr="7b0a2020202022776f7264617274223a2022220a7d0a"/>
          <p:cNvSpPr txBox="1"/>
          <p:nvPr/>
        </p:nvSpPr>
        <p:spPr>
          <a:xfrm>
            <a:off x="5764530" y="4063365"/>
            <a:ext cx="5901055" cy="626745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 lvl="0" algn="ctr">
              <a:defRPr/>
            </a:pPr>
            <a:r>
              <a:rPr kumimoji="0" lang="en-US" altLang="zh-CN" sz="2000" u="none" strike="noStrike" kern="1200" cap="none" spc="0" normalizeH="0" baseline="0" noProof="0" dirty="0">
                <a:solidFill>
                  <a:srgbClr val="1C1C1C"/>
                </a:solidFill>
                <a:effectLst/>
                <a:uLnTx/>
                <a:uFillTx/>
                <a:latin typeface="汉仪雅酷黑W" panose="00020600040101010101" charset="-122"/>
                <a:ea typeface="汉仪雅酷黑W" panose="00020600040101010101" charset="-122"/>
                <a:cs typeface="+mn-cs"/>
                <a:sym typeface="汉仪雅酷黑W" panose="00020600040101010101" charset="-122"/>
              </a:rPr>
              <a:t>Cloud Platform and Big Data Technology</a:t>
            </a:r>
            <a:endParaRPr kumimoji="0" lang="en-US" altLang="zh-CN" sz="2000" u="none" strike="noStrike" kern="1200" cap="none" spc="0" normalizeH="0" baseline="0" noProof="0" dirty="0">
              <a:solidFill>
                <a:srgbClr val="1C1C1C"/>
              </a:solidFill>
              <a:effectLst/>
              <a:uLnTx/>
              <a:uFillTx/>
              <a:latin typeface="汉仪雅酷黑W" panose="00020600040101010101" charset="-122"/>
              <a:ea typeface="汉仪雅酷黑W" panose="00020600040101010101" charset="-122"/>
              <a:cs typeface="+mn-cs"/>
              <a:sym typeface="汉仪雅酷黑W" panose="00020600040101010101" charset="-122"/>
            </a:endParaRPr>
          </a:p>
        </p:txBody>
      </p:sp>
      <p:sp>
        <p:nvSpPr>
          <p:cNvPr id="18" name="文本框 17" descr="7b0a2020202022776f7264617274223a2022220a7d0a"/>
          <p:cNvSpPr txBox="1"/>
          <p:nvPr/>
        </p:nvSpPr>
        <p:spPr>
          <a:xfrm>
            <a:off x="3743960" y="1604010"/>
            <a:ext cx="7538720" cy="23069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u="none" strike="noStrike" kern="1200" cap="none" spc="0" normalizeH="0" baseline="0" noProof="0" dirty="0">
                <a:gradFill>
                  <a:gsLst>
                    <a:gs pos="100000">
                      <a:srgbClr val="CEE9FB"/>
                    </a:gs>
                    <a:gs pos="67000">
                      <a:srgbClr val="0061D3"/>
                    </a:gs>
                    <a:gs pos="8000">
                      <a:srgbClr val="64A5DC"/>
                    </a:gs>
                  </a:gsLst>
                  <a:lin ang="5400000" scaled="0"/>
                </a:gradFill>
                <a:effectLst/>
                <a:uLnTx/>
                <a:uFillTx/>
                <a:latin typeface="汉仪尚巍手书简" panose="00020600040101010101" charset="-122"/>
                <a:ea typeface="汉仪尚巍手书简" panose="00020600040101010101" charset="-122"/>
                <a:cs typeface="+mn-cs"/>
                <a:sym typeface="汉仪尚巍手书简" panose="00020600040101010101" charset="-122"/>
              </a:rPr>
              <a:t>云平台与</a:t>
            </a:r>
            <a:endParaRPr kumimoji="0" lang="zh-CN" altLang="en-US" sz="7200" u="none" strike="noStrike" kern="1200" cap="none" spc="0" normalizeH="0" baseline="0" noProof="0" dirty="0">
              <a:gradFill>
                <a:gsLst>
                  <a:gs pos="100000">
                    <a:srgbClr val="CEE9FB"/>
                  </a:gs>
                  <a:gs pos="67000">
                    <a:srgbClr val="0061D3"/>
                  </a:gs>
                  <a:gs pos="8000">
                    <a:srgbClr val="64A5DC"/>
                  </a:gs>
                </a:gsLst>
                <a:lin ang="5400000" scaled="0"/>
              </a:gradFill>
              <a:effectLst/>
              <a:uLnTx/>
              <a:uFillTx/>
              <a:latin typeface="汉仪尚巍手书简" panose="00020600040101010101" charset="-122"/>
              <a:ea typeface="汉仪尚巍手书简" panose="00020600040101010101" charset="-122"/>
              <a:cs typeface="+mn-cs"/>
              <a:sym typeface="汉仪尚巍手书简" panose="00020600040101010101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u="none" strike="noStrike" kern="1200" cap="none" spc="0" normalizeH="0" baseline="0" noProof="0" dirty="0">
                <a:gradFill>
                  <a:gsLst>
                    <a:gs pos="100000">
                      <a:srgbClr val="CEE9FB"/>
                    </a:gs>
                    <a:gs pos="67000">
                      <a:srgbClr val="0061D3"/>
                    </a:gs>
                    <a:gs pos="8000">
                      <a:srgbClr val="64A5DC"/>
                    </a:gs>
                  </a:gsLst>
                  <a:lin ang="5400000" scaled="0"/>
                </a:gradFill>
                <a:effectLst/>
                <a:uLnTx/>
                <a:uFillTx/>
                <a:latin typeface="汉仪尚巍手书简" panose="00020600040101010101" charset="-122"/>
                <a:ea typeface="汉仪尚巍手书简" panose="00020600040101010101" charset="-122"/>
                <a:cs typeface="+mn-cs"/>
                <a:sym typeface="汉仪尚巍手书简" panose="00020600040101010101" charset="-122"/>
              </a:rPr>
              <a:t> </a:t>
            </a:r>
            <a:r>
              <a:rPr kumimoji="0" lang="en-US" altLang="zh-CN" sz="7200" u="none" strike="noStrike" kern="1200" cap="none" spc="0" normalizeH="0" baseline="0" noProof="0" dirty="0">
                <a:gradFill>
                  <a:gsLst>
                    <a:gs pos="100000">
                      <a:srgbClr val="CEE9FB"/>
                    </a:gs>
                    <a:gs pos="67000">
                      <a:srgbClr val="0061D3"/>
                    </a:gs>
                    <a:gs pos="8000">
                      <a:srgbClr val="64A5DC"/>
                    </a:gs>
                  </a:gsLst>
                  <a:lin ang="5400000" scaled="0"/>
                </a:gradFill>
                <a:effectLst/>
                <a:uLnTx/>
                <a:uFillTx/>
                <a:latin typeface="汉仪尚巍手书简" panose="00020600040101010101" charset="-122"/>
                <a:ea typeface="汉仪尚巍手书简" panose="00020600040101010101" charset="-122"/>
                <a:cs typeface="+mn-cs"/>
                <a:sym typeface="汉仪尚巍手书简" panose="00020600040101010101" charset="-122"/>
              </a:rPr>
              <a:t>    </a:t>
            </a:r>
            <a:r>
              <a:rPr kumimoji="0" lang="zh-CN" altLang="en-US" sz="7200" u="none" strike="noStrike" kern="1200" cap="none" spc="0" normalizeH="0" baseline="0" noProof="0" dirty="0">
                <a:gradFill>
                  <a:gsLst>
                    <a:gs pos="100000">
                      <a:srgbClr val="CEE9FB"/>
                    </a:gs>
                    <a:gs pos="67000">
                      <a:srgbClr val="0061D3"/>
                    </a:gs>
                    <a:gs pos="8000">
                      <a:srgbClr val="64A5DC"/>
                    </a:gs>
                  </a:gsLst>
                  <a:lin ang="5400000" scaled="0"/>
                </a:gradFill>
                <a:effectLst/>
                <a:uLnTx/>
                <a:uFillTx/>
                <a:latin typeface="汉仪尚巍手书简" panose="00020600040101010101" charset="-122"/>
                <a:ea typeface="汉仪尚巍手书简" panose="00020600040101010101" charset="-122"/>
                <a:cs typeface="+mn-cs"/>
                <a:sym typeface="汉仪尚巍手书简" panose="00020600040101010101" charset="-122"/>
              </a:rPr>
              <a:t>大数据技术</a:t>
            </a:r>
            <a:endParaRPr kumimoji="0" lang="zh-CN" altLang="en-US" sz="7200" u="none" strike="noStrike" kern="1200" cap="none" spc="0" normalizeH="0" baseline="0" noProof="0" dirty="0">
              <a:gradFill>
                <a:gsLst>
                  <a:gs pos="100000">
                    <a:srgbClr val="CEE9FB"/>
                  </a:gs>
                  <a:gs pos="67000">
                    <a:srgbClr val="0061D3"/>
                  </a:gs>
                  <a:gs pos="8000">
                    <a:srgbClr val="64A5DC"/>
                  </a:gs>
                </a:gsLst>
                <a:lin ang="5400000" scaled="0"/>
              </a:gradFill>
              <a:effectLst/>
              <a:uLnTx/>
              <a:uFillTx/>
              <a:latin typeface="汉仪尚巍手书简" panose="00020600040101010101" charset="-122"/>
              <a:ea typeface="汉仪尚巍手书简" panose="00020600040101010101" charset="-122"/>
              <a:cs typeface="+mn-cs"/>
              <a:sym typeface="汉仪尚巍手书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comb/>
      </p:transition>
    </mc:Choice>
    <mc:Fallback>
      <p:transition spd="slow" advClick="0" advTm="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8" grpId="1" animBg="1"/>
      <p:bldP spid="19" grpId="1" animBg="1"/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 69"/>
          <p:cNvSpPr/>
          <p:nvPr>
            <p:custDataLst>
              <p:tags r:id="rId1"/>
            </p:custDataLst>
          </p:nvPr>
        </p:nvSpPr>
        <p:spPr>
          <a:xfrm>
            <a:off x="538976" y="3857097"/>
            <a:ext cx="2781862" cy="2392233"/>
          </a:xfrm>
          <a:prstGeom prst="rect">
            <a:avLst/>
          </a:prstGeom>
          <a:solidFill>
            <a:srgbClr val="247AA6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tler" panose="02070803080706020303"/>
              <a:ea typeface="Noto Sans S Chinese Bold"/>
              <a:cs typeface="+mn-cs"/>
            </a:endParaRPr>
          </a:p>
        </p:txBody>
      </p:sp>
      <p:sp>
        <p:nvSpPr>
          <p:cNvPr id="71" name="文本框 70"/>
          <p:cNvSpPr txBox="1"/>
          <p:nvPr>
            <p:custDataLst>
              <p:tags r:id="rId2"/>
            </p:custDataLst>
          </p:nvPr>
        </p:nvSpPr>
        <p:spPr>
          <a:xfrm>
            <a:off x="837565" y="4248150"/>
            <a:ext cx="209994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+mn-cs"/>
              </a:rPr>
              <a:t>云平台技术概述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+mn-cs"/>
            </a:endParaRPr>
          </a:p>
        </p:txBody>
      </p:sp>
      <p:sp>
        <p:nvSpPr>
          <p:cNvPr id="72" name="文本框 71"/>
          <p:cNvSpPr txBox="1"/>
          <p:nvPr>
            <p:custDataLst>
              <p:tags r:id="rId3"/>
            </p:custDataLst>
          </p:nvPr>
        </p:nvSpPr>
        <p:spPr>
          <a:xfrm>
            <a:off x="851721" y="4761854"/>
            <a:ext cx="2168110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智能汽车云平台是基于云计算技术搭建的综合性服务平台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0" name="矩形 79"/>
          <p:cNvSpPr/>
          <p:nvPr>
            <p:custDataLst>
              <p:tags r:id="rId4"/>
            </p:custDataLst>
          </p:nvPr>
        </p:nvSpPr>
        <p:spPr>
          <a:xfrm>
            <a:off x="3320838" y="3857097"/>
            <a:ext cx="2759003" cy="2392233"/>
          </a:xfrm>
          <a:prstGeom prst="rect">
            <a:avLst/>
          </a:prstGeom>
          <a:solidFill>
            <a:srgbClr val="247A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tler" panose="02070803080706020303"/>
              <a:ea typeface="Noto Sans S Chinese Bold"/>
              <a:cs typeface="+mn-cs"/>
            </a:endParaRPr>
          </a:p>
        </p:txBody>
      </p:sp>
      <p:sp>
        <p:nvSpPr>
          <p:cNvPr id="81" name="文本框 80"/>
          <p:cNvSpPr txBox="1"/>
          <p:nvPr>
            <p:custDataLst>
              <p:tags r:id="rId5"/>
            </p:custDataLst>
          </p:nvPr>
        </p:nvSpPr>
        <p:spPr>
          <a:xfrm>
            <a:off x="3681730" y="4248150"/>
            <a:ext cx="20339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n-cs"/>
              </a:rPr>
              <a:t>大数据技术概述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+mn-cs"/>
            </a:endParaRPr>
          </a:p>
        </p:txBody>
      </p:sp>
      <p:sp>
        <p:nvSpPr>
          <p:cNvPr id="82" name="文本框 81"/>
          <p:cNvSpPr txBox="1"/>
          <p:nvPr>
            <p:custDataLst>
              <p:tags r:id="rId6"/>
            </p:custDataLst>
          </p:nvPr>
        </p:nvSpPr>
        <p:spPr>
          <a:xfrm>
            <a:off x="3620393" y="4761854"/>
            <a:ext cx="216811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数据技术是指对规模巨大、类型多样的数据进行采集、存储、管理、分析和可视化的一系列技术手段。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3" name="矩形 82"/>
          <p:cNvSpPr/>
          <p:nvPr>
            <p:custDataLst>
              <p:tags r:id="rId7"/>
            </p:custDataLst>
          </p:nvPr>
        </p:nvSpPr>
        <p:spPr>
          <a:xfrm>
            <a:off x="6076183" y="3857097"/>
            <a:ext cx="2792359" cy="2392233"/>
          </a:xfrm>
          <a:prstGeom prst="rect">
            <a:avLst/>
          </a:prstGeom>
          <a:solidFill>
            <a:srgbClr val="247A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tler" panose="02070803080706020303"/>
              <a:ea typeface="Noto Sans S Chinese Bold"/>
              <a:cs typeface="+mn-cs"/>
            </a:endParaRPr>
          </a:p>
        </p:txBody>
      </p:sp>
      <p:sp>
        <p:nvSpPr>
          <p:cNvPr id="84" name="文本框 83"/>
          <p:cNvSpPr txBox="1"/>
          <p:nvPr>
            <p:custDataLst>
              <p:tags r:id="rId8"/>
            </p:custDataLst>
          </p:nvPr>
        </p:nvSpPr>
        <p:spPr>
          <a:xfrm>
            <a:off x="6560374" y="4278413"/>
            <a:ext cx="184614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n-cs"/>
              </a:rPr>
              <a:t>应用场景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+mn-cs"/>
            </a:endParaRPr>
          </a:p>
        </p:txBody>
      </p:sp>
      <p:sp>
        <p:nvSpPr>
          <p:cNvPr id="86" name="矩形 85"/>
          <p:cNvSpPr/>
          <p:nvPr>
            <p:custDataLst>
              <p:tags r:id="rId9"/>
            </p:custDataLst>
          </p:nvPr>
        </p:nvSpPr>
        <p:spPr>
          <a:xfrm>
            <a:off x="8867547" y="3857097"/>
            <a:ext cx="2775410" cy="2392233"/>
          </a:xfrm>
          <a:prstGeom prst="rect">
            <a:avLst/>
          </a:prstGeom>
          <a:solidFill>
            <a:srgbClr val="247AA6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tler" panose="02070803080706020303"/>
              <a:ea typeface="Noto Sans S Chinese Bold"/>
              <a:cs typeface="+mn-cs"/>
            </a:endParaRPr>
          </a:p>
        </p:txBody>
      </p:sp>
      <p:sp>
        <p:nvSpPr>
          <p:cNvPr id="87" name="文本框 86"/>
          <p:cNvSpPr txBox="1"/>
          <p:nvPr>
            <p:custDataLst>
              <p:tags r:id="rId10"/>
            </p:custDataLst>
          </p:nvPr>
        </p:nvSpPr>
        <p:spPr>
          <a:xfrm>
            <a:off x="9189085" y="4278630"/>
            <a:ext cx="21405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n-cs"/>
              </a:rPr>
              <a:t>挑战与发展趋势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+mn-cs"/>
            </a:endParaRPr>
          </a:p>
        </p:txBody>
      </p:sp>
      <p:sp>
        <p:nvSpPr>
          <p:cNvPr id="88" name="文本框 87"/>
          <p:cNvSpPr txBox="1"/>
          <p:nvPr>
            <p:custDataLst>
              <p:tags r:id="rId11"/>
            </p:custDataLst>
          </p:nvPr>
        </p:nvSpPr>
        <p:spPr>
          <a:xfrm>
            <a:off x="9180292" y="4761854"/>
            <a:ext cx="216811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智能汽车发展虽仍面临着数据安全与隐私保护、计算资源与成本等发面的挑战但发展趋势一直向好。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263525" y="349595"/>
            <a:ext cx="3675380" cy="470535"/>
            <a:chOff x="263525" y="349595"/>
            <a:chExt cx="3675380" cy="470535"/>
          </a:xfrm>
        </p:grpSpPr>
        <p:sp>
          <p:nvSpPr>
            <p:cNvPr id="22" name="文本框 21"/>
            <p:cNvSpPr txBox="1"/>
            <p:nvPr/>
          </p:nvSpPr>
          <p:spPr>
            <a:xfrm>
              <a:off x="715010" y="359755"/>
              <a:ext cx="322389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47AA6"/>
                  </a:solidFill>
                  <a:effectLst/>
                  <a:uLnTx/>
                  <a:uFillTx/>
                  <a:latin typeface="方正大标宋简体" panose="02000000000000000000" charset="-122"/>
                  <a:ea typeface="方正大标宋简体" panose="02000000000000000000" charset="-122"/>
                  <a:cs typeface="+mn-cs"/>
                </a:rPr>
                <a:t>云平台与大数据技术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7AA6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+mn-cs"/>
              </a:endParaRPr>
            </a:p>
          </p:txBody>
        </p:sp>
        <p:sp>
          <p:nvSpPr>
            <p:cNvPr id="23" name="Freeform 94"/>
            <p:cNvSpPr>
              <a:spLocks noEditPoints="1"/>
            </p:cNvSpPr>
            <p:nvPr/>
          </p:nvSpPr>
          <p:spPr bwMode="auto">
            <a:xfrm>
              <a:off x="263525" y="349595"/>
              <a:ext cx="451173" cy="450934"/>
            </a:xfrm>
            <a:custGeom>
              <a:avLst/>
              <a:gdLst>
                <a:gd name="T0" fmla="*/ 99 w 199"/>
                <a:gd name="T1" fmla="*/ 199 h 199"/>
                <a:gd name="T2" fmla="*/ 0 w 199"/>
                <a:gd name="T3" fmla="*/ 100 h 199"/>
                <a:gd name="T4" fmla="*/ 99 w 199"/>
                <a:gd name="T5" fmla="*/ 0 h 199"/>
                <a:gd name="T6" fmla="*/ 199 w 199"/>
                <a:gd name="T7" fmla="*/ 100 h 199"/>
                <a:gd name="T8" fmla="*/ 99 w 199"/>
                <a:gd name="T9" fmla="*/ 199 h 199"/>
                <a:gd name="T10" fmla="*/ 99 w 199"/>
                <a:gd name="T11" fmla="*/ 35 h 199"/>
                <a:gd name="T12" fmla="*/ 35 w 199"/>
                <a:gd name="T13" fmla="*/ 100 h 199"/>
                <a:gd name="T14" fmla="*/ 99 w 199"/>
                <a:gd name="T15" fmla="*/ 164 h 199"/>
                <a:gd name="T16" fmla="*/ 164 w 199"/>
                <a:gd name="T17" fmla="*/ 100 h 199"/>
                <a:gd name="T18" fmla="*/ 99 w 199"/>
                <a:gd name="T19" fmla="*/ 35 h 199"/>
                <a:gd name="T20" fmla="*/ 132 w 199"/>
                <a:gd name="T21" fmla="*/ 99 h 199"/>
                <a:gd name="T22" fmla="*/ 131 w 199"/>
                <a:gd name="T23" fmla="*/ 92 h 199"/>
                <a:gd name="T24" fmla="*/ 149 w 199"/>
                <a:gd name="T25" fmla="*/ 81 h 199"/>
                <a:gd name="T26" fmla="*/ 152 w 199"/>
                <a:gd name="T27" fmla="*/ 96 h 199"/>
                <a:gd name="T28" fmla="*/ 151 w 199"/>
                <a:gd name="T29" fmla="*/ 100 h 199"/>
                <a:gd name="T30" fmla="*/ 152 w 199"/>
                <a:gd name="T31" fmla="*/ 104 h 199"/>
                <a:gd name="T32" fmla="*/ 149 w 199"/>
                <a:gd name="T33" fmla="*/ 119 h 199"/>
                <a:gd name="T34" fmla="*/ 131 w 199"/>
                <a:gd name="T35" fmla="*/ 108 h 199"/>
                <a:gd name="T36" fmla="*/ 132 w 199"/>
                <a:gd name="T37" fmla="*/ 99 h 199"/>
                <a:gd name="T38" fmla="*/ 110 w 199"/>
                <a:gd name="T39" fmla="*/ 69 h 199"/>
                <a:gd name="T40" fmla="*/ 109 w 199"/>
                <a:gd name="T41" fmla="*/ 47 h 199"/>
                <a:gd name="T42" fmla="*/ 140 w 199"/>
                <a:gd name="T43" fmla="*/ 67 h 199"/>
                <a:gd name="T44" fmla="*/ 123 w 199"/>
                <a:gd name="T45" fmla="*/ 77 h 199"/>
                <a:gd name="T46" fmla="*/ 110 w 199"/>
                <a:gd name="T47" fmla="*/ 69 h 199"/>
                <a:gd name="T48" fmla="*/ 115 w 199"/>
                <a:gd name="T49" fmla="*/ 99 h 199"/>
                <a:gd name="T50" fmla="*/ 99 w 199"/>
                <a:gd name="T51" fmla="*/ 115 h 199"/>
                <a:gd name="T52" fmla="*/ 83 w 199"/>
                <a:gd name="T53" fmla="*/ 99 h 199"/>
                <a:gd name="T54" fmla="*/ 99 w 199"/>
                <a:gd name="T55" fmla="*/ 83 h 199"/>
                <a:gd name="T56" fmla="*/ 115 w 199"/>
                <a:gd name="T57" fmla="*/ 99 h 199"/>
                <a:gd name="T58" fmla="*/ 77 w 199"/>
                <a:gd name="T59" fmla="*/ 78 h 199"/>
                <a:gd name="T60" fmla="*/ 57 w 199"/>
                <a:gd name="T61" fmla="*/ 67 h 199"/>
                <a:gd name="T62" fmla="*/ 90 w 199"/>
                <a:gd name="T63" fmla="*/ 47 h 199"/>
                <a:gd name="T64" fmla="*/ 89 w 199"/>
                <a:gd name="T65" fmla="*/ 70 h 199"/>
                <a:gd name="T66" fmla="*/ 77 w 199"/>
                <a:gd name="T67" fmla="*/ 78 h 199"/>
                <a:gd name="T68" fmla="*/ 68 w 199"/>
                <a:gd name="T69" fmla="*/ 99 h 199"/>
                <a:gd name="T70" fmla="*/ 69 w 199"/>
                <a:gd name="T71" fmla="*/ 106 h 199"/>
                <a:gd name="T72" fmla="*/ 48 w 199"/>
                <a:gd name="T73" fmla="*/ 119 h 199"/>
                <a:gd name="T74" fmla="*/ 46 w 199"/>
                <a:gd name="T75" fmla="*/ 104 h 199"/>
                <a:gd name="T76" fmla="*/ 46 w 199"/>
                <a:gd name="T77" fmla="*/ 100 h 199"/>
                <a:gd name="T78" fmla="*/ 46 w 199"/>
                <a:gd name="T79" fmla="*/ 96 h 199"/>
                <a:gd name="T80" fmla="*/ 48 w 199"/>
                <a:gd name="T81" fmla="*/ 81 h 199"/>
                <a:gd name="T82" fmla="*/ 69 w 199"/>
                <a:gd name="T83" fmla="*/ 93 h 199"/>
                <a:gd name="T84" fmla="*/ 68 w 199"/>
                <a:gd name="T85" fmla="*/ 99 h 199"/>
                <a:gd name="T86" fmla="*/ 89 w 199"/>
                <a:gd name="T87" fmla="*/ 129 h 199"/>
                <a:gd name="T88" fmla="*/ 90 w 199"/>
                <a:gd name="T89" fmla="*/ 153 h 199"/>
                <a:gd name="T90" fmla="*/ 57 w 199"/>
                <a:gd name="T91" fmla="*/ 133 h 199"/>
                <a:gd name="T92" fmla="*/ 78 w 199"/>
                <a:gd name="T93" fmla="*/ 122 h 199"/>
                <a:gd name="T94" fmla="*/ 89 w 199"/>
                <a:gd name="T95" fmla="*/ 129 h 199"/>
                <a:gd name="T96" fmla="*/ 122 w 199"/>
                <a:gd name="T97" fmla="*/ 122 h 199"/>
                <a:gd name="T98" fmla="*/ 140 w 199"/>
                <a:gd name="T99" fmla="*/ 133 h 199"/>
                <a:gd name="T100" fmla="*/ 109 w 199"/>
                <a:gd name="T101" fmla="*/ 152 h 199"/>
                <a:gd name="T102" fmla="*/ 110 w 199"/>
                <a:gd name="T103" fmla="*/ 130 h 199"/>
                <a:gd name="T104" fmla="*/ 122 w 199"/>
                <a:gd name="T105" fmla="*/ 122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9" h="199">
                  <a:moveTo>
                    <a:pt x="99" y="199"/>
                  </a:moveTo>
                  <a:cubicBezTo>
                    <a:pt x="44" y="199"/>
                    <a:pt x="0" y="155"/>
                    <a:pt x="0" y="100"/>
                  </a:cubicBezTo>
                  <a:cubicBezTo>
                    <a:pt x="0" y="45"/>
                    <a:pt x="44" y="0"/>
                    <a:pt x="99" y="0"/>
                  </a:cubicBezTo>
                  <a:cubicBezTo>
                    <a:pt x="154" y="0"/>
                    <a:pt x="199" y="45"/>
                    <a:pt x="199" y="100"/>
                  </a:cubicBezTo>
                  <a:cubicBezTo>
                    <a:pt x="199" y="155"/>
                    <a:pt x="154" y="199"/>
                    <a:pt x="99" y="199"/>
                  </a:cubicBezTo>
                  <a:close/>
                  <a:moveTo>
                    <a:pt x="99" y="35"/>
                  </a:moveTo>
                  <a:cubicBezTo>
                    <a:pt x="64" y="35"/>
                    <a:pt x="35" y="64"/>
                    <a:pt x="35" y="100"/>
                  </a:cubicBezTo>
                  <a:cubicBezTo>
                    <a:pt x="35" y="135"/>
                    <a:pt x="64" y="164"/>
                    <a:pt x="99" y="164"/>
                  </a:cubicBezTo>
                  <a:cubicBezTo>
                    <a:pt x="135" y="164"/>
                    <a:pt x="164" y="135"/>
                    <a:pt x="164" y="100"/>
                  </a:cubicBezTo>
                  <a:cubicBezTo>
                    <a:pt x="164" y="64"/>
                    <a:pt x="135" y="35"/>
                    <a:pt x="99" y="35"/>
                  </a:cubicBezTo>
                  <a:close/>
                  <a:moveTo>
                    <a:pt x="132" y="99"/>
                  </a:moveTo>
                  <a:cubicBezTo>
                    <a:pt x="132" y="97"/>
                    <a:pt x="131" y="94"/>
                    <a:pt x="131" y="92"/>
                  </a:cubicBezTo>
                  <a:cubicBezTo>
                    <a:pt x="137" y="87"/>
                    <a:pt x="144" y="83"/>
                    <a:pt x="149" y="81"/>
                  </a:cubicBezTo>
                  <a:cubicBezTo>
                    <a:pt x="151" y="86"/>
                    <a:pt x="152" y="91"/>
                    <a:pt x="152" y="96"/>
                  </a:cubicBezTo>
                  <a:cubicBezTo>
                    <a:pt x="152" y="97"/>
                    <a:pt x="151" y="98"/>
                    <a:pt x="151" y="100"/>
                  </a:cubicBezTo>
                  <a:cubicBezTo>
                    <a:pt x="151" y="101"/>
                    <a:pt x="152" y="103"/>
                    <a:pt x="152" y="104"/>
                  </a:cubicBezTo>
                  <a:cubicBezTo>
                    <a:pt x="152" y="109"/>
                    <a:pt x="151" y="114"/>
                    <a:pt x="149" y="119"/>
                  </a:cubicBezTo>
                  <a:cubicBezTo>
                    <a:pt x="144" y="117"/>
                    <a:pt x="137" y="113"/>
                    <a:pt x="131" y="108"/>
                  </a:cubicBezTo>
                  <a:cubicBezTo>
                    <a:pt x="131" y="105"/>
                    <a:pt x="132" y="102"/>
                    <a:pt x="132" y="99"/>
                  </a:cubicBezTo>
                  <a:close/>
                  <a:moveTo>
                    <a:pt x="110" y="69"/>
                  </a:moveTo>
                  <a:cubicBezTo>
                    <a:pt x="109" y="64"/>
                    <a:pt x="108" y="56"/>
                    <a:pt x="109" y="47"/>
                  </a:cubicBezTo>
                  <a:cubicBezTo>
                    <a:pt x="122" y="50"/>
                    <a:pt x="133" y="57"/>
                    <a:pt x="140" y="67"/>
                  </a:cubicBezTo>
                  <a:cubicBezTo>
                    <a:pt x="135" y="72"/>
                    <a:pt x="128" y="75"/>
                    <a:pt x="123" y="77"/>
                  </a:cubicBezTo>
                  <a:cubicBezTo>
                    <a:pt x="119" y="73"/>
                    <a:pt x="115" y="71"/>
                    <a:pt x="110" y="69"/>
                  </a:cubicBezTo>
                  <a:close/>
                  <a:moveTo>
                    <a:pt x="115" y="99"/>
                  </a:moveTo>
                  <a:cubicBezTo>
                    <a:pt x="115" y="108"/>
                    <a:pt x="108" y="115"/>
                    <a:pt x="99" y="115"/>
                  </a:cubicBezTo>
                  <a:cubicBezTo>
                    <a:pt x="90" y="115"/>
                    <a:pt x="83" y="108"/>
                    <a:pt x="83" y="99"/>
                  </a:cubicBezTo>
                  <a:cubicBezTo>
                    <a:pt x="83" y="90"/>
                    <a:pt x="90" y="83"/>
                    <a:pt x="99" y="83"/>
                  </a:cubicBezTo>
                  <a:cubicBezTo>
                    <a:pt x="108" y="83"/>
                    <a:pt x="115" y="90"/>
                    <a:pt x="115" y="99"/>
                  </a:cubicBezTo>
                  <a:close/>
                  <a:moveTo>
                    <a:pt x="77" y="78"/>
                  </a:moveTo>
                  <a:cubicBezTo>
                    <a:pt x="71" y="76"/>
                    <a:pt x="64" y="72"/>
                    <a:pt x="57" y="67"/>
                  </a:cubicBezTo>
                  <a:cubicBezTo>
                    <a:pt x="65" y="56"/>
                    <a:pt x="77" y="49"/>
                    <a:pt x="90" y="47"/>
                  </a:cubicBezTo>
                  <a:cubicBezTo>
                    <a:pt x="91" y="53"/>
                    <a:pt x="91" y="61"/>
                    <a:pt x="89" y="70"/>
                  </a:cubicBezTo>
                  <a:cubicBezTo>
                    <a:pt x="85" y="71"/>
                    <a:pt x="80" y="74"/>
                    <a:pt x="77" y="78"/>
                  </a:cubicBezTo>
                  <a:close/>
                  <a:moveTo>
                    <a:pt x="68" y="99"/>
                  </a:moveTo>
                  <a:cubicBezTo>
                    <a:pt x="68" y="102"/>
                    <a:pt x="69" y="104"/>
                    <a:pt x="69" y="106"/>
                  </a:cubicBezTo>
                  <a:cubicBezTo>
                    <a:pt x="62" y="113"/>
                    <a:pt x="54" y="117"/>
                    <a:pt x="48" y="119"/>
                  </a:cubicBezTo>
                  <a:cubicBezTo>
                    <a:pt x="47" y="114"/>
                    <a:pt x="46" y="109"/>
                    <a:pt x="46" y="104"/>
                  </a:cubicBezTo>
                  <a:cubicBezTo>
                    <a:pt x="46" y="103"/>
                    <a:pt x="46" y="101"/>
                    <a:pt x="46" y="100"/>
                  </a:cubicBezTo>
                  <a:cubicBezTo>
                    <a:pt x="46" y="98"/>
                    <a:pt x="46" y="97"/>
                    <a:pt x="46" y="96"/>
                  </a:cubicBezTo>
                  <a:cubicBezTo>
                    <a:pt x="46" y="91"/>
                    <a:pt x="47" y="86"/>
                    <a:pt x="48" y="81"/>
                  </a:cubicBezTo>
                  <a:cubicBezTo>
                    <a:pt x="54" y="83"/>
                    <a:pt x="62" y="87"/>
                    <a:pt x="69" y="93"/>
                  </a:cubicBezTo>
                  <a:cubicBezTo>
                    <a:pt x="69" y="95"/>
                    <a:pt x="68" y="97"/>
                    <a:pt x="68" y="99"/>
                  </a:cubicBezTo>
                  <a:close/>
                  <a:moveTo>
                    <a:pt x="89" y="129"/>
                  </a:moveTo>
                  <a:cubicBezTo>
                    <a:pt x="91" y="138"/>
                    <a:pt x="91" y="146"/>
                    <a:pt x="90" y="153"/>
                  </a:cubicBezTo>
                  <a:cubicBezTo>
                    <a:pt x="77" y="150"/>
                    <a:pt x="65" y="143"/>
                    <a:pt x="57" y="133"/>
                  </a:cubicBezTo>
                  <a:cubicBezTo>
                    <a:pt x="64" y="127"/>
                    <a:pt x="72" y="124"/>
                    <a:pt x="78" y="122"/>
                  </a:cubicBezTo>
                  <a:cubicBezTo>
                    <a:pt x="81" y="125"/>
                    <a:pt x="85" y="127"/>
                    <a:pt x="89" y="129"/>
                  </a:cubicBezTo>
                  <a:close/>
                  <a:moveTo>
                    <a:pt x="122" y="122"/>
                  </a:moveTo>
                  <a:cubicBezTo>
                    <a:pt x="128" y="124"/>
                    <a:pt x="134" y="128"/>
                    <a:pt x="140" y="133"/>
                  </a:cubicBezTo>
                  <a:cubicBezTo>
                    <a:pt x="133" y="143"/>
                    <a:pt x="122" y="150"/>
                    <a:pt x="109" y="152"/>
                  </a:cubicBezTo>
                  <a:cubicBezTo>
                    <a:pt x="108" y="143"/>
                    <a:pt x="109" y="135"/>
                    <a:pt x="110" y="130"/>
                  </a:cubicBezTo>
                  <a:cubicBezTo>
                    <a:pt x="114" y="128"/>
                    <a:pt x="119" y="126"/>
                    <a:pt x="122" y="122"/>
                  </a:cubicBezTo>
                  <a:close/>
                </a:path>
              </a:pathLst>
            </a:custGeom>
            <a:solidFill>
              <a:srgbClr val="247AA6">
                <a:alpha val="8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247AA6"/>
                </a:solidFill>
                <a:effectLst/>
                <a:uLnTx/>
                <a:uFillTx/>
                <a:latin typeface="站酷文艺体" panose="02000603000000000000" pitchFamily="2" charset="-122"/>
                <a:ea typeface="站酷文艺体" panose="02000603000000000000" pitchFamily="2" charset="-122"/>
                <a:cs typeface="+mn-cs"/>
              </a:endParaRPr>
            </a:p>
          </p:txBody>
        </p:sp>
      </p:grpSp>
      <p:pic>
        <p:nvPicPr>
          <p:cNvPr id="39" name="图片 38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243" y="1564941"/>
            <a:ext cx="2775410" cy="2301342"/>
          </a:xfrm>
          <a:custGeom>
            <a:avLst/>
            <a:gdLst>
              <a:gd name="connsiteX0" fmla="*/ 0 w 2775410"/>
              <a:gd name="connsiteY0" fmla="*/ 0 h 2301342"/>
              <a:gd name="connsiteX1" fmla="*/ 2775410 w 2775410"/>
              <a:gd name="connsiteY1" fmla="*/ 0 h 2301342"/>
              <a:gd name="connsiteX2" fmla="*/ 2775410 w 2775410"/>
              <a:gd name="connsiteY2" fmla="*/ 2301342 h 2301342"/>
              <a:gd name="connsiteX3" fmla="*/ 0 w 2775410"/>
              <a:gd name="connsiteY3" fmla="*/ 2301342 h 23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5410" h="2301342">
                <a:moveTo>
                  <a:pt x="0" y="0"/>
                </a:moveTo>
                <a:lnTo>
                  <a:pt x="2775410" y="0"/>
                </a:lnTo>
                <a:lnTo>
                  <a:pt x="2775410" y="2301342"/>
                </a:lnTo>
                <a:lnTo>
                  <a:pt x="0" y="2301342"/>
                </a:lnTo>
                <a:close/>
              </a:path>
            </a:pathLst>
          </a:custGeom>
        </p:spPr>
      </p:pic>
      <p:pic>
        <p:nvPicPr>
          <p:cNvPr id="36" name="图片 3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14616" y="1564941"/>
            <a:ext cx="2784738" cy="2301342"/>
          </a:xfrm>
          <a:custGeom>
            <a:avLst/>
            <a:gdLst>
              <a:gd name="connsiteX0" fmla="*/ 0 w 2785874"/>
              <a:gd name="connsiteY0" fmla="*/ 0 h 2301342"/>
              <a:gd name="connsiteX1" fmla="*/ 2785874 w 2785874"/>
              <a:gd name="connsiteY1" fmla="*/ 0 h 2301342"/>
              <a:gd name="connsiteX2" fmla="*/ 2785874 w 2785874"/>
              <a:gd name="connsiteY2" fmla="*/ 2301342 h 2301342"/>
              <a:gd name="connsiteX3" fmla="*/ 0 w 2785874"/>
              <a:gd name="connsiteY3" fmla="*/ 2301342 h 23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5874" h="2301342">
                <a:moveTo>
                  <a:pt x="0" y="0"/>
                </a:moveTo>
                <a:lnTo>
                  <a:pt x="2785874" y="0"/>
                </a:lnTo>
                <a:lnTo>
                  <a:pt x="2785874" y="2301342"/>
                </a:lnTo>
                <a:lnTo>
                  <a:pt x="0" y="2301342"/>
                </a:lnTo>
                <a:close/>
              </a:path>
            </a:pathLst>
          </a:custGeom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865" y="1564941"/>
            <a:ext cx="2765460" cy="2301342"/>
          </a:xfrm>
          <a:custGeom>
            <a:avLst/>
            <a:gdLst>
              <a:gd name="connsiteX0" fmla="*/ 0 w 2775410"/>
              <a:gd name="connsiteY0" fmla="*/ 0 h 2301342"/>
              <a:gd name="connsiteX1" fmla="*/ 2775410 w 2775410"/>
              <a:gd name="connsiteY1" fmla="*/ 0 h 2301342"/>
              <a:gd name="connsiteX2" fmla="*/ 2775410 w 2775410"/>
              <a:gd name="connsiteY2" fmla="*/ 2301342 h 2301342"/>
              <a:gd name="connsiteX3" fmla="*/ 0 w 2775410"/>
              <a:gd name="connsiteY3" fmla="*/ 2301342 h 23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5410" h="2301342">
                <a:moveTo>
                  <a:pt x="0" y="0"/>
                </a:moveTo>
                <a:lnTo>
                  <a:pt x="2775410" y="0"/>
                </a:lnTo>
                <a:lnTo>
                  <a:pt x="2775410" y="2301342"/>
                </a:lnTo>
                <a:lnTo>
                  <a:pt x="0" y="2301342"/>
                </a:lnTo>
                <a:close/>
              </a:path>
            </a:pathLst>
          </a:custGeom>
        </p:spPr>
      </p:pic>
      <p:pic>
        <p:nvPicPr>
          <p:cNvPr id="44" name="图片 43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50861" y="1564941"/>
            <a:ext cx="2785874" cy="2301342"/>
          </a:xfrm>
          <a:custGeom>
            <a:avLst/>
            <a:gdLst>
              <a:gd name="connsiteX0" fmla="*/ 0 w 2785874"/>
              <a:gd name="connsiteY0" fmla="*/ 0 h 2301342"/>
              <a:gd name="connsiteX1" fmla="*/ 2785874 w 2785874"/>
              <a:gd name="connsiteY1" fmla="*/ 0 h 2301342"/>
              <a:gd name="connsiteX2" fmla="*/ 2785874 w 2785874"/>
              <a:gd name="connsiteY2" fmla="*/ 2301342 h 2301342"/>
              <a:gd name="connsiteX3" fmla="*/ 0 w 2785874"/>
              <a:gd name="connsiteY3" fmla="*/ 2301342 h 23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5874" h="2301342">
                <a:moveTo>
                  <a:pt x="0" y="0"/>
                </a:moveTo>
                <a:lnTo>
                  <a:pt x="2785874" y="0"/>
                </a:lnTo>
                <a:lnTo>
                  <a:pt x="2785874" y="2301342"/>
                </a:lnTo>
                <a:lnTo>
                  <a:pt x="0" y="2301342"/>
                </a:lnTo>
                <a:close/>
              </a:path>
            </a:pathLst>
          </a:custGeom>
        </p:spPr>
      </p:pic>
      <p:sp>
        <p:nvSpPr>
          <p:cNvPr id="3" name="文本框 2"/>
          <p:cNvSpPr txBox="1"/>
          <p:nvPr/>
        </p:nvSpPr>
        <p:spPr>
          <a:xfrm>
            <a:off x="6360795" y="4761854"/>
            <a:ext cx="2335530" cy="1383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20000"/>
              </a:lnSpc>
            </a:pPr>
            <a:r>
              <a:rPr lang="zh-CN" altLang="en-US" sz="14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（1）车辆研发与优化</a:t>
            </a:r>
            <a:endParaRPr lang="zh-CN" altLang="en-US" sz="14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 sz="14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（2）智能驾驶与交通管理（3）车辆运营与服务</a:t>
            </a:r>
            <a:endParaRPr lang="zh-CN" altLang="en-US" sz="14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 sz="14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（4）个性化用户体验</a:t>
            </a:r>
            <a:endParaRPr lang="zh-CN" altLang="en-US" sz="14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 sz="14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Calibri" panose="020F0502020204030204" pitchFamily="34" charset="0"/>
              </a:rPr>
              <a:t>（5）新能源汽车能源管理</a:t>
            </a:r>
            <a:endParaRPr lang="zh-CN" altLang="en-US" sz="14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14:doors dir="ver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4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4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4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4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4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4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4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4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4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4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4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4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4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4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4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4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4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4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4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4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4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4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4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4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4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4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4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4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4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4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4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4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4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4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4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4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4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4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4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4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4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4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  <p:bldP spid="81" grpId="0"/>
      <p:bldP spid="82" grpId="0"/>
      <p:bldP spid="80" grpId="1" animBg="1"/>
      <p:bldP spid="81" grpId="1"/>
      <p:bldP spid="82" grpId="1"/>
      <p:bldP spid="83" grpId="0" animBg="1"/>
      <p:bldP spid="84" grpId="0"/>
      <p:bldP spid="3" grpId="0"/>
      <p:bldP spid="83" grpId="1" animBg="1"/>
      <p:bldP spid="84" grpId="1"/>
      <p:bldP spid="3" grpId="1"/>
      <p:bldP spid="70" grpId="0" animBg="1"/>
      <p:bldP spid="71" grpId="0"/>
      <p:bldP spid="72" grpId="0"/>
      <p:bldP spid="70" grpId="1" animBg="1"/>
      <p:bldP spid="71" grpId="1"/>
      <p:bldP spid="72" grpId="1"/>
      <p:bldP spid="86" grpId="0" animBg="1"/>
      <p:bldP spid="87" grpId="0"/>
      <p:bldP spid="88" grpId="0"/>
      <p:bldP spid="86" grpId="1" animBg="1"/>
      <p:bldP spid="87" grpId="1"/>
      <p:bldP spid="8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3335" y="635"/>
            <a:ext cx="9638665" cy="6858000"/>
          </a:xfrm>
          <a:custGeom>
            <a:avLst/>
            <a:gdLst>
              <a:gd name="connsiteX0" fmla="*/ 0 w 5868818"/>
              <a:gd name="connsiteY0" fmla="*/ 0 h 4489450"/>
              <a:gd name="connsiteX1" fmla="*/ 5868818 w 5868818"/>
              <a:gd name="connsiteY1" fmla="*/ 0 h 4489450"/>
              <a:gd name="connsiteX2" fmla="*/ 5868818 w 5868818"/>
              <a:gd name="connsiteY2" fmla="*/ 4489450 h 4489450"/>
              <a:gd name="connsiteX3" fmla="*/ 0 w 5868818"/>
              <a:gd name="connsiteY3" fmla="*/ 4489450 h 4489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68818" h="4489450">
                <a:moveTo>
                  <a:pt x="0" y="0"/>
                </a:moveTo>
                <a:lnTo>
                  <a:pt x="5868818" y="0"/>
                </a:lnTo>
                <a:lnTo>
                  <a:pt x="5868818" y="4489450"/>
                </a:lnTo>
                <a:lnTo>
                  <a:pt x="0" y="4489450"/>
                </a:lnTo>
                <a:close/>
              </a:path>
            </a:pathLst>
          </a:custGeom>
        </p:spPr>
      </p:pic>
      <p:sp>
        <p:nvSpPr>
          <p:cNvPr id="2" name="矩形 1"/>
          <p:cNvSpPr/>
          <p:nvPr/>
        </p:nvSpPr>
        <p:spPr>
          <a:xfrm>
            <a:off x="355600" y="-18415"/>
            <a:ext cx="7429500" cy="6882765"/>
          </a:xfrm>
          <a:prstGeom prst="rect">
            <a:avLst/>
          </a:prstGeom>
          <a:gradFill>
            <a:gsLst>
              <a:gs pos="28000">
                <a:schemeClr val="accent1">
                  <a:lumMod val="5000"/>
                  <a:lumOff val="95000"/>
                  <a:alpha val="100000"/>
                </a:schemeClr>
              </a:gs>
              <a:gs pos="100000">
                <a:srgbClr val="FBFCFE">
                  <a:alpha val="0"/>
                </a:srgbClr>
              </a:gs>
              <a:gs pos="0">
                <a:srgbClr val="F9FAFD">
                  <a:alpha val="100000"/>
                </a:srgbClr>
              </a:gs>
              <a:gs pos="83000">
                <a:schemeClr val="bg1">
                  <a:alpha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 descr="7b0a2020202022776f7264617274223a2022220a7d0a"/>
          <p:cNvSpPr/>
          <p:nvPr/>
        </p:nvSpPr>
        <p:spPr>
          <a:xfrm>
            <a:off x="-512445" y="845185"/>
            <a:ext cx="5962650" cy="101473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6000" b="1">
                <a:gradFill>
                  <a:gsLst>
                    <a:gs pos="50410">
                      <a:srgbClr val="1F1F1F"/>
                    </a:gs>
                    <a:gs pos="0">
                      <a:srgbClr val="020202"/>
                    </a:gs>
                    <a:gs pos="100000">
                      <a:srgbClr val="424242"/>
                    </a:gs>
                  </a:gsLst>
                  <a:lin ang="5400000" scaled="1"/>
                </a:gradFill>
                <a:effectLst/>
                <a:latin typeface="字小魂沧浪行楷" panose="00000500000000000000" charset="-122"/>
                <a:ea typeface="字小魂沧浪行楷" panose="00000500000000000000" charset="-122"/>
              </a:rPr>
              <a:t>信息安全技术</a:t>
            </a:r>
            <a:endParaRPr lang="zh-CN" altLang="en-US" sz="6000" b="1">
              <a:gradFill>
                <a:gsLst>
                  <a:gs pos="50410">
                    <a:srgbClr val="1F1F1F"/>
                  </a:gs>
                  <a:gs pos="0">
                    <a:srgbClr val="020202"/>
                  </a:gs>
                  <a:gs pos="100000">
                    <a:srgbClr val="424242"/>
                  </a:gs>
                </a:gsLst>
                <a:lin ang="5400000" scaled="1"/>
              </a:gradFill>
              <a:effectLst/>
              <a:latin typeface="字小魂沧浪行楷" panose="00000500000000000000" charset="-122"/>
              <a:ea typeface="字小魂沧浪行楷" panose="00000500000000000000" charset="-122"/>
            </a:endParaRPr>
          </a:p>
        </p:txBody>
      </p:sp>
      <p:sp>
        <p:nvSpPr>
          <p:cNvPr id="7" name="文本框 6" descr="7b0a2020202022776f7264617274223a2022220a7d0a"/>
          <p:cNvSpPr txBox="1"/>
          <p:nvPr/>
        </p:nvSpPr>
        <p:spPr>
          <a:xfrm>
            <a:off x="886460" y="2223135"/>
            <a:ext cx="568960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400">
                <a:solidFill>
                  <a:srgbClr val="1C1C1C"/>
                </a:solidFill>
                <a:effectLst/>
                <a:latin typeface="方正小标宋简体" panose="02000000000000000000" charset="-122"/>
                <a:ea typeface="方正小标宋简体" panose="02000000000000000000" charset="-122"/>
                <a:sym typeface="方正小标宋简体" panose="02000000000000000000" charset="-122"/>
              </a:rPr>
              <a:t>智能汽车信息安全技术是指通过一系列技术手段和管理措施，保障车辆在数据采集、传输、存储、处理等全生命周期中信息的保密性、完整性和可用性，同时抵御外部攻击，防止车辆控制系统被非法入侵、数据被窃取篡改。</a:t>
            </a:r>
            <a:endParaRPr lang="zh-CN" altLang="en-US" sz="2400">
              <a:solidFill>
                <a:srgbClr val="1C1C1C"/>
              </a:solidFill>
              <a:effectLst/>
              <a:latin typeface="方正小标宋简体" panose="02000000000000000000" charset="-122"/>
              <a:ea typeface="方正小标宋简体" panose="02000000000000000000" charset="-122"/>
              <a:sym typeface="方正小标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wipe/>
      </p:transition>
    </mc:Choice>
    <mc:Fallback>
      <p:transition spd="slow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5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/>
      <p:bldP spid="7" grpId="0"/>
      <p:bldP spid="6" grpId="1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39903" y="1709786"/>
            <a:ext cx="2512194" cy="2512194"/>
          </a:xfrm>
          <a:custGeom>
            <a:avLst/>
            <a:gdLst>
              <a:gd name="connsiteX0" fmla="*/ 1256097 w 2512194"/>
              <a:gd name="connsiteY0" fmla="*/ 0 h 2512194"/>
              <a:gd name="connsiteX1" fmla="*/ 2512194 w 2512194"/>
              <a:gd name="connsiteY1" fmla="*/ 1256097 h 2512194"/>
              <a:gd name="connsiteX2" fmla="*/ 1256097 w 2512194"/>
              <a:gd name="connsiteY2" fmla="*/ 2512194 h 2512194"/>
              <a:gd name="connsiteX3" fmla="*/ 0 w 2512194"/>
              <a:gd name="connsiteY3" fmla="*/ 1256097 h 2512194"/>
              <a:gd name="connsiteX4" fmla="*/ 1256097 w 2512194"/>
              <a:gd name="connsiteY4" fmla="*/ 0 h 251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2194" h="2512194">
                <a:moveTo>
                  <a:pt x="1256097" y="0"/>
                </a:moveTo>
                <a:cubicBezTo>
                  <a:pt x="1949820" y="0"/>
                  <a:pt x="2512194" y="562374"/>
                  <a:pt x="2512194" y="1256097"/>
                </a:cubicBezTo>
                <a:cubicBezTo>
                  <a:pt x="2512194" y="1949820"/>
                  <a:pt x="1949820" y="2512194"/>
                  <a:pt x="1256097" y="2512194"/>
                </a:cubicBezTo>
                <a:cubicBezTo>
                  <a:pt x="562374" y="2512194"/>
                  <a:pt x="0" y="1949820"/>
                  <a:pt x="0" y="1256097"/>
                </a:cubicBezTo>
                <a:cubicBezTo>
                  <a:pt x="0" y="562374"/>
                  <a:pt x="562374" y="0"/>
                  <a:pt x="1256097" y="0"/>
                </a:cubicBezTo>
                <a:close/>
              </a:path>
            </a:pathLst>
          </a:custGeom>
        </p:spPr>
      </p:pic>
      <p:pic>
        <p:nvPicPr>
          <p:cNvPr id="33" name="图片 3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45616" y="1709786"/>
            <a:ext cx="2512194" cy="2512194"/>
          </a:xfrm>
          <a:custGeom>
            <a:avLst/>
            <a:gdLst>
              <a:gd name="connsiteX0" fmla="*/ 1256097 w 2512194"/>
              <a:gd name="connsiteY0" fmla="*/ 0 h 2512194"/>
              <a:gd name="connsiteX1" fmla="*/ 2512194 w 2512194"/>
              <a:gd name="connsiteY1" fmla="*/ 1256097 h 2512194"/>
              <a:gd name="connsiteX2" fmla="*/ 1256097 w 2512194"/>
              <a:gd name="connsiteY2" fmla="*/ 2512194 h 2512194"/>
              <a:gd name="connsiteX3" fmla="*/ 0 w 2512194"/>
              <a:gd name="connsiteY3" fmla="*/ 1256097 h 2512194"/>
              <a:gd name="connsiteX4" fmla="*/ 1256097 w 2512194"/>
              <a:gd name="connsiteY4" fmla="*/ 0 h 251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2194" h="2512194">
                <a:moveTo>
                  <a:pt x="1256097" y="0"/>
                </a:moveTo>
                <a:cubicBezTo>
                  <a:pt x="1949820" y="0"/>
                  <a:pt x="2512194" y="562374"/>
                  <a:pt x="2512194" y="1256097"/>
                </a:cubicBezTo>
                <a:cubicBezTo>
                  <a:pt x="2512194" y="1949820"/>
                  <a:pt x="1949820" y="2512194"/>
                  <a:pt x="1256097" y="2512194"/>
                </a:cubicBezTo>
                <a:cubicBezTo>
                  <a:pt x="562374" y="2512194"/>
                  <a:pt x="0" y="1949820"/>
                  <a:pt x="0" y="1256097"/>
                </a:cubicBezTo>
                <a:cubicBezTo>
                  <a:pt x="0" y="562374"/>
                  <a:pt x="562374" y="0"/>
                  <a:pt x="1256097" y="0"/>
                </a:cubicBezTo>
                <a:close/>
              </a:path>
            </a:pathLst>
          </a:custGeom>
        </p:spPr>
      </p:pic>
      <p:pic>
        <p:nvPicPr>
          <p:cNvPr id="32" name="图片 3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4190" y="1709786"/>
            <a:ext cx="2512194" cy="2512194"/>
          </a:xfrm>
          <a:custGeom>
            <a:avLst/>
            <a:gdLst>
              <a:gd name="connsiteX0" fmla="*/ 1256097 w 2512194"/>
              <a:gd name="connsiteY0" fmla="*/ 0 h 2512194"/>
              <a:gd name="connsiteX1" fmla="*/ 2512194 w 2512194"/>
              <a:gd name="connsiteY1" fmla="*/ 1256097 h 2512194"/>
              <a:gd name="connsiteX2" fmla="*/ 1256097 w 2512194"/>
              <a:gd name="connsiteY2" fmla="*/ 2512194 h 2512194"/>
              <a:gd name="connsiteX3" fmla="*/ 0 w 2512194"/>
              <a:gd name="connsiteY3" fmla="*/ 1256097 h 2512194"/>
              <a:gd name="connsiteX4" fmla="*/ 1256097 w 2512194"/>
              <a:gd name="connsiteY4" fmla="*/ 0 h 251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2194" h="2512194">
                <a:moveTo>
                  <a:pt x="1256097" y="0"/>
                </a:moveTo>
                <a:cubicBezTo>
                  <a:pt x="1949820" y="0"/>
                  <a:pt x="2512194" y="562374"/>
                  <a:pt x="2512194" y="1256097"/>
                </a:cubicBezTo>
                <a:cubicBezTo>
                  <a:pt x="2512194" y="1949820"/>
                  <a:pt x="1949820" y="2512194"/>
                  <a:pt x="1256097" y="2512194"/>
                </a:cubicBezTo>
                <a:cubicBezTo>
                  <a:pt x="562374" y="2512194"/>
                  <a:pt x="0" y="1949820"/>
                  <a:pt x="0" y="1256097"/>
                </a:cubicBezTo>
                <a:cubicBezTo>
                  <a:pt x="0" y="562374"/>
                  <a:pt x="562374" y="0"/>
                  <a:pt x="1256097" y="0"/>
                </a:cubicBezTo>
                <a:close/>
              </a:path>
            </a:pathLst>
          </a:custGeom>
        </p:spPr>
      </p:pic>
      <p:sp>
        <p:nvSpPr>
          <p:cNvPr id="67" name="椭圆 66"/>
          <p:cNvSpPr/>
          <p:nvPr>
            <p:custDataLst>
              <p:tags r:id="rId7"/>
            </p:custDataLst>
          </p:nvPr>
        </p:nvSpPr>
        <p:spPr>
          <a:xfrm>
            <a:off x="1062001" y="1637597"/>
            <a:ext cx="2656573" cy="2656573"/>
          </a:xfrm>
          <a:prstGeom prst="ellipse">
            <a:avLst/>
          </a:prstGeom>
          <a:noFill/>
          <a:ln w="41275">
            <a:solidFill>
              <a:srgbClr val="247A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/>
              <a:ea typeface="Source Han Sans Regular"/>
              <a:cs typeface="+mn-cs"/>
            </a:endParaRPr>
          </a:p>
        </p:txBody>
      </p:sp>
      <p:sp>
        <p:nvSpPr>
          <p:cNvPr id="68" name="椭圆 67"/>
          <p:cNvSpPr/>
          <p:nvPr>
            <p:custDataLst>
              <p:tags r:id="rId8"/>
            </p:custDataLst>
          </p:nvPr>
        </p:nvSpPr>
        <p:spPr>
          <a:xfrm>
            <a:off x="3015306" y="3480835"/>
            <a:ext cx="813334" cy="813334"/>
          </a:xfrm>
          <a:prstGeom prst="ellipse">
            <a:avLst/>
          </a:prstGeom>
          <a:solidFill>
            <a:srgbClr val="247AA6">
              <a:alpha val="54000"/>
            </a:srgb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/>
              <a:ea typeface="Source Han Sans Regular"/>
              <a:cs typeface="+mn-cs"/>
            </a:endParaRPr>
          </a:p>
        </p:txBody>
      </p:sp>
      <p:sp>
        <p:nvSpPr>
          <p:cNvPr id="71" name="文本框 70"/>
          <p:cNvSpPr txBox="1"/>
          <p:nvPr>
            <p:custDataLst>
              <p:tags r:id="rId9"/>
            </p:custDataLst>
          </p:nvPr>
        </p:nvSpPr>
        <p:spPr>
          <a:xfrm flipH="1">
            <a:off x="570865" y="4534535"/>
            <a:ext cx="36379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7AA6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n-cs"/>
              </a:rPr>
              <a:t>智能汽车面临的信息安全风险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247AA6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+mn-cs"/>
            </a:endParaRPr>
          </a:p>
        </p:txBody>
      </p:sp>
      <p:sp>
        <p:nvSpPr>
          <p:cNvPr id="72" name="Freeform 234"/>
          <p:cNvSpPr>
            <a:spLocks noEditPoints="1"/>
          </p:cNvSpPr>
          <p:nvPr>
            <p:custDataLst>
              <p:tags r:id="rId10"/>
            </p:custDataLst>
          </p:nvPr>
        </p:nvSpPr>
        <p:spPr bwMode="auto">
          <a:xfrm>
            <a:off x="3225553" y="3736689"/>
            <a:ext cx="395288" cy="301625"/>
          </a:xfrm>
          <a:custGeom>
            <a:avLst/>
            <a:gdLst>
              <a:gd name="T0" fmla="*/ 168 w 200"/>
              <a:gd name="T1" fmla="*/ 152 h 152"/>
              <a:gd name="T2" fmla="*/ 30 w 200"/>
              <a:gd name="T3" fmla="*/ 152 h 152"/>
              <a:gd name="T4" fmla="*/ 0 w 200"/>
              <a:gd name="T5" fmla="*/ 122 h 152"/>
              <a:gd name="T6" fmla="*/ 0 w 200"/>
              <a:gd name="T7" fmla="*/ 39 h 152"/>
              <a:gd name="T8" fmla="*/ 30 w 200"/>
              <a:gd name="T9" fmla="*/ 8 h 152"/>
              <a:gd name="T10" fmla="*/ 32 w 200"/>
              <a:gd name="T11" fmla="*/ 8 h 152"/>
              <a:gd name="T12" fmla="*/ 32 w 200"/>
              <a:gd name="T13" fmla="*/ 6 h 152"/>
              <a:gd name="T14" fmla="*/ 37 w 200"/>
              <a:gd name="T15" fmla="*/ 0 h 152"/>
              <a:gd name="T16" fmla="*/ 66 w 200"/>
              <a:gd name="T17" fmla="*/ 0 h 152"/>
              <a:gd name="T18" fmla="*/ 71 w 200"/>
              <a:gd name="T19" fmla="*/ 6 h 152"/>
              <a:gd name="T20" fmla="*/ 71 w 200"/>
              <a:gd name="T21" fmla="*/ 8 h 152"/>
              <a:gd name="T22" fmla="*/ 168 w 200"/>
              <a:gd name="T23" fmla="*/ 8 h 152"/>
              <a:gd name="T24" fmla="*/ 200 w 200"/>
              <a:gd name="T25" fmla="*/ 39 h 152"/>
              <a:gd name="T26" fmla="*/ 200 w 200"/>
              <a:gd name="T27" fmla="*/ 122 h 152"/>
              <a:gd name="T28" fmla="*/ 168 w 200"/>
              <a:gd name="T29" fmla="*/ 152 h 152"/>
              <a:gd name="T30" fmla="*/ 78 w 200"/>
              <a:gd name="T31" fmla="*/ 35 h 152"/>
              <a:gd name="T32" fmla="*/ 33 w 200"/>
              <a:gd name="T33" fmla="*/ 80 h 152"/>
              <a:gd name="T34" fmla="*/ 78 w 200"/>
              <a:gd name="T35" fmla="*/ 125 h 152"/>
              <a:gd name="T36" fmla="*/ 123 w 200"/>
              <a:gd name="T37" fmla="*/ 80 h 152"/>
              <a:gd name="T38" fmla="*/ 78 w 200"/>
              <a:gd name="T39" fmla="*/ 35 h 152"/>
              <a:gd name="T40" fmla="*/ 184 w 200"/>
              <a:gd name="T41" fmla="*/ 33 h 152"/>
              <a:gd name="T42" fmla="*/ 175 w 200"/>
              <a:gd name="T43" fmla="*/ 24 h 152"/>
              <a:gd name="T44" fmla="*/ 137 w 200"/>
              <a:gd name="T45" fmla="*/ 24 h 152"/>
              <a:gd name="T46" fmla="*/ 128 w 200"/>
              <a:gd name="T47" fmla="*/ 33 h 152"/>
              <a:gd name="T48" fmla="*/ 128 w 200"/>
              <a:gd name="T49" fmla="*/ 47 h 152"/>
              <a:gd name="T50" fmla="*/ 137 w 200"/>
              <a:gd name="T51" fmla="*/ 56 h 152"/>
              <a:gd name="T52" fmla="*/ 175 w 200"/>
              <a:gd name="T53" fmla="*/ 56 h 152"/>
              <a:gd name="T54" fmla="*/ 184 w 200"/>
              <a:gd name="T55" fmla="*/ 47 h 152"/>
              <a:gd name="T56" fmla="*/ 184 w 200"/>
              <a:gd name="T57" fmla="*/ 33 h 152"/>
              <a:gd name="T58" fmla="*/ 78 w 200"/>
              <a:gd name="T59" fmla="*/ 106 h 152"/>
              <a:gd name="T60" fmla="*/ 53 w 200"/>
              <a:gd name="T61" fmla="*/ 80 h 152"/>
              <a:gd name="T62" fmla="*/ 78 w 200"/>
              <a:gd name="T63" fmla="*/ 55 h 152"/>
              <a:gd name="T64" fmla="*/ 104 w 200"/>
              <a:gd name="T65" fmla="*/ 80 h 152"/>
              <a:gd name="T66" fmla="*/ 78 w 200"/>
              <a:gd name="T67" fmla="*/ 106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00" h="152">
                <a:moveTo>
                  <a:pt x="168" y="152"/>
                </a:moveTo>
                <a:cubicBezTo>
                  <a:pt x="30" y="152"/>
                  <a:pt x="30" y="152"/>
                  <a:pt x="30" y="152"/>
                </a:cubicBezTo>
                <a:cubicBezTo>
                  <a:pt x="14" y="152"/>
                  <a:pt x="0" y="139"/>
                  <a:pt x="0" y="122"/>
                </a:cubicBezTo>
                <a:cubicBezTo>
                  <a:pt x="0" y="39"/>
                  <a:pt x="0" y="39"/>
                  <a:pt x="0" y="39"/>
                </a:cubicBezTo>
                <a:cubicBezTo>
                  <a:pt x="0" y="23"/>
                  <a:pt x="14" y="8"/>
                  <a:pt x="30" y="8"/>
                </a:cubicBezTo>
                <a:cubicBezTo>
                  <a:pt x="32" y="8"/>
                  <a:pt x="32" y="8"/>
                  <a:pt x="32" y="8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3"/>
                  <a:pt x="35" y="0"/>
                  <a:pt x="37" y="0"/>
                </a:cubicBezTo>
                <a:cubicBezTo>
                  <a:pt x="66" y="0"/>
                  <a:pt x="66" y="0"/>
                  <a:pt x="66" y="0"/>
                </a:cubicBezTo>
                <a:cubicBezTo>
                  <a:pt x="69" y="0"/>
                  <a:pt x="71" y="3"/>
                  <a:pt x="71" y="6"/>
                </a:cubicBezTo>
                <a:cubicBezTo>
                  <a:pt x="71" y="8"/>
                  <a:pt x="71" y="8"/>
                  <a:pt x="71" y="8"/>
                </a:cubicBezTo>
                <a:cubicBezTo>
                  <a:pt x="168" y="8"/>
                  <a:pt x="168" y="8"/>
                  <a:pt x="168" y="8"/>
                </a:cubicBezTo>
                <a:cubicBezTo>
                  <a:pt x="185" y="8"/>
                  <a:pt x="200" y="23"/>
                  <a:pt x="200" y="39"/>
                </a:cubicBezTo>
                <a:cubicBezTo>
                  <a:pt x="200" y="122"/>
                  <a:pt x="200" y="122"/>
                  <a:pt x="200" y="122"/>
                </a:cubicBezTo>
                <a:cubicBezTo>
                  <a:pt x="200" y="139"/>
                  <a:pt x="185" y="152"/>
                  <a:pt x="168" y="152"/>
                </a:cubicBezTo>
                <a:close/>
                <a:moveTo>
                  <a:pt x="78" y="35"/>
                </a:moveTo>
                <a:cubicBezTo>
                  <a:pt x="54" y="35"/>
                  <a:pt x="33" y="56"/>
                  <a:pt x="33" y="80"/>
                </a:cubicBezTo>
                <a:cubicBezTo>
                  <a:pt x="33" y="105"/>
                  <a:pt x="54" y="125"/>
                  <a:pt x="78" y="125"/>
                </a:cubicBezTo>
                <a:cubicBezTo>
                  <a:pt x="103" y="125"/>
                  <a:pt x="123" y="105"/>
                  <a:pt x="123" y="80"/>
                </a:cubicBezTo>
                <a:cubicBezTo>
                  <a:pt x="123" y="56"/>
                  <a:pt x="103" y="35"/>
                  <a:pt x="78" y="35"/>
                </a:cubicBezTo>
                <a:close/>
                <a:moveTo>
                  <a:pt x="184" y="33"/>
                </a:moveTo>
                <a:cubicBezTo>
                  <a:pt x="184" y="28"/>
                  <a:pt x="180" y="24"/>
                  <a:pt x="175" y="24"/>
                </a:cubicBezTo>
                <a:cubicBezTo>
                  <a:pt x="137" y="24"/>
                  <a:pt x="137" y="24"/>
                  <a:pt x="137" y="24"/>
                </a:cubicBezTo>
                <a:cubicBezTo>
                  <a:pt x="132" y="24"/>
                  <a:pt x="128" y="28"/>
                  <a:pt x="128" y="33"/>
                </a:cubicBezTo>
                <a:cubicBezTo>
                  <a:pt x="128" y="47"/>
                  <a:pt x="128" y="47"/>
                  <a:pt x="128" y="47"/>
                </a:cubicBezTo>
                <a:cubicBezTo>
                  <a:pt x="128" y="52"/>
                  <a:pt x="132" y="56"/>
                  <a:pt x="137" y="56"/>
                </a:cubicBezTo>
                <a:cubicBezTo>
                  <a:pt x="175" y="56"/>
                  <a:pt x="175" y="56"/>
                  <a:pt x="175" y="56"/>
                </a:cubicBezTo>
                <a:cubicBezTo>
                  <a:pt x="180" y="56"/>
                  <a:pt x="184" y="52"/>
                  <a:pt x="184" y="47"/>
                </a:cubicBezTo>
                <a:lnTo>
                  <a:pt x="184" y="33"/>
                </a:lnTo>
                <a:close/>
                <a:moveTo>
                  <a:pt x="78" y="106"/>
                </a:moveTo>
                <a:cubicBezTo>
                  <a:pt x="64" y="106"/>
                  <a:pt x="53" y="95"/>
                  <a:pt x="53" y="80"/>
                </a:cubicBezTo>
                <a:cubicBezTo>
                  <a:pt x="53" y="66"/>
                  <a:pt x="64" y="55"/>
                  <a:pt x="78" y="55"/>
                </a:cubicBezTo>
                <a:cubicBezTo>
                  <a:pt x="92" y="55"/>
                  <a:pt x="104" y="66"/>
                  <a:pt x="104" y="80"/>
                </a:cubicBezTo>
                <a:cubicBezTo>
                  <a:pt x="104" y="95"/>
                  <a:pt x="92" y="106"/>
                  <a:pt x="78" y="1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/>
              <a:ea typeface="Source Han Sans Regular"/>
              <a:cs typeface="+mn-cs"/>
            </a:endParaRPr>
          </a:p>
        </p:txBody>
      </p:sp>
      <p:sp>
        <p:nvSpPr>
          <p:cNvPr id="73" name="椭圆 72"/>
          <p:cNvSpPr/>
          <p:nvPr>
            <p:custDataLst>
              <p:tags r:id="rId11"/>
            </p:custDataLst>
          </p:nvPr>
        </p:nvSpPr>
        <p:spPr>
          <a:xfrm>
            <a:off x="4767714" y="1637597"/>
            <a:ext cx="2656573" cy="2656573"/>
          </a:xfrm>
          <a:prstGeom prst="ellipse">
            <a:avLst/>
          </a:prstGeom>
          <a:noFill/>
          <a:ln w="41275">
            <a:solidFill>
              <a:srgbClr val="247A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/>
              <a:ea typeface="Source Han Sans Regular"/>
              <a:cs typeface="+mn-cs"/>
            </a:endParaRPr>
          </a:p>
        </p:txBody>
      </p:sp>
      <p:sp>
        <p:nvSpPr>
          <p:cNvPr id="74" name="椭圆 73"/>
          <p:cNvSpPr/>
          <p:nvPr>
            <p:custDataLst>
              <p:tags r:id="rId12"/>
            </p:custDataLst>
          </p:nvPr>
        </p:nvSpPr>
        <p:spPr>
          <a:xfrm>
            <a:off x="6721019" y="3480835"/>
            <a:ext cx="813334" cy="813334"/>
          </a:xfrm>
          <a:prstGeom prst="ellipse">
            <a:avLst/>
          </a:prstGeom>
          <a:solidFill>
            <a:srgbClr val="247AA6">
              <a:alpha val="54000"/>
            </a:srgb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/>
              <a:ea typeface="Source Han Sans Regular"/>
              <a:cs typeface="+mn-cs"/>
            </a:endParaRPr>
          </a:p>
        </p:txBody>
      </p:sp>
      <p:sp>
        <p:nvSpPr>
          <p:cNvPr id="78" name="Freeform 234"/>
          <p:cNvSpPr>
            <a:spLocks noEditPoints="1"/>
          </p:cNvSpPr>
          <p:nvPr>
            <p:custDataLst>
              <p:tags r:id="rId13"/>
            </p:custDataLst>
          </p:nvPr>
        </p:nvSpPr>
        <p:spPr bwMode="auto">
          <a:xfrm>
            <a:off x="6931266" y="3736689"/>
            <a:ext cx="395288" cy="301625"/>
          </a:xfrm>
          <a:custGeom>
            <a:avLst/>
            <a:gdLst>
              <a:gd name="T0" fmla="*/ 168 w 200"/>
              <a:gd name="T1" fmla="*/ 152 h 152"/>
              <a:gd name="T2" fmla="*/ 30 w 200"/>
              <a:gd name="T3" fmla="*/ 152 h 152"/>
              <a:gd name="T4" fmla="*/ 0 w 200"/>
              <a:gd name="T5" fmla="*/ 122 h 152"/>
              <a:gd name="T6" fmla="*/ 0 w 200"/>
              <a:gd name="T7" fmla="*/ 39 h 152"/>
              <a:gd name="T8" fmla="*/ 30 w 200"/>
              <a:gd name="T9" fmla="*/ 8 h 152"/>
              <a:gd name="T10" fmla="*/ 32 w 200"/>
              <a:gd name="T11" fmla="*/ 8 h 152"/>
              <a:gd name="T12" fmla="*/ 32 w 200"/>
              <a:gd name="T13" fmla="*/ 6 h 152"/>
              <a:gd name="T14" fmla="*/ 37 w 200"/>
              <a:gd name="T15" fmla="*/ 0 h 152"/>
              <a:gd name="T16" fmla="*/ 66 w 200"/>
              <a:gd name="T17" fmla="*/ 0 h 152"/>
              <a:gd name="T18" fmla="*/ 71 w 200"/>
              <a:gd name="T19" fmla="*/ 6 h 152"/>
              <a:gd name="T20" fmla="*/ 71 w 200"/>
              <a:gd name="T21" fmla="*/ 8 h 152"/>
              <a:gd name="T22" fmla="*/ 168 w 200"/>
              <a:gd name="T23" fmla="*/ 8 h 152"/>
              <a:gd name="T24" fmla="*/ 200 w 200"/>
              <a:gd name="T25" fmla="*/ 39 h 152"/>
              <a:gd name="T26" fmla="*/ 200 w 200"/>
              <a:gd name="T27" fmla="*/ 122 h 152"/>
              <a:gd name="T28" fmla="*/ 168 w 200"/>
              <a:gd name="T29" fmla="*/ 152 h 152"/>
              <a:gd name="T30" fmla="*/ 78 w 200"/>
              <a:gd name="T31" fmla="*/ 35 h 152"/>
              <a:gd name="T32" fmla="*/ 33 w 200"/>
              <a:gd name="T33" fmla="*/ 80 h 152"/>
              <a:gd name="T34" fmla="*/ 78 w 200"/>
              <a:gd name="T35" fmla="*/ 125 h 152"/>
              <a:gd name="T36" fmla="*/ 123 w 200"/>
              <a:gd name="T37" fmla="*/ 80 h 152"/>
              <a:gd name="T38" fmla="*/ 78 w 200"/>
              <a:gd name="T39" fmla="*/ 35 h 152"/>
              <a:gd name="T40" fmla="*/ 184 w 200"/>
              <a:gd name="T41" fmla="*/ 33 h 152"/>
              <a:gd name="T42" fmla="*/ 175 w 200"/>
              <a:gd name="T43" fmla="*/ 24 h 152"/>
              <a:gd name="T44" fmla="*/ 137 w 200"/>
              <a:gd name="T45" fmla="*/ 24 h 152"/>
              <a:gd name="T46" fmla="*/ 128 w 200"/>
              <a:gd name="T47" fmla="*/ 33 h 152"/>
              <a:gd name="T48" fmla="*/ 128 w 200"/>
              <a:gd name="T49" fmla="*/ 47 h 152"/>
              <a:gd name="T50" fmla="*/ 137 w 200"/>
              <a:gd name="T51" fmla="*/ 56 h 152"/>
              <a:gd name="T52" fmla="*/ 175 w 200"/>
              <a:gd name="T53" fmla="*/ 56 h 152"/>
              <a:gd name="T54" fmla="*/ 184 w 200"/>
              <a:gd name="T55" fmla="*/ 47 h 152"/>
              <a:gd name="T56" fmla="*/ 184 w 200"/>
              <a:gd name="T57" fmla="*/ 33 h 152"/>
              <a:gd name="T58" fmla="*/ 78 w 200"/>
              <a:gd name="T59" fmla="*/ 106 h 152"/>
              <a:gd name="T60" fmla="*/ 53 w 200"/>
              <a:gd name="T61" fmla="*/ 80 h 152"/>
              <a:gd name="T62" fmla="*/ 78 w 200"/>
              <a:gd name="T63" fmla="*/ 55 h 152"/>
              <a:gd name="T64" fmla="*/ 104 w 200"/>
              <a:gd name="T65" fmla="*/ 80 h 152"/>
              <a:gd name="T66" fmla="*/ 78 w 200"/>
              <a:gd name="T67" fmla="*/ 106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00" h="152">
                <a:moveTo>
                  <a:pt x="168" y="152"/>
                </a:moveTo>
                <a:cubicBezTo>
                  <a:pt x="30" y="152"/>
                  <a:pt x="30" y="152"/>
                  <a:pt x="30" y="152"/>
                </a:cubicBezTo>
                <a:cubicBezTo>
                  <a:pt x="14" y="152"/>
                  <a:pt x="0" y="139"/>
                  <a:pt x="0" y="122"/>
                </a:cubicBezTo>
                <a:cubicBezTo>
                  <a:pt x="0" y="39"/>
                  <a:pt x="0" y="39"/>
                  <a:pt x="0" y="39"/>
                </a:cubicBezTo>
                <a:cubicBezTo>
                  <a:pt x="0" y="23"/>
                  <a:pt x="14" y="8"/>
                  <a:pt x="30" y="8"/>
                </a:cubicBezTo>
                <a:cubicBezTo>
                  <a:pt x="32" y="8"/>
                  <a:pt x="32" y="8"/>
                  <a:pt x="32" y="8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3"/>
                  <a:pt x="35" y="0"/>
                  <a:pt x="37" y="0"/>
                </a:cubicBezTo>
                <a:cubicBezTo>
                  <a:pt x="66" y="0"/>
                  <a:pt x="66" y="0"/>
                  <a:pt x="66" y="0"/>
                </a:cubicBezTo>
                <a:cubicBezTo>
                  <a:pt x="69" y="0"/>
                  <a:pt x="71" y="3"/>
                  <a:pt x="71" y="6"/>
                </a:cubicBezTo>
                <a:cubicBezTo>
                  <a:pt x="71" y="8"/>
                  <a:pt x="71" y="8"/>
                  <a:pt x="71" y="8"/>
                </a:cubicBezTo>
                <a:cubicBezTo>
                  <a:pt x="168" y="8"/>
                  <a:pt x="168" y="8"/>
                  <a:pt x="168" y="8"/>
                </a:cubicBezTo>
                <a:cubicBezTo>
                  <a:pt x="185" y="8"/>
                  <a:pt x="200" y="23"/>
                  <a:pt x="200" y="39"/>
                </a:cubicBezTo>
                <a:cubicBezTo>
                  <a:pt x="200" y="122"/>
                  <a:pt x="200" y="122"/>
                  <a:pt x="200" y="122"/>
                </a:cubicBezTo>
                <a:cubicBezTo>
                  <a:pt x="200" y="139"/>
                  <a:pt x="185" y="152"/>
                  <a:pt x="168" y="152"/>
                </a:cubicBezTo>
                <a:close/>
                <a:moveTo>
                  <a:pt x="78" y="35"/>
                </a:moveTo>
                <a:cubicBezTo>
                  <a:pt x="54" y="35"/>
                  <a:pt x="33" y="56"/>
                  <a:pt x="33" y="80"/>
                </a:cubicBezTo>
                <a:cubicBezTo>
                  <a:pt x="33" y="105"/>
                  <a:pt x="54" y="125"/>
                  <a:pt x="78" y="125"/>
                </a:cubicBezTo>
                <a:cubicBezTo>
                  <a:pt x="103" y="125"/>
                  <a:pt x="123" y="105"/>
                  <a:pt x="123" y="80"/>
                </a:cubicBezTo>
                <a:cubicBezTo>
                  <a:pt x="123" y="56"/>
                  <a:pt x="103" y="35"/>
                  <a:pt x="78" y="35"/>
                </a:cubicBezTo>
                <a:close/>
                <a:moveTo>
                  <a:pt x="184" y="33"/>
                </a:moveTo>
                <a:cubicBezTo>
                  <a:pt x="184" y="28"/>
                  <a:pt x="180" y="24"/>
                  <a:pt x="175" y="24"/>
                </a:cubicBezTo>
                <a:cubicBezTo>
                  <a:pt x="137" y="24"/>
                  <a:pt x="137" y="24"/>
                  <a:pt x="137" y="24"/>
                </a:cubicBezTo>
                <a:cubicBezTo>
                  <a:pt x="132" y="24"/>
                  <a:pt x="128" y="28"/>
                  <a:pt x="128" y="33"/>
                </a:cubicBezTo>
                <a:cubicBezTo>
                  <a:pt x="128" y="47"/>
                  <a:pt x="128" y="47"/>
                  <a:pt x="128" y="47"/>
                </a:cubicBezTo>
                <a:cubicBezTo>
                  <a:pt x="128" y="52"/>
                  <a:pt x="132" y="56"/>
                  <a:pt x="137" y="56"/>
                </a:cubicBezTo>
                <a:cubicBezTo>
                  <a:pt x="175" y="56"/>
                  <a:pt x="175" y="56"/>
                  <a:pt x="175" y="56"/>
                </a:cubicBezTo>
                <a:cubicBezTo>
                  <a:pt x="180" y="56"/>
                  <a:pt x="184" y="52"/>
                  <a:pt x="184" y="47"/>
                </a:cubicBezTo>
                <a:lnTo>
                  <a:pt x="184" y="33"/>
                </a:lnTo>
                <a:close/>
                <a:moveTo>
                  <a:pt x="78" y="106"/>
                </a:moveTo>
                <a:cubicBezTo>
                  <a:pt x="64" y="106"/>
                  <a:pt x="53" y="95"/>
                  <a:pt x="53" y="80"/>
                </a:cubicBezTo>
                <a:cubicBezTo>
                  <a:pt x="53" y="66"/>
                  <a:pt x="64" y="55"/>
                  <a:pt x="78" y="55"/>
                </a:cubicBezTo>
                <a:cubicBezTo>
                  <a:pt x="92" y="55"/>
                  <a:pt x="104" y="66"/>
                  <a:pt x="104" y="80"/>
                </a:cubicBezTo>
                <a:cubicBezTo>
                  <a:pt x="104" y="95"/>
                  <a:pt x="92" y="106"/>
                  <a:pt x="78" y="1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/>
              <a:ea typeface="Source Han Sans Regular"/>
              <a:cs typeface="+mn-cs"/>
            </a:endParaRPr>
          </a:p>
        </p:txBody>
      </p:sp>
      <p:sp>
        <p:nvSpPr>
          <p:cNvPr id="79" name="椭圆 78"/>
          <p:cNvSpPr/>
          <p:nvPr>
            <p:custDataLst>
              <p:tags r:id="rId14"/>
            </p:custDataLst>
          </p:nvPr>
        </p:nvSpPr>
        <p:spPr>
          <a:xfrm>
            <a:off x="8473427" y="1637597"/>
            <a:ext cx="2656573" cy="2656573"/>
          </a:xfrm>
          <a:prstGeom prst="ellipse">
            <a:avLst/>
          </a:prstGeom>
          <a:noFill/>
          <a:ln w="41275">
            <a:solidFill>
              <a:srgbClr val="247A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/>
              <a:ea typeface="Source Han Sans Regular"/>
              <a:cs typeface="+mn-cs"/>
            </a:endParaRPr>
          </a:p>
        </p:txBody>
      </p:sp>
      <p:sp>
        <p:nvSpPr>
          <p:cNvPr id="80" name="椭圆 79"/>
          <p:cNvSpPr/>
          <p:nvPr>
            <p:custDataLst>
              <p:tags r:id="rId15"/>
            </p:custDataLst>
          </p:nvPr>
        </p:nvSpPr>
        <p:spPr>
          <a:xfrm>
            <a:off x="10426732" y="3480835"/>
            <a:ext cx="813334" cy="813334"/>
          </a:xfrm>
          <a:prstGeom prst="ellipse">
            <a:avLst/>
          </a:prstGeom>
          <a:solidFill>
            <a:srgbClr val="247AA6">
              <a:alpha val="54000"/>
            </a:srgbClr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/>
              <a:ea typeface="Source Han Sans Regular"/>
              <a:cs typeface="+mn-cs"/>
            </a:endParaRPr>
          </a:p>
        </p:txBody>
      </p:sp>
      <p:sp>
        <p:nvSpPr>
          <p:cNvPr id="84" name="Freeform 234"/>
          <p:cNvSpPr>
            <a:spLocks noEditPoints="1"/>
          </p:cNvSpPr>
          <p:nvPr>
            <p:custDataLst>
              <p:tags r:id="rId16"/>
            </p:custDataLst>
          </p:nvPr>
        </p:nvSpPr>
        <p:spPr bwMode="auto">
          <a:xfrm>
            <a:off x="10636979" y="3736689"/>
            <a:ext cx="395288" cy="301625"/>
          </a:xfrm>
          <a:custGeom>
            <a:avLst/>
            <a:gdLst>
              <a:gd name="T0" fmla="*/ 168 w 200"/>
              <a:gd name="T1" fmla="*/ 152 h 152"/>
              <a:gd name="T2" fmla="*/ 30 w 200"/>
              <a:gd name="T3" fmla="*/ 152 h 152"/>
              <a:gd name="T4" fmla="*/ 0 w 200"/>
              <a:gd name="T5" fmla="*/ 122 h 152"/>
              <a:gd name="T6" fmla="*/ 0 w 200"/>
              <a:gd name="T7" fmla="*/ 39 h 152"/>
              <a:gd name="T8" fmla="*/ 30 w 200"/>
              <a:gd name="T9" fmla="*/ 8 h 152"/>
              <a:gd name="T10" fmla="*/ 32 w 200"/>
              <a:gd name="T11" fmla="*/ 8 h 152"/>
              <a:gd name="T12" fmla="*/ 32 w 200"/>
              <a:gd name="T13" fmla="*/ 6 h 152"/>
              <a:gd name="T14" fmla="*/ 37 w 200"/>
              <a:gd name="T15" fmla="*/ 0 h 152"/>
              <a:gd name="T16" fmla="*/ 66 w 200"/>
              <a:gd name="T17" fmla="*/ 0 h 152"/>
              <a:gd name="T18" fmla="*/ 71 w 200"/>
              <a:gd name="T19" fmla="*/ 6 h 152"/>
              <a:gd name="T20" fmla="*/ 71 w 200"/>
              <a:gd name="T21" fmla="*/ 8 h 152"/>
              <a:gd name="T22" fmla="*/ 168 w 200"/>
              <a:gd name="T23" fmla="*/ 8 h 152"/>
              <a:gd name="T24" fmla="*/ 200 w 200"/>
              <a:gd name="T25" fmla="*/ 39 h 152"/>
              <a:gd name="T26" fmla="*/ 200 w 200"/>
              <a:gd name="T27" fmla="*/ 122 h 152"/>
              <a:gd name="T28" fmla="*/ 168 w 200"/>
              <a:gd name="T29" fmla="*/ 152 h 152"/>
              <a:gd name="T30" fmla="*/ 78 w 200"/>
              <a:gd name="T31" fmla="*/ 35 h 152"/>
              <a:gd name="T32" fmla="*/ 33 w 200"/>
              <a:gd name="T33" fmla="*/ 80 h 152"/>
              <a:gd name="T34" fmla="*/ 78 w 200"/>
              <a:gd name="T35" fmla="*/ 125 h 152"/>
              <a:gd name="T36" fmla="*/ 123 w 200"/>
              <a:gd name="T37" fmla="*/ 80 h 152"/>
              <a:gd name="T38" fmla="*/ 78 w 200"/>
              <a:gd name="T39" fmla="*/ 35 h 152"/>
              <a:gd name="T40" fmla="*/ 184 w 200"/>
              <a:gd name="T41" fmla="*/ 33 h 152"/>
              <a:gd name="T42" fmla="*/ 175 w 200"/>
              <a:gd name="T43" fmla="*/ 24 h 152"/>
              <a:gd name="T44" fmla="*/ 137 w 200"/>
              <a:gd name="T45" fmla="*/ 24 h 152"/>
              <a:gd name="T46" fmla="*/ 128 w 200"/>
              <a:gd name="T47" fmla="*/ 33 h 152"/>
              <a:gd name="T48" fmla="*/ 128 w 200"/>
              <a:gd name="T49" fmla="*/ 47 h 152"/>
              <a:gd name="T50" fmla="*/ 137 w 200"/>
              <a:gd name="T51" fmla="*/ 56 h 152"/>
              <a:gd name="T52" fmla="*/ 175 w 200"/>
              <a:gd name="T53" fmla="*/ 56 h 152"/>
              <a:gd name="T54" fmla="*/ 184 w 200"/>
              <a:gd name="T55" fmla="*/ 47 h 152"/>
              <a:gd name="T56" fmla="*/ 184 w 200"/>
              <a:gd name="T57" fmla="*/ 33 h 152"/>
              <a:gd name="T58" fmla="*/ 78 w 200"/>
              <a:gd name="T59" fmla="*/ 106 h 152"/>
              <a:gd name="T60" fmla="*/ 53 w 200"/>
              <a:gd name="T61" fmla="*/ 80 h 152"/>
              <a:gd name="T62" fmla="*/ 78 w 200"/>
              <a:gd name="T63" fmla="*/ 55 h 152"/>
              <a:gd name="T64" fmla="*/ 104 w 200"/>
              <a:gd name="T65" fmla="*/ 80 h 152"/>
              <a:gd name="T66" fmla="*/ 78 w 200"/>
              <a:gd name="T67" fmla="*/ 106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00" h="152">
                <a:moveTo>
                  <a:pt x="168" y="152"/>
                </a:moveTo>
                <a:cubicBezTo>
                  <a:pt x="30" y="152"/>
                  <a:pt x="30" y="152"/>
                  <a:pt x="30" y="152"/>
                </a:cubicBezTo>
                <a:cubicBezTo>
                  <a:pt x="14" y="152"/>
                  <a:pt x="0" y="139"/>
                  <a:pt x="0" y="122"/>
                </a:cubicBezTo>
                <a:cubicBezTo>
                  <a:pt x="0" y="39"/>
                  <a:pt x="0" y="39"/>
                  <a:pt x="0" y="39"/>
                </a:cubicBezTo>
                <a:cubicBezTo>
                  <a:pt x="0" y="23"/>
                  <a:pt x="14" y="8"/>
                  <a:pt x="30" y="8"/>
                </a:cubicBezTo>
                <a:cubicBezTo>
                  <a:pt x="32" y="8"/>
                  <a:pt x="32" y="8"/>
                  <a:pt x="32" y="8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3"/>
                  <a:pt x="35" y="0"/>
                  <a:pt x="37" y="0"/>
                </a:cubicBezTo>
                <a:cubicBezTo>
                  <a:pt x="66" y="0"/>
                  <a:pt x="66" y="0"/>
                  <a:pt x="66" y="0"/>
                </a:cubicBezTo>
                <a:cubicBezTo>
                  <a:pt x="69" y="0"/>
                  <a:pt x="71" y="3"/>
                  <a:pt x="71" y="6"/>
                </a:cubicBezTo>
                <a:cubicBezTo>
                  <a:pt x="71" y="8"/>
                  <a:pt x="71" y="8"/>
                  <a:pt x="71" y="8"/>
                </a:cubicBezTo>
                <a:cubicBezTo>
                  <a:pt x="168" y="8"/>
                  <a:pt x="168" y="8"/>
                  <a:pt x="168" y="8"/>
                </a:cubicBezTo>
                <a:cubicBezTo>
                  <a:pt x="185" y="8"/>
                  <a:pt x="200" y="23"/>
                  <a:pt x="200" y="39"/>
                </a:cubicBezTo>
                <a:cubicBezTo>
                  <a:pt x="200" y="122"/>
                  <a:pt x="200" y="122"/>
                  <a:pt x="200" y="122"/>
                </a:cubicBezTo>
                <a:cubicBezTo>
                  <a:pt x="200" y="139"/>
                  <a:pt x="185" y="152"/>
                  <a:pt x="168" y="152"/>
                </a:cubicBezTo>
                <a:close/>
                <a:moveTo>
                  <a:pt x="78" y="35"/>
                </a:moveTo>
                <a:cubicBezTo>
                  <a:pt x="54" y="35"/>
                  <a:pt x="33" y="56"/>
                  <a:pt x="33" y="80"/>
                </a:cubicBezTo>
                <a:cubicBezTo>
                  <a:pt x="33" y="105"/>
                  <a:pt x="54" y="125"/>
                  <a:pt x="78" y="125"/>
                </a:cubicBezTo>
                <a:cubicBezTo>
                  <a:pt x="103" y="125"/>
                  <a:pt x="123" y="105"/>
                  <a:pt x="123" y="80"/>
                </a:cubicBezTo>
                <a:cubicBezTo>
                  <a:pt x="123" y="56"/>
                  <a:pt x="103" y="35"/>
                  <a:pt x="78" y="35"/>
                </a:cubicBezTo>
                <a:close/>
                <a:moveTo>
                  <a:pt x="184" y="33"/>
                </a:moveTo>
                <a:cubicBezTo>
                  <a:pt x="184" y="28"/>
                  <a:pt x="180" y="24"/>
                  <a:pt x="175" y="24"/>
                </a:cubicBezTo>
                <a:cubicBezTo>
                  <a:pt x="137" y="24"/>
                  <a:pt x="137" y="24"/>
                  <a:pt x="137" y="24"/>
                </a:cubicBezTo>
                <a:cubicBezTo>
                  <a:pt x="132" y="24"/>
                  <a:pt x="128" y="28"/>
                  <a:pt x="128" y="33"/>
                </a:cubicBezTo>
                <a:cubicBezTo>
                  <a:pt x="128" y="47"/>
                  <a:pt x="128" y="47"/>
                  <a:pt x="128" y="47"/>
                </a:cubicBezTo>
                <a:cubicBezTo>
                  <a:pt x="128" y="52"/>
                  <a:pt x="132" y="56"/>
                  <a:pt x="137" y="56"/>
                </a:cubicBezTo>
                <a:cubicBezTo>
                  <a:pt x="175" y="56"/>
                  <a:pt x="175" y="56"/>
                  <a:pt x="175" y="56"/>
                </a:cubicBezTo>
                <a:cubicBezTo>
                  <a:pt x="180" y="56"/>
                  <a:pt x="184" y="52"/>
                  <a:pt x="184" y="47"/>
                </a:cubicBezTo>
                <a:lnTo>
                  <a:pt x="184" y="33"/>
                </a:lnTo>
                <a:close/>
                <a:moveTo>
                  <a:pt x="78" y="106"/>
                </a:moveTo>
                <a:cubicBezTo>
                  <a:pt x="64" y="106"/>
                  <a:pt x="53" y="95"/>
                  <a:pt x="53" y="80"/>
                </a:cubicBezTo>
                <a:cubicBezTo>
                  <a:pt x="53" y="66"/>
                  <a:pt x="64" y="55"/>
                  <a:pt x="78" y="55"/>
                </a:cubicBezTo>
                <a:cubicBezTo>
                  <a:pt x="92" y="55"/>
                  <a:pt x="104" y="66"/>
                  <a:pt x="104" y="80"/>
                </a:cubicBezTo>
                <a:cubicBezTo>
                  <a:pt x="104" y="95"/>
                  <a:pt x="92" y="106"/>
                  <a:pt x="78" y="1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/>
              <a:ea typeface="Source Han Sans Regular"/>
              <a:cs typeface="+mn-cs"/>
            </a:endParaRPr>
          </a:p>
        </p:txBody>
      </p:sp>
      <p:sp>
        <p:nvSpPr>
          <p:cNvPr id="40" name="文本框 39"/>
          <p:cNvSpPr txBox="1"/>
          <p:nvPr>
            <p:custDataLst>
              <p:tags r:id="rId17"/>
            </p:custDataLst>
          </p:nvPr>
        </p:nvSpPr>
        <p:spPr>
          <a:xfrm flipH="1">
            <a:off x="4656455" y="4534535"/>
            <a:ext cx="30962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7AA6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n-cs"/>
              </a:rPr>
              <a:t>信息安全技术防护措施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247AA6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+mn-cs"/>
            </a:endParaRPr>
          </a:p>
        </p:txBody>
      </p:sp>
      <p:sp>
        <p:nvSpPr>
          <p:cNvPr id="43" name="文本框 42"/>
          <p:cNvSpPr txBox="1"/>
          <p:nvPr>
            <p:custDataLst>
              <p:tags r:id="rId18"/>
            </p:custDataLst>
          </p:nvPr>
        </p:nvSpPr>
        <p:spPr>
          <a:xfrm flipH="1">
            <a:off x="8945445" y="4533263"/>
            <a:ext cx="1712541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47AA6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n-cs"/>
              </a:rPr>
              <a:t>发展趋势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247AA6"/>
              </a:solidFill>
              <a:effectLst/>
              <a:uLnTx/>
              <a:uFillTx/>
              <a:latin typeface="华文中宋" panose="02010600040101010101" charset="-122"/>
              <a:ea typeface="华文中宋" panose="02010600040101010101" charset="-122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263525" y="349595"/>
            <a:ext cx="3231048" cy="470527"/>
            <a:chOff x="263525" y="349595"/>
            <a:chExt cx="3231048" cy="470527"/>
          </a:xfrm>
        </p:grpSpPr>
        <p:sp>
          <p:nvSpPr>
            <p:cNvPr id="24" name="文本框 23"/>
            <p:cNvSpPr txBox="1"/>
            <p:nvPr/>
          </p:nvSpPr>
          <p:spPr>
            <a:xfrm>
              <a:off x="714698" y="359747"/>
              <a:ext cx="2779875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47AA6"/>
                  </a:solidFill>
                  <a:effectLst/>
                  <a:uLnTx/>
                  <a:uFillTx/>
                  <a:latin typeface="华文中宋" panose="02010600040101010101" charset="-122"/>
                  <a:ea typeface="华文中宋" panose="02010600040101010101" charset="-122"/>
                  <a:cs typeface="+mn-cs"/>
                </a:rPr>
                <a:t>信息安全技术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47AA6"/>
                </a:solidFill>
                <a:effectLst/>
                <a:uLnTx/>
                <a:uFillTx/>
                <a:latin typeface="华文中宋" panose="02010600040101010101" charset="-122"/>
                <a:ea typeface="华文中宋" panose="02010600040101010101" charset="-122"/>
                <a:cs typeface="+mn-cs"/>
              </a:endParaRPr>
            </a:p>
          </p:txBody>
        </p:sp>
        <p:sp>
          <p:nvSpPr>
            <p:cNvPr id="25" name="Freeform 94"/>
            <p:cNvSpPr>
              <a:spLocks noEditPoints="1"/>
            </p:cNvSpPr>
            <p:nvPr/>
          </p:nvSpPr>
          <p:spPr bwMode="auto">
            <a:xfrm>
              <a:off x="263525" y="349595"/>
              <a:ext cx="451173" cy="450934"/>
            </a:xfrm>
            <a:custGeom>
              <a:avLst/>
              <a:gdLst>
                <a:gd name="T0" fmla="*/ 99 w 199"/>
                <a:gd name="T1" fmla="*/ 199 h 199"/>
                <a:gd name="T2" fmla="*/ 0 w 199"/>
                <a:gd name="T3" fmla="*/ 100 h 199"/>
                <a:gd name="T4" fmla="*/ 99 w 199"/>
                <a:gd name="T5" fmla="*/ 0 h 199"/>
                <a:gd name="T6" fmla="*/ 199 w 199"/>
                <a:gd name="T7" fmla="*/ 100 h 199"/>
                <a:gd name="T8" fmla="*/ 99 w 199"/>
                <a:gd name="T9" fmla="*/ 199 h 199"/>
                <a:gd name="T10" fmla="*/ 99 w 199"/>
                <a:gd name="T11" fmla="*/ 35 h 199"/>
                <a:gd name="T12" fmla="*/ 35 w 199"/>
                <a:gd name="T13" fmla="*/ 100 h 199"/>
                <a:gd name="T14" fmla="*/ 99 w 199"/>
                <a:gd name="T15" fmla="*/ 164 h 199"/>
                <a:gd name="T16" fmla="*/ 164 w 199"/>
                <a:gd name="T17" fmla="*/ 100 h 199"/>
                <a:gd name="T18" fmla="*/ 99 w 199"/>
                <a:gd name="T19" fmla="*/ 35 h 199"/>
                <a:gd name="T20" fmla="*/ 132 w 199"/>
                <a:gd name="T21" fmla="*/ 99 h 199"/>
                <a:gd name="T22" fmla="*/ 131 w 199"/>
                <a:gd name="T23" fmla="*/ 92 h 199"/>
                <a:gd name="T24" fmla="*/ 149 w 199"/>
                <a:gd name="T25" fmla="*/ 81 h 199"/>
                <a:gd name="T26" fmla="*/ 152 w 199"/>
                <a:gd name="T27" fmla="*/ 96 h 199"/>
                <a:gd name="T28" fmla="*/ 151 w 199"/>
                <a:gd name="T29" fmla="*/ 100 h 199"/>
                <a:gd name="T30" fmla="*/ 152 w 199"/>
                <a:gd name="T31" fmla="*/ 104 h 199"/>
                <a:gd name="T32" fmla="*/ 149 w 199"/>
                <a:gd name="T33" fmla="*/ 119 h 199"/>
                <a:gd name="T34" fmla="*/ 131 w 199"/>
                <a:gd name="T35" fmla="*/ 108 h 199"/>
                <a:gd name="T36" fmla="*/ 132 w 199"/>
                <a:gd name="T37" fmla="*/ 99 h 199"/>
                <a:gd name="T38" fmla="*/ 110 w 199"/>
                <a:gd name="T39" fmla="*/ 69 h 199"/>
                <a:gd name="T40" fmla="*/ 109 w 199"/>
                <a:gd name="T41" fmla="*/ 47 h 199"/>
                <a:gd name="T42" fmla="*/ 140 w 199"/>
                <a:gd name="T43" fmla="*/ 67 h 199"/>
                <a:gd name="T44" fmla="*/ 123 w 199"/>
                <a:gd name="T45" fmla="*/ 77 h 199"/>
                <a:gd name="T46" fmla="*/ 110 w 199"/>
                <a:gd name="T47" fmla="*/ 69 h 199"/>
                <a:gd name="T48" fmla="*/ 115 w 199"/>
                <a:gd name="T49" fmla="*/ 99 h 199"/>
                <a:gd name="T50" fmla="*/ 99 w 199"/>
                <a:gd name="T51" fmla="*/ 115 h 199"/>
                <a:gd name="T52" fmla="*/ 83 w 199"/>
                <a:gd name="T53" fmla="*/ 99 h 199"/>
                <a:gd name="T54" fmla="*/ 99 w 199"/>
                <a:gd name="T55" fmla="*/ 83 h 199"/>
                <a:gd name="T56" fmla="*/ 115 w 199"/>
                <a:gd name="T57" fmla="*/ 99 h 199"/>
                <a:gd name="T58" fmla="*/ 77 w 199"/>
                <a:gd name="T59" fmla="*/ 78 h 199"/>
                <a:gd name="T60" fmla="*/ 57 w 199"/>
                <a:gd name="T61" fmla="*/ 67 h 199"/>
                <a:gd name="T62" fmla="*/ 90 w 199"/>
                <a:gd name="T63" fmla="*/ 47 h 199"/>
                <a:gd name="T64" fmla="*/ 89 w 199"/>
                <a:gd name="T65" fmla="*/ 70 h 199"/>
                <a:gd name="T66" fmla="*/ 77 w 199"/>
                <a:gd name="T67" fmla="*/ 78 h 199"/>
                <a:gd name="T68" fmla="*/ 68 w 199"/>
                <a:gd name="T69" fmla="*/ 99 h 199"/>
                <a:gd name="T70" fmla="*/ 69 w 199"/>
                <a:gd name="T71" fmla="*/ 106 h 199"/>
                <a:gd name="T72" fmla="*/ 48 w 199"/>
                <a:gd name="T73" fmla="*/ 119 h 199"/>
                <a:gd name="T74" fmla="*/ 46 w 199"/>
                <a:gd name="T75" fmla="*/ 104 h 199"/>
                <a:gd name="T76" fmla="*/ 46 w 199"/>
                <a:gd name="T77" fmla="*/ 100 h 199"/>
                <a:gd name="T78" fmla="*/ 46 w 199"/>
                <a:gd name="T79" fmla="*/ 96 h 199"/>
                <a:gd name="T80" fmla="*/ 48 w 199"/>
                <a:gd name="T81" fmla="*/ 81 h 199"/>
                <a:gd name="T82" fmla="*/ 69 w 199"/>
                <a:gd name="T83" fmla="*/ 93 h 199"/>
                <a:gd name="T84" fmla="*/ 68 w 199"/>
                <a:gd name="T85" fmla="*/ 99 h 199"/>
                <a:gd name="T86" fmla="*/ 89 w 199"/>
                <a:gd name="T87" fmla="*/ 129 h 199"/>
                <a:gd name="T88" fmla="*/ 90 w 199"/>
                <a:gd name="T89" fmla="*/ 153 h 199"/>
                <a:gd name="T90" fmla="*/ 57 w 199"/>
                <a:gd name="T91" fmla="*/ 133 h 199"/>
                <a:gd name="T92" fmla="*/ 78 w 199"/>
                <a:gd name="T93" fmla="*/ 122 h 199"/>
                <a:gd name="T94" fmla="*/ 89 w 199"/>
                <a:gd name="T95" fmla="*/ 129 h 199"/>
                <a:gd name="T96" fmla="*/ 122 w 199"/>
                <a:gd name="T97" fmla="*/ 122 h 199"/>
                <a:gd name="T98" fmla="*/ 140 w 199"/>
                <a:gd name="T99" fmla="*/ 133 h 199"/>
                <a:gd name="T100" fmla="*/ 109 w 199"/>
                <a:gd name="T101" fmla="*/ 152 h 199"/>
                <a:gd name="T102" fmla="*/ 110 w 199"/>
                <a:gd name="T103" fmla="*/ 130 h 199"/>
                <a:gd name="T104" fmla="*/ 122 w 199"/>
                <a:gd name="T105" fmla="*/ 122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9" h="199">
                  <a:moveTo>
                    <a:pt x="99" y="199"/>
                  </a:moveTo>
                  <a:cubicBezTo>
                    <a:pt x="44" y="199"/>
                    <a:pt x="0" y="155"/>
                    <a:pt x="0" y="100"/>
                  </a:cubicBezTo>
                  <a:cubicBezTo>
                    <a:pt x="0" y="45"/>
                    <a:pt x="44" y="0"/>
                    <a:pt x="99" y="0"/>
                  </a:cubicBezTo>
                  <a:cubicBezTo>
                    <a:pt x="154" y="0"/>
                    <a:pt x="199" y="45"/>
                    <a:pt x="199" y="100"/>
                  </a:cubicBezTo>
                  <a:cubicBezTo>
                    <a:pt x="199" y="155"/>
                    <a:pt x="154" y="199"/>
                    <a:pt x="99" y="199"/>
                  </a:cubicBezTo>
                  <a:close/>
                  <a:moveTo>
                    <a:pt x="99" y="35"/>
                  </a:moveTo>
                  <a:cubicBezTo>
                    <a:pt x="64" y="35"/>
                    <a:pt x="35" y="64"/>
                    <a:pt x="35" y="100"/>
                  </a:cubicBezTo>
                  <a:cubicBezTo>
                    <a:pt x="35" y="135"/>
                    <a:pt x="64" y="164"/>
                    <a:pt x="99" y="164"/>
                  </a:cubicBezTo>
                  <a:cubicBezTo>
                    <a:pt x="135" y="164"/>
                    <a:pt x="164" y="135"/>
                    <a:pt x="164" y="100"/>
                  </a:cubicBezTo>
                  <a:cubicBezTo>
                    <a:pt x="164" y="64"/>
                    <a:pt x="135" y="35"/>
                    <a:pt x="99" y="35"/>
                  </a:cubicBezTo>
                  <a:close/>
                  <a:moveTo>
                    <a:pt x="132" y="99"/>
                  </a:moveTo>
                  <a:cubicBezTo>
                    <a:pt x="132" y="97"/>
                    <a:pt x="131" y="94"/>
                    <a:pt x="131" y="92"/>
                  </a:cubicBezTo>
                  <a:cubicBezTo>
                    <a:pt x="137" y="87"/>
                    <a:pt x="144" y="83"/>
                    <a:pt x="149" y="81"/>
                  </a:cubicBezTo>
                  <a:cubicBezTo>
                    <a:pt x="151" y="86"/>
                    <a:pt x="152" y="91"/>
                    <a:pt x="152" y="96"/>
                  </a:cubicBezTo>
                  <a:cubicBezTo>
                    <a:pt x="152" y="97"/>
                    <a:pt x="151" y="98"/>
                    <a:pt x="151" y="100"/>
                  </a:cubicBezTo>
                  <a:cubicBezTo>
                    <a:pt x="151" y="101"/>
                    <a:pt x="152" y="103"/>
                    <a:pt x="152" y="104"/>
                  </a:cubicBezTo>
                  <a:cubicBezTo>
                    <a:pt x="152" y="109"/>
                    <a:pt x="151" y="114"/>
                    <a:pt x="149" y="119"/>
                  </a:cubicBezTo>
                  <a:cubicBezTo>
                    <a:pt x="144" y="117"/>
                    <a:pt x="137" y="113"/>
                    <a:pt x="131" y="108"/>
                  </a:cubicBezTo>
                  <a:cubicBezTo>
                    <a:pt x="131" y="105"/>
                    <a:pt x="132" y="102"/>
                    <a:pt x="132" y="99"/>
                  </a:cubicBezTo>
                  <a:close/>
                  <a:moveTo>
                    <a:pt x="110" y="69"/>
                  </a:moveTo>
                  <a:cubicBezTo>
                    <a:pt x="109" y="64"/>
                    <a:pt x="108" y="56"/>
                    <a:pt x="109" y="47"/>
                  </a:cubicBezTo>
                  <a:cubicBezTo>
                    <a:pt x="122" y="50"/>
                    <a:pt x="133" y="57"/>
                    <a:pt x="140" y="67"/>
                  </a:cubicBezTo>
                  <a:cubicBezTo>
                    <a:pt x="135" y="72"/>
                    <a:pt x="128" y="75"/>
                    <a:pt x="123" y="77"/>
                  </a:cubicBezTo>
                  <a:cubicBezTo>
                    <a:pt x="119" y="73"/>
                    <a:pt x="115" y="71"/>
                    <a:pt x="110" y="69"/>
                  </a:cubicBezTo>
                  <a:close/>
                  <a:moveTo>
                    <a:pt x="115" y="99"/>
                  </a:moveTo>
                  <a:cubicBezTo>
                    <a:pt x="115" y="108"/>
                    <a:pt x="108" y="115"/>
                    <a:pt x="99" y="115"/>
                  </a:cubicBezTo>
                  <a:cubicBezTo>
                    <a:pt x="90" y="115"/>
                    <a:pt x="83" y="108"/>
                    <a:pt x="83" y="99"/>
                  </a:cubicBezTo>
                  <a:cubicBezTo>
                    <a:pt x="83" y="90"/>
                    <a:pt x="90" y="83"/>
                    <a:pt x="99" y="83"/>
                  </a:cubicBezTo>
                  <a:cubicBezTo>
                    <a:pt x="108" y="83"/>
                    <a:pt x="115" y="90"/>
                    <a:pt x="115" y="99"/>
                  </a:cubicBezTo>
                  <a:close/>
                  <a:moveTo>
                    <a:pt x="77" y="78"/>
                  </a:moveTo>
                  <a:cubicBezTo>
                    <a:pt x="71" y="76"/>
                    <a:pt x="64" y="72"/>
                    <a:pt x="57" y="67"/>
                  </a:cubicBezTo>
                  <a:cubicBezTo>
                    <a:pt x="65" y="56"/>
                    <a:pt x="77" y="49"/>
                    <a:pt x="90" y="47"/>
                  </a:cubicBezTo>
                  <a:cubicBezTo>
                    <a:pt x="91" y="53"/>
                    <a:pt x="91" y="61"/>
                    <a:pt x="89" y="70"/>
                  </a:cubicBezTo>
                  <a:cubicBezTo>
                    <a:pt x="85" y="71"/>
                    <a:pt x="80" y="74"/>
                    <a:pt x="77" y="78"/>
                  </a:cubicBezTo>
                  <a:close/>
                  <a:moveTo>
                    <a:pt x="68" y="99"/>
                  </a:moveTo>
                  <a:cubicBezTo>
                    <a:pt x="68" y="102"/>
                    <a:pt x="69" y="104"/>
                    <a:pt x="69" y="106"/>
                  </a:cubicBezTo>
                  <a:cubicBezTo>
                    <a:pt x="62" y="113"/>
                    <a:pt x="54" y="117"/>
                    <a:pt x="48" y="119"/>
                  </a:cubicBezTo>
                  <a:cubicBezTo>
                    <a:pt x="47" y="114"/>
                    <a:pt x="46" y="109"/>
                    <a:pt x="46" y="104"/>
                  </a:cubicBezTo>
                  <a:cubicBezTo>
                    <a:pt x="46" y="103"/>
                    <a:pt x="46" y="101"/>
                    <a:pt x="46" y="100"/>
                  </a:cubicBezTo>
                  <a:cubicBezTo>
                    <a:pt x="46" y="98"/>
                    <a:pt x="46" y="97"/>
                    <a:pt x="46" y="96"/>
                  </a:cubicBezTo>
                  <a:cubicBezTo>
                    <a:pt x="46" y="91"/>
                    <a:pt x="47" y="86"/>
                    <a:pt x="48" y="81"/>
                  </a:cubicBezTo>
                  <a:cubicBezTo>
                    <a:pt x="54" y="83"/>
                    <a:pt x="62" y="87"/>
                    <a:pt x="69" y="93"/>
                  </a:cubicBezTo>
                  <a:cubicBezTo>
                    <a:pt x="69" y="95"/>
                    <a:pt x="68" y="97"/>
                    <a:pt x="68" y="99"/>
                  </a:cubicBezTo>
                  <a:close/>
                  <a:moveTo>
                    <a:pt x="89" y="129"/>
                  </a:moveTo>
                  <a:cubicBezTo>
                    <a:pt x="91" y="138"/>
                    <a:pt x="91" y="146"/>
                    <a:pt x="90" y="153"/>
                  </a:cubicBezTo>
                  <a:cubicBezTo>
                    <a:pt x="77" y="150"/>
                    <a:pt x="65" y="143"/>
                    <a:pt x="57" y="133"/>
                  </a:cubicBezTo>
                  <a:cubicBezTo>
                    <a:pt x="64" y="127"/>
                    <a:pt x="72" y="124"/>
                    <a:pt x="78" y="122"/>
                  </a:cubicBezTo>
                  <a:cubicBezTo>
                    <a:pt x="81" y="125"/>
                    <a:pt x="85" y="127"/>
                    <a:pt x="89" y="129"/>
                  </a:cubicBezTo>
                  <a:close/>
                  <a:moveTo>
                    <a:pt x="122" y="122"/>
                  </a:moveTo>
                  <a:cubicBezTo>
                    <a:pt x="128" y="124"/>
                    <a:pt x="134" y="128"/>
                    <a:pt x="140" y="133"/>
                  </a:cubicBezTo>
                  <a:cubicBezTo>
                    <a:pt x="133" y="143"/>
                    <a:pt x="122" y="150"/>
                    <a:pt x="109" y="152"/>
                  </a:cubicBezTo>
                  <a:cubicBezTo>
                    <a:pt x="108" y="143"/>
                    <a:pt x="109" y="135"/>
                    <a:pt x="110" y="130"/>
                  </a:cubicBezTo>
                  <a:cubicBezTo>
                    <a:pt x="114" y="128"/>
                    <a:pt x="119" y="126"/>
                    <a:pt x="122" y="122"/>
                  </a:cubicBezTo>
                  <a:close/>
                </a:path>
              </a:pathLst>
            </a:custGeom>
            <a:solidFill>
              <a:srgbClr val="247AA6">
                <a:alpha val="8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247AA6"/>
                </a:solidFill>
                <a:effectLst/>
                <a:uLnTx/>
                <a:uFillTx/>
                <a:latin typeface="站酷文艺体" panose="02000603000000000000" pitchFamily="2" charset="-122"/>
                <a:ea typeface="站酷文艺体" panose="02000603000000000000" pitchFamily="2" charset="-122"/>
                <a:cs typeface="+mn-cs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03300" y="5111115"/>
            <a:ext cx="3289300" cy="1087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20000"/>
              </a:lnSpc>
            </a:pPr>
            <a:r>
              <a:rPr lang="zh-CN" altLang="en-US" b="1">
                <a:solidFill>
                  <a:srgbClr val="68A3C2"/>
                </a:solidFill>
              </a:rPr>
              <a:t>（</a:t>
            </a:r>
            <a:r>
              <a:rPr lang="en-US" altLang="zh-CN" b="1">
                <a:solidFill>
                  <a:srgbClr val="68A3C2"/>
                </a:solidFill>
              </a:rPr>
              <a:t>1</a:t>
            </a:r>
            <a:r>
              <a:rPr lang="zh-CN" altLang="en-US" b="1">
                <a:solidFill>
                  <a:srgbClr val="68A3C2"/>
                </a:solidFill>
              </a:rPr>
              <a:t>）车载网络安全风险</a:t>
            </a:r>
            <a:endParaRPr lang="zh-CN" altLang="en-US" b="1">
              <a:solidFill>
                <a:srgbClr val="68A3C2"/>
              </a:solidFill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 b="1">
                <a:solidFill>
                  <a:srgbClr val="68A3C2"/>
                </a:solidFill>
              </a:rPr>
              <a:t>（</a:t>
            </a:r>
            <a:r>
              <a:rPr lang="en-US" altLang="zh-CN" b="1">
                <a:solidFill>
                  <a:srgbClr val="68A3C2"/>
                </a:solidFill>
              </a:rPr>
              <a:t>2</a:t>
            </a:r>
            <a:r>
              <a:rPr lang="zh-CN" altLang="en-US" b="1">
                <a:solidFill>
                  <a:srgbClr val="68A3C2"/>
                </a:solidFill>
              </a:rPr>
              <a:t>）数据安全风险</a:t>
            </a:r>
            <a:endParaRPr lang="zh-CN" altLang="en-US" b="1">
              <a:solidFill>
                <a:srgbClr val="68A3C2"/>
              </a:solidFill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 b="1">
                <a:solidFill>
                  <a:srgbClr val="68A3C2"/>
                </a:solidFill>
              </a:rPr>
              <a:t>（</a:t>
            </a:r>
            <a:r>
              <a:rPr lang="en-US" altLang="zh-CN" b="1">
                <a:solidFill>
                  <a:srgbClr val="68A3C2"/>
                </a:solidFill>
              </a:rPr>
              <a:t>3</a:t>
            </a:r>
            <a:r>
              <a:rPr lang="zh-CN" altLang="en-US" b="1">
                <a:solidFill>
                  <a:srgbClr val="68A3C2"/>
                </a:solidFill>
              </a:rPr>
              <a:t>）通信安全风险</a:t>
            </a:r>
            <a:endParaRPr lang="zh-CN" altLang="en-US" b="1">
              <a:solidFill>
                <a:srgbClr val="68A3C2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64100" y="5111115"/>
            <a:ext cx="3225800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20000"/>
              </a:lnSpc>
            </a:pPr>
            <a:r>
              <a:rPr lang="zh-CN" altLang="en-US" b="1">
                <a:solidFill>
                  <a:srgbClr val="68A3C2"/>
                </a:solidFill>
              </a:rPr>
              <a:t>（</a:t>
            </a:r>
            <a:r>
              <a:rPr lang="en-US" altLang="zh-CN" b="1">
                <a:solidFill>
                  <a:srgbClr val="68A3C2"/>
                </a:solidFill>
              </a:rPr>
              <a:t>1</a:t>
            </a:r>
            <a:r>
              <a:rPr lang="zh-CN" altLang="en-US" b="1">
                <a:solidFill>
                  <a:srgbClr val="68A3C2"/>
                </a:solidFill>
              </a:rPr>
              <a:t>）车载网络安全防护</a:t>
            </a:r>
            <a:endParaRPr lang="zh-CN" altLang="en-US" b="1">
              <a:solidFill>
                <a:srgbClr val="68A3C2"/>
              </a:solidFill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 b="1">
                <a:solidFill>
                  <a:srgbClr val="68A3C2"/>
                </a:solidFill>
              </a:rPr>
              <a:t>（</a:t>
            </a:r>
            <a:r>
              <a:rPr lang="en-US" altLang="zh-CN" b="1">
                <a:solidFill>
                  <a:srgbClr val="68A3C2"/>
                </a:solidFill>
              </a:rPr>
              <a:t>2</a:t>
            </a:r>
            <a:r>
              <a:rPr lang="zh-CN" altLang="en-US" b="1">
                <a:solidFill>
                  <a:srgbClr val="68A3C2"/>
                </a:solidFill>
              </a:rPr>
              <a:t>）数据安全防护</a:t>
            </a:r>
            <a:endParaRPr lang="zh-CN" altLang="en-US" b="1">
              <a:solidFill>
                <a:srgbClr val="68A3C2"/>
              </a:solidFill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 b="1">
                <a:solidFill>
                  <a:srgbClr val="68A3C2"/>
                </a:solidFill>
              </a:rPr>
              <a:t>（</a:t>
            </a:r>
            <a:r>
              <a:rPr lang="en-US" altLang="zh-CN" b="1">
                <a:solidFill>
                  <a:srgbClr val="68A3C2"/>
                </a:solidFill>
              </a:rPr>
              <a:t>3</a:t>
            </a:r>
            <a:r>
              <a:rPr lang="zh-CN" altLang="en-US" b="1">
                <a:solidFill>
                  <a:srgbClr val="68A3C2"/>
                </a:solidFill>
              </a:rPr>
              <a:t>）通信安全防护</a:t>
            </a:r>
            <a:endParaRPr lang="zh-CN" altLang="en-US" b="1">
              <a:solidFill>
                <a:srgbClr val="68A3C2"/>
              </a:solidFill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 b="1">
                <a:solidFill>
                  <a:srgbClr val="68A3C2"/>
                </a:solidFill>
              </a:rPr>
              <a:t>（</a:t>
            </a:r>
            <a:r>
              <a:rPr lang="en-US" altLang="zh-CN" b="1">
                <a:solidFill>
                  <a:srgbClr val="68A3C2"/>
                </a:solidFill>
              </a:rPr>
              <a:t>4</a:t>
            </a:r>
            <a:r>
              <a:rPr lang="zh-CN" altLang="en-US" b="1">
                <a:solidFill>
                  <a:srgbClr val="68A3C2"/>
                </a:solidFill>
              </a:rPr>
              <a:t>）软件安全防护</a:t>
            </a:r>
            <a:endParaRPr lang="zh-CN" altLang="en-US" b="1">
              <a:solidFill>
                <a:srgbClr val="68A3C2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407400" y="5111115"/>
            <a:ext cx="3429000" cy="1087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20000"/>
              </a:lnSpc>
            </a:pPr>
            <a:r>
              <a:rPr lang="zh-CN" altLang="en-US" b="1">
                <a:solidFill>
                  <a:srgbClr val="68A3C2"/>
                </a:solidFill>
              </a:rPr>
              <a:t>（</a:t>
            </a:r>
            <a:r>
              <a:rPr lang="en-US" altLang="zh-CN" b="1">
                <a:solidFill>
                  <a:srgbClr val="68A3C2"/>
                </a:solidFill>
              </a:rPr>
              <a:t>1</a:t>
            </a:r>
            <a:r>
              <a:rPr lang="zh-CN" altLang="en-US" b="1">
                <a:solidFill>
                  <a:srgbClr val="68A3C2"/>
                </a:solidFill>
              </a:rPr>
              <a:t>）零信任架构应用</a:t>
            </a:r>
            <a:endParaRPr lang="zh-CN" altLang="en-US" b="1">
              <a:solidFill>
                <a:srgbClr val="68A3C2"/>
              </a:solidFill>
            </a:endParaRPr>
          </a:p>
          <a:p>
            <a:pPr indent="0" fontAlgn="auto">
              <a:lnSpc>
                <a:spcPct val="120000"/>
              </a:lnSpc>
            </a:pPr>
            <a:r>
              <a:rPr lang="zh-CN" altLang="en-US" b="1">
                <a:solidFill>
                  <a:srgbClr val="68A3C2"/>
                </a:solidFill>
              </a:rPr>
              <a:t>（</a:t>
            </a:r>
            <a:r>
              <a:rPr lang="en-US" altLang="zh-CN" b="1">
                <a:solidFill>
                  <a:srgbClr val="68A3C2"/>
                </a:solidFill>
              </a:rPr>
              <a:t>2</a:t>
            </a:r>
            <a:r>
              <a:rPr lang="zh-CN" altLang="en-US" b="1">
                <a:solidFill>
                  <a:srgbClr val="68A3C2"/>
                </a:solidFill>
              </a:rPr>
              <a:t>）人工智能与机器学习赋能（</a:t>
            </a:r>
            <a:r>
              <a:rPr lang="en-US" altLang="zh-CN" b="1">
                <a:solidFill>
                  <a:srgbClr val="68A3C2"/>
                </a:solidFill>
              </a:rPr>
              <a:t>3</a:t>
            </a:r>
            <a:r>
              <a:rPr lang="zh-CN" altLang="en-US" b="1">
                <a:solidFill>
                  <a:srgbClr val="68A3C2"/>
                </a:solidFill>
              </a:rPr>
              <a:t>）跨行业协同安全生态</a:t>
            </a:r>
            <a:endParaRPr lang="zh-CN" altLang="en-US" b="1">
              <a:solidFill>
                <a:srgbClr val="68A3C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Bar dir="vert"/>
      </p:transition>
    </mc:Choice>
    <mc:Fallback>
      <p:transition spd="slow" advClick="0" advTm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4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4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5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5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3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5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3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5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3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5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4" dur="3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5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4" dur="3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7" dur="3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0" dur="3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3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6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0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3" dur="3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6" dur="3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9" dur="3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2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71" grpId="0"/>
      <p:bldP spid="72" grpId="0" animBg="1"/>
      <p:bldP spid="2" grpId="0"/>
      <p:bldP spid="67" grpId="1" animBg="1"/>
      <p:bldP spid="68" grpId="1" animBg="1"/>
      <p:bldP spid="71" grpId="1"/>
      <p:bldP spid="72" grpId="1" animBg="1"/>
      <p:bldP spid="2" grpId="1"/>
      <p:bldP spid="73" grpId="0" animBg="1"/>
      <p:bldP spid="74" grpId="0" animBg="1"/>
      <p:bldP spid="78" grpId="0" animBg="1"/>
      <p:bldP spid="40" grpId="0"/>
      <p:bldP spid="3" grpId="0"/>
      <p:bldP spid="73" grpId="1" animBg="1"/>
      <p:bldP spid="74" grpId="1" animBg="1"/>
      <p:bldP spid="78" grpId="1" animBg="1"/>
      <p:bldP spid="40" grpId="1"/>
      <p:bldP spid="3" grpId="1"/>
      <p:bldP spid="79" grpId="0" animBg="1"/>
      <p:bldP spid="80" grpId="0" animBg="1"/>
      <p:bldP spid="84" grpId="0" animBg="1"/>
      <p:bldP spid="43" grpId="0"/>
      <p:bldP spid="4" grpId="0"/>
      <p:bldP spid="79" grpId="1" animBg="1"/>
      <p:bldP spid="80" grpId="1" animBg="1"/>
      <p:bldP spid="84" grpId="1" animBg="1"/>
      <p:bldP spid="43" grpId="1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-12700" y="-635"/>
            <a:ext cx="12204700" cy="68776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 rot="16860000">
            <a:off x="3672840" y="-184150"/>
            <a:ext cx="12204700" cy="6858000"/>
          </a:xfrm>
          <a:prstGeom prst="rect">
            <a:avLst/>
          </a:prstGeom>
          <a:solidFill>
            <a:srgbClr val="CDD4DB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 useBgFill="1">
        <p:nvSpPr>
          <p:cNvPr id="4" name="椭圆 3"/>
          <p:cNvSpPr/>
          <p:nvPr/>
        </p:nvSpPr>
        <p:spPr>
          <a:xfrm>
            <a:off x="3830638" y="1243013"/>
            <a:ext cx="4530725" cy="4371975"/>
          </a:xfrm>
          <a:prstGeom prst="ellipse">
            <a:avLst/>
          </a:prstGeom>
          <a:ln>
            <a:noFill/>
          </a:ln>
          <a:effectLst>
            <a:outerShdw blurRad="381000" dist="50800" dir="540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 useBgFill="1">
        <p:nvSpPr>
          <p:cNvPr id="5" name="椭圆 4"/>
          <p:cNvSpPr/>
          <p:nvPr/>
        </p:nvSpPr>
        <p:spPr>
          <a:xfrm>
            <a:off x="4364355" y="1798320"/>
            <a:ext cx="3463290" cy="3261360"/>
          </a:xfrm>
          <a:prstGeom prst="ellipse">
            <a:avLst/>
          </a:prstGeom>
          <a:ln>
            <a:noFill/>
          </a:ln>
          <a:effectLst>
            <a:outerShdw blurRad="381000" dist="50800" dir="540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 useBgFill="1">
        <p:nvSpPr>
          <p:cNvPr id="6" name="椭圆 5"/>
          <p:cNvSpPr/>
          <p:nvPr/>
        </p:nvSpPr>
        <p:spPr>
          <a:xfrm>
            <a:off x="4962843" y="2324418"/>
            <a:ext cx="2266315" cy="2209165"/>
          </a:xfrm>
          <a:prstGeom prst="ellipse">
            <a:avLst/>
          </a:prstGeom>
          <a:ln>
            <a:noFill/>
          </a:ln>
          <a:effectLst>
            <a:outerShdw blurRad="381000" dist="50800" dir="540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36855" y="506095"/>
            <a:ext cx="890524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800">
                <a:latin typeface="方正大标宋简体" panose="02000000000000000000" charset="-122"/>
                <a:ea typeface="方正大标宋简体" panose="02000000000000000000" charset="-122"/>
              </a:rPr>
              <a:t>高精度地图与高精度定位技术</a:t>
            </a:r>
            <a:endParaRPr lang="zh-CN" altLang="en-US" sz="2800"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6855" y="1939925"/>
            <a:ext cx="4726305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 fontAlgn="auto">
              <a:lnSpc>
                <a:spcPct val="200000"/>
              </a:lnSpc>
            </a:pPr>
            <a:r>
              <a:rPr lang="zh-CN" altLang="en-US" sz="2000">
                <a:latin typeface="方正大标宋简体" panose="02000000000000000000" charset="-122"/>
                <a:ea typeface="方正大标宋简体" panose="02000000000000000000" charset="-122"/>
              </a:rPr>
              <a:t>高精度地图是一种比传统</a:t>
            </a:r>
            <a:endParaRPr lang="zh-CN" altLang="en-US" sz="2000">
              <a:latin typeface="方正大标宋简体" panose="02000000000000000000" charset="-122"/>
              <a:ea typeface="方正大标宋简体" panose="02000000000000000000" charset="-122"/>
            </a:endParaRPr>
          </a:p>
          <a:p>
            <a:pPr indent="0" algn="l" fontAlgn="auto">
              <a:lnSpc>
                <a:spcPct val="200000"/>
              </a:lnSpc>
            </a:pPr>
            <a:r>
              <a:rPr lang="zh-CN" altLang="en-US" sz="2000">
                <a:latin typeface="方正大标宋简体" panose="02000000000000000000" charset="-122"/>
                <a:ea typeface="方正大标宋简体" panose="02000000000000000000" charset="-122"/>
              </a:rPr>
              <a:t>导航地图更精细、</a:t>
            </a:r>
            <a:endParaRPr lang="zh-CN" altLang="en-US" sz="2000">
              <a:latin typeface="方正大标宋简体" panose="02000000000000000000" charset="-122"/>
              <a:ea typeface="方正大标宋简体" panose="02000000000000000000" charset="-122"/>
            </a:endParaRPr>
          </a:p>
          <a:p>
            <a:pPr indent="0" algn="l" fontAlgn="auto">
              <a:lnSpc>
                <a:spcPct val="200000"/>
              </a:lnSpc>
            </a:pPr>
            <a:r>
              <a:rPr lang="zh-CN" altLang="en-US" sz="2000">
                <a:latin typeface="方正大标宋简体" panose="02000000000000000000" charset="-122"/>
                <a:ea typeface="方正大标宋简体" panose="02000000000000000000" charset="-122"/>
              </a:rPr>
              <a:t>更准确的地图，其精度可达厘米级，</a:t>
            </a:r>
            <a:endParaRPr lang="zh-CN" altLang="en-US" sz="2000">
              <a:latin typeface="方正大标宋简体" panose="02000000000000000000" charset="-122"/>
              <a:ea typeface="方正大标宋简体" panose="02000000000000000000" charset="-122"/>
            </a:endParaRPr>
          </a:p>
          <a:p>
            <a:pPr indent="0" algn="l" fontAlgn="auto">
              <a:lnSpc>
                <a:spcPct val="200000"/>
              </a:lnSpc>
            </a:pPr>
            <a:r>
              <a:rPr lang="zh-CN" altLang="en-US" sz="2000">
                <a:latin typeface="方正大标宋简体" panose="02000000000000000000" charset="-122"/>
                <a:ea typeface="方正大标宋简体" panose="02000000000000000000" charset="-122"/>
              </a:rPr>
              <a:t>能够详细描述道路的</a:t>
            </a:r>
            <a:endParaRPr lang="zh-CN" altLang="en-US" sz="2000">
              <a:latin typeface="方正大标宋简体" panose="02000000000000000000" charset="-122"/>
              <a:ea typeface="方正大标宋简体" panose="02000000000000000000" charset="-122"/>
            </a:endParaRPr>
          </a:p>
          <a:p>
            <a:pPr indent="0" algn="l" fontAlgn="auto">
              <a:lnSpc>
                <a:spcPct val="200000"/>
              </a:lnSpc>
            </a:pPr>
            <a:r>
              <a:rPr lang="zh-CN" altLang="en-US" sz="2000">
                <a:latin typeface="方正大标宋简体" panose="02000000000000000000" charset="-122"/>
                <a:ea typeface="方正大标宋简体" panose="02000000000000000000" charset="-122"/>
              </a:rPr>
              <a:t>几何形状、车道属性、交通设施等信息</a:t>
            </a:r>
            <a:r>
              <a:rPr lang="zh-CN" altLang="en-US"/>
              <a:t>。</a:t>
            </a:r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827010" y="2324735"/>
            <a:ext cx="407162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200000"/>
              </a:lnSpc>
            </a:pPr>
            <a:r>
              <a:rPr lang="zh-CN" altLang="en-US" sz="2000">
                <a:latin typeface="方正大标宋简体" panose="02000000000000000000" charset="-122"/>
                <a:ea typeface="方正大标宋简体" panose="02000000000000000000" charset="-122"/>
              </a:rPr>
              <a:t>高精度地图可辅助智能汽车环境感知，弥补传感器在复杂场景下</a:t>
            </a:r>
            <a:endParaRPr lang="zh-CN" altLang="en-US" sz="2000">
              <a:latin typeface="方正大标宋简体" panose="02000000000000000000" charset="-122"/>
              <a:ea typeface="方正大标宋简体" panose="02000000000000000000" charset="-122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sz="2000">
                <a:latin typeface="方正大标宋简体" panose="02000000000000000000" charset="-122"/>
                <a:ea typeface="方正大标宋简体" panose="02000000000000000000" charset="-122"/>
              </a:rPr>
              <a:t>的不足；助力路径规划</a:t>
            </a:r>
            <a:endParaRPr lang="zh-CN" altLang="en-US" sz="2000">
              <a:latin typeface="方正大标宋简体" panose="02000000000000000000" charset="-122"/>
              <a:ea typeface="方正大标宋简体" panose="02000000000000000000" charset="-122"/>
            </a:endParaRPr>
          </a:p>
          <a:p>
            <a:pPr indent="0" fontAlgn="auto">
              <a:lnSpc>
                <a:spcPct val="200000"/>
              </a:lnSpc>
            </a:pPr>
            <a:r>
              <a:rPr lang="zh-CN" altLang="en-US" sz="2000">
                <a:latin typeface="方正大标宋简体" panose="02000000000000000000" charset="-122"/>
                <a:ea typeface="方正大标宋简体" panose="02000000000000000000" charset="-122"/>
              </a:rPr>
              <a:t>与决策，指引车辆安全行驶；结合定位技术实现厘米级精准定位，支撑自动驾驶稳定运行。</a:t>
            </a:r>
            <a:endParaRPr lang="zh-CN" altLang="en-US" sz="2000">
              <a:latin typeface="方正大标宋简体" panose="02000000000000000000" charset="-122"/>
              <a:ea typeface="方正大标宋简体" panose="020000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0">
        <p15:prstTrans prst="airplane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9" grpId="0"/>
      <p:bldP spid="9" grpId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0.xml><?xml version="1.0" encoding="utf-8"?>
<p:tagLst xmlns:p="http://schemas.openxmlformats.org/presentationml/2006/main">
  <p:tag name="KSO_WM_DIAGRAM_VIRTUALLY_FRAME" val="{&quot;height&quot;:270.3612598425197,&quot;left&quot;:42.39141732283465,&quot;top&quot;:165.0875590551181,&quot;width&quot;:892.8012598425197}"/>
</p:tagLst>
</file>

<file path=ppt/tags/tag11.xml><?xml version="1.0" encoding="utf-8"?>
<p:tagLst xmlns:p="http://schemas.openxmlformats.org/presentationml/2006/main">
  <p:tag name="KSO_WM_DIAGRAM_VIRTUALLY_FRAME" val="{&quot;height&quot;:270.3612598425197,&quot;left&quot;:42.39141732283465,&quot;top&quot;:165.0875590551181,&quot;width&quot;:892.8012598425197}"/>
</p:tagLst>
</file>

<file path=ppt/tags/tag12.xml><?xml version="1.0" encoding="utf-8"?>
<p:tagLst xmlns:p="http://schemas.openxmlformats.org/presentationml/2006/main">
  <p:tag name="KSO_WM_DIAGRAM_VIRTUALLY_FRAME" val="{&quot;height&quot;:270.3612598425197,&quot;left&quot;:42.39141732283465,&quot;top&quot;:165.0875590551181,&quot;width&quot;:892.8012598425197}"/>
</p:tagLst>
</file>

<file path=ppt/tags/tag13.xml><?xml version="1.0" encoding="utf-8"?>
<p:tagLst xmlns:p="http://schemas.openxmlformats.org/presentationml/2006/main">
  <p:tag name="KSO_WM_DIAGRAM_VIRTUALLY_FRAME" val="{&quot;height&quot;:270.3612598425197,&quot;left&quot;:42.39141732283465,&quot;top&quot;:165.0875590551181,&quot;width&quot;:892.8012598425197}"/>
</p:tagLst>
</file>

<file path=ppt/tags/tag14.xml><?xml version="1.0" encoding="utf-8"?>
<p:tagLst xmlns:p="http://schemas.openxmlformats.org/presentationml/2006/main">
  <p:tag name="KSO_WM_DIAGRAM_VIRTUALLY_FRAME" val="{&quot;height&quot;:270.3612598425197,&quot;left&quot;:42.39141732283465,&quot;top&quot;:165.0875590551181,&quot;width&quot;:892.8012598425197}"/>
</p:tagLst>
</file>

<file path=ppt/tags/tag15.xml><?xml version="1.0" encoding="utf-8"?>
<p:tagLst xmlns:p="http://schemas.openxmlformats.org/presentationml/2006/main">
  <p:tag name="KSO_WM_DIAGRAM_VIRTUALLY_FRAME" val="{&quot;height&quot;:270.3612598425197,&quot;left&quot;:42.39141732283465,&quot;top&quot;:165.0875590551181,&quot;width&quot;:892.8012598425197}"/>
</p:tagLst>
</file>

<file path=ppt/tags/tag16.xml><?xml version="1.0" encoding="utf-8"?>
<p:tagLst xmlns:p="http://schemas.openxmlformats.org/presentationml/2006/main">
  <p:tag name="KSO_WM_DIAGRAM_VIRTUALLY_FRAME" val="{&quot;height&quot;:270.3612598425197,&quot;left&quot;:42.39141732283465,&quot;top&quot;:165.0875590551181,&quot;width&quot;:892.8012598425197}"/>
</p:tagLst>
</file>

<file path=ppt/tags/tag17.xml><?xml version="1.0" encoding="utf-8"?>
<p:tagLst xmlns:p="http://schemas.openxmlformats.org/presentationml/2006/main">
  <p:tag name="KSO_WM_DIAGRAM_VIRTUALLY_FRAME" val="{&quot;height&quot;:270.3612598425197,&quot;left&quot;:42.39141732283465,&quot;top&quot;:165.0875590551181,&quot;width&quot;:892.8012598425197}"/>
</p:tagLst>
</file>

<file path=ppt/tags/tag18.xml><?xml version="1.0" encoding="utf-8"?>
<p:tagLst xmlns:p="http://schemas.openxmlformats.org/presentationml/2006/main">
  <p:tag name="KSO_WM_DIAGRAM_VIRTUALLY_FRAME" val="{&quot;height&quot;:368.84952755905505,&quot;left&quot;:42.19409448818898,&quot;top&quot;:123.22370078740157,&quot;width&quot;:874.5741732283465}"/>
</p:tagLst>
</file>

<file path=ppt/tags/tag19.xml><?xml version="1.0" encoding="utf-8"?>
<p:tagLst xmlns:p="http://schemas.openxmlformats.org/presentationml/2006/main">
  <p:tag name="KSO_WM_DIAGRAM_VIRTUALLY_FRAME" val="{&quot;height&quot;:368.84952755905505,&quot;left&quot;:42.19409448818898,&quot;top&quot;:123.22370078740157,&quot;width&quot;:874.5741732283465}"/>
</p:tagLst>
</file>

<file path=ppt/tags/tag2.xml><?xml version="1.0" encoding="utf-8"?>
<p:tagLst xmlns:p="http://schemas.openxmlformats.org/presentationml/2006/main">
  <p:tag name="KSO_WM_DIAGRAM_VIRTUALLY_FRAME" val="{&quot;height&quot;:270.3612598425197,&quot;left&quot;:42.39141732283465,&quot;top&quot;:165.0875590551181,&quot;width&quot;:892.8012598425197}"/>
</p:tagLst>
</file>

<file path=ppt/tags/tag20.xml><?xml version="1.0" encoding="utf-8"?>
<p:tagLst xmlns:p="http://schemas.openxmlformats.org/presentationml/2006/main">
  <p:tag name="KSO_WM_DIAGRAM_VIRTUALLY_FRAME" val="{&quot;height&quot;:368.84952755905505,&quot;left&quot;:42.19409448818898,&quot;top&quot;:123.22370078740157,&quot;width&quot;:874.5741732283465}"/>
</p:tagLst>
</file>

<file path=ppt/tags/tag21.xml><?xml version="1.0" encoding="utf-8"?>
<p:tagLst xmlns:p="http://schemas.openxmlformats.org/presentationml/2006/main">
  <p:tag name="KSO_WM_DIAGRAM_VIRTUALLY_FRAME" val="{&quot;height&quot;:368.84952755905505,&quot;left&quot;:42.19409448818898,&quot;top&quot;:123.22370078740157,&quot;width&quot;:874.5741732283465}"/>
</p:tagLst>
</file>

<file path=ppt/tags/tag22.xml><?xml version="1.0" encoding="utf-8"?>
<p:tagLst xmlns:p="http://schemas.openxmlformats.org/presentationml/2006/main">
  <p:tag name="KSO_WM_DIAGRAM_VIRTUALLY_FRAME" val="{&quot;height&quot;:368.84952755905505,&quot;left&quot;:42.19409448818898,&quot;top&quot;:123.22370078740157,&quot;width&quot;:874.5741732283465}"/>
</p:tagLst>
</file>

<file path=ppt/tags/tag23.xml><?xml version="1.0" encoding="utf-8"?>
<p:tagLst xmlns:p="http://schemas.openxmlformats.org/presentationml/2006/main">
  <p:tag name="KSO_WM_DIAGRAM_VIRTUALLY_FRAME" val="{&quot;height&quot;:368.84952755905505,&quot;left&quot;:42.19409448818898,&quot;top&quot;:123.22370078740157,&quot;width&quot;:874.5741732283465}"/>
</p:tagLst>
</file>

<file path=ppt/tags/tag24.xml><?xml version="1.0" encoding="utf-8"?>
<p:tagLst xmlns:p="http://schemas.openxmlformats.org/presentationml/2006/main">
  <p:tag name="KSO_WM_DIAGRAM_VIRTUALLY_FRAME" val="{&quot;height&quot;:368.84952755905505,&quot;left&quot;:42.19409448818898,&quot;top&quot;:123.22370078740157,&quot;width&quot;:874.5741732283465}"/>
</p:tagLst>
</file>

<file path=ppt/tags/tag25.xml><?xml version="1.0" encoding="utf-8"?>
<p:tagLst xmlns:p="http://schemas.openxmlformats.org/presentationml/2006/main">
  <p:tag name="KSO_WM_DIAGRAM_VIRTUALLY_FRAME" val="{&quot;height&quot;:368.84952755905505,&quot;left&quot;:42.19409448818898,&quot;top&quot;:123.22370078740157,&quot;width&quot;:874.5741732283465}"/>
</p:tagLst>
</file>

<file path=ppt/tags/tag26.xml><?xml version="1.0" encoding="utf-8"?>
<p:tagLst xmlns:p="http://schemas.openxmlformats.org/presentationml/2006/main">
  <p:tag name="KSO_WM_DIAGRAM_VIRTUALLY_FRAME" val="{&quot;height&quot;:368.84952755905505,&quot;left&quot;:42.19409448818898,&quot;top&quot;:123.22370078740157,&quot;width&quot;:874.5741732283465}"/>
</p:tagLst>
</file>

<file path=ppt/tags/tag27.xml><?xml version="1.0" encoding="utf-8"?>
<p:tagLst xmlns:p="http://schemas.openxmlformats.org/presentationml/2006/main">
  <p:tag name="KSO_WM_DIAGRAM_VIRTUALLY_FRAME" val="{&quot;height&quot;:368.84952755905505,&quot;left&quot;:42.19409448818898,&quot;top&quot;:123.22370078740157,&quot;width&quot;:874.5741732283465}"/>
</p:tagLst>
</file>

<file path=ppt/tags/tag28.xml><?xml version="1.0" encoding="utf-8"?>
<p:tagLst xmlns:p="http://schemas.openxmlformats.org/presentationml/2006/main">
  <p:tag name="KSO_WM_DIAGRAM_VIRTUALLY_FRAME" val="{&quot;height&quot;:368.84952755905505,&quot;left&quot;:42.19409448818898,&quot;top&quot;:123.22370078740157,&quot;width&quot;:874.5741732283465}"/>
</p:tagLst>
</file>

<file path=ppt/tags/tag29.xml><?xml version="1.0" encoding="utf-8"?>
<p:tagLst xmlns:p="http://schemas.openxmlformats.org/presentationml/2006/main">
  <p:tag name="KSO_WM_DIAGRAM_VIRTUALLY_FRAME" val="{&quot;height&quot;:368.84952755905505,&quot;left&quot;:42.19409448818898,&quot;top&quot;:123.22370078740157,&quot;width&quot;:874.5741732283465}"/>
</p:tagLst>
</file>

<file path=ppt/tags/tag3.xml><?xml version="1.0" encoding="utf-8"?>
<p:tagLst xmlns:p="http://schemas.openxmlformats.org/presentationml/2006/main">
  <p:tag name="KSO_WM_DIAGRAM_VIRTUALLY_FRAME" val="{&quot;height&quot;:270.3612598425197,&quot;left&quot;:42.39141732283465,&quot;top&quot;:165.0875590551181,&quot;width&quot;:892.8012598425197}"/>
</p:tagLst>
</file>

<file path=ppt/tags/tag30.xml><?xml version="1.0" encoding="utf-8"?>
<p:tagLst xmlns:p="http://schemas.openxmlformats.org/presentationml/2006/main">
  <p:tag name="KSO_WM_DIAGRAM_VIRTUALLY_FRAME" val="{&quot;height&quot;:368.84952755905505,&quot;left&quot;:42.19409448818898,&quot;top&quot;:123.22370078740157,&quot;width&quot;:874.5741732283465}"/>
</p:tagLst>
</file>

<file path=ppt/tags/tag31.xml><?xml version="1.0" encoding="utf-8"?>
<p:tagLst xmlns:p="http://schemas.openxmlformats.org/presentationml/2006/main">
  <p:tag name="KSO_WM_DIAGRAM_VIRTUALLY_FRAME" val="{&quot;height&quot;:368.84952755905505,&quot;left&quot;:42.19409448818898,&quot;top&quot;:123.22370078740157,&quot;width&quot;:874.5741732283465}"/>
</p:tagLst>
</file>

<file path=ppt/tags/tag32.xml><?xml version="1.0" encoding="utf-8"?>
<p:tagLst xmlns:p="http://schemas.openxmlformats.org/presentationml/2006/main">
  <p:tag name="KSO_WM_DIAGRAM_VIRTUALLY_FRAME" val="{&quot;height&quot;:368.84952755905505,&quot;left&quot;:42.19409448818898,&quot;top&quot;:123.22370078740157,&quot;width&quot;:874.5741732283465}"/>
</p:tagLst>
</file>

<file path=ppt/tags/tag33.xml><?xml version="1.0" encoding="utf-8"?>
<p:tagLst xmlns:p="http://schemas.openxmlformats.org/presentationml/2006/main">
  <p:tag name="KSO_WM_DIAGRAM_VIRTUALLY_FRAME" val="{&quot;height&quot;:308.1402362204725,&quot;left&quot;:44.95,&quot;top&quot;:157.94464566929133,&quot;width&quot;:852.9156692913386}"/>
</p:tagLst>
</file>

<file path=ppt/tags/tag34.xml><?xml version="1.0" encoding="utf-8"?>
<p:tagLst xmlns:p="http://schemas.openxmlformats.org/presentationml/2006/main">
  <p:tag name="KSO_WM_DIAGRAM_VIRTUALLY_FRAME" val="{&quot;height&quot;:308.1402362204725,&quot;left&quot;:44.95,&quot;top&quot;:157.94464566929133,&quot;width&quot;:852.9156692913386}"/>
</p:tagLst>
</file>

<file path=ppt/tags/tag35.xml><?xml version="1.0" encoding="utf-8"?>
<p:tagLst xmlns:p="http://schemas.openxmlformats.org/presentationml/2006/main">
  <p:tag name="KSO_WM_DIAGRAM_VIRTUALLY_FRAME" val="{&quot;height&quot;:308.1402362204725,&quot;left&quot;:44.95,&quot;top&quot;:157.94464566929133,&quot;width&quot;:852.9156692913386}"/>
</p:tagLst>
</file>

<file path=ppt/tags/tag36.xml><?xml version="1.0" encoding="utf-8"?>
<p:tagLst xmlns:p="http://schemas.openxmlformats.org/presentationml/2006/main">
  <p:tag name="KSO_WM_DIAGRAM_VIRTUALLY_FRAME" val="{&quot;height&quot;:308.1402362204725,&quot;left&quot;:44.95,&quot;top&quot;:157.94464566929133,&quot;width&quot;:852.9156692913386}"/>
</p:tagLst>
</file>

<file path=ppt/tags/tag37.xml><?xml version="1.0" encoding="utf-8"?>
<p:tagLst xmlns:p="http://schemas.openxmlformats.org/presentationml/2006/main">
  <p:tag name="KSO_WM_DIAGRAM_VIRTUALLY_FRAME" val="{&quot;height&quot;:308.1402362204725,&quot;left&quot;:44.95,&quot;top&quot;:157.94464566929133,&quot;width&quot;:852.9156692913386}"/>
</p:tagLst>
</file>

<file path=ppt/tags/tag38.xml><?xml version="1.0" encoding="utf-8"?>
<p:tagLst xmlns:p="http://schemas.openxmlformats.org/presentationml/2006/main">
  <p:tag name="KSO_WM_DIAGRAM_VIRTUALLY_FRAME" val="{&quot;height&quot;:308.1402362204725,&quot;left&quot;:44.95,&quot;top&quot;:157.94464566929133,&quot;width&quot;:852.9156692913386}"/>
</p:tagLst>
</file>

<file path=ppt/tags/tag39.xml><?xml version="1.0" encoding="utf-8"?>
<p:tagLst xmlns:p="http://schemas.openxmlformats.org/presentationml/2006/main">
  <p:tag name="KSO_WM_DIAGRAM_VIRTUALLY_FRAME" val="{&quot;height&quot;:308.1402362204725,&quot;left&quot;:44.95,&quot;top&quot;:157.94464566929133,&quot;width&quot;:852.9156692913386}"/>
</p:tagLst>
</file>

<file path=ppt/tags/tag4.xml><?xml version="1.0" encoding="utf-8"?>
<p:tagLst xmlns:p="http://schemas.openxmlformats.org/presentationml/2006/main">
  <p:tag name="KSO_WM_DIAGRAM_VIRTUALLY_FRAME" val="{&quot;height&quot;:270.3612598425197,&quot;left&quot;:42.39141732283465,&quot;top&quot;:165.0875590551181,&quot;width&quot;:892.8012598425197}"/>
</p:tagLst>
</file>

<file path=ppt/tags/tag40.xml><?xml version="1.0" encoding="utf-8"?>
<p:tagLst xmlns:p="http://schemas.openxmlformats.org/presentationml/2006/main">
  <p:tag name="KSO_WM_DIAGRAM_VIRTUALLY_FRAME" val="{&quot;height&quot;:308.1402362204725,&quot;left&quot;:44.95,&quot;top&quot;:157.94464566929133,&quot;width&quot;:852.9156692913386}"/>
</p:tagLst>
</file>

<file path=ppt/tags/tag41.xml><?xml version="1.0" encoding="utf-8"?>
<p:tagLst xmlns:p="http://schemas.openxmlformats.org/presentationml/2006/main">
  <p:tag name="KSO_WM_DIAGRAM_VIRTUALLY_FRAME" val="{&quot;height&quot;:308.1402362204725,&quot;left&quot;:44.95,&quot;top&quot;:157.94464566929133,&quot;width&quot;:852.9156692913386}"/>
</p:tagLst>
</file>

<file path=ppt/tags/tag42.xml><?xml version="1.0" encoding="utf-8"?>
<p:tagLst xmlns:p="http://schemas.openxmlformats.org/presentationml/2006/main">
  <p:tag name="KSO_WM_DIAGRAM_VIRTUALLY_FRAME" val="{&quot;height&quot;:308.1402362204725,&quot;left&quot;:44.95,&quot;top&quot;:157.94464566929133,&quot;width&quot;:852.9156692913386}"/>
</p:tagLst>
</file>

<file path=ppt/tags/tag43.xml><?xml version="1.0" encoding="utf-8"?>
<p:tagLst xmlns:p="http://schemas.openxmlformats.org/presentationml/2006/main">
  <p:tag name="KSO_WM_DIAGRAM_VIRTUALLY_FRAME" val="{&quot;height&quot;:308.1402362204725,&quot;left&quot;:44.95,&quot;top&quot;:157.94464566929133,&quot;width&quot;:852.9156692913386}"/>
</p:tagLst>
</file>

<file path=ppt/tags/tag44.xml><?xml version="1.0" encoding="utf-8"?>
<p:tagLst xmlns:p="http://schemas.openxmlformats.org/presentationml/2006/main">
  <p:tag name="KSO_WM_DIAGRAM_VIRTUALLY_FRAME" val="{&quot;height&quot;:308.1402362204725,&quot;left&quot;:44.95,&quot;top&quot;:157.94464566929133,&quot;width&quot;:852.9156692913386}"/>
</p:tagLst>
</file>

<file path=ppt/tags/tag45.xml><?xml version="1.0" encoding="utf-8"?>
<p:tagLst xmlns:p="http://schemas.openxmlformats.org/presentationml/2006/main">
  <p:tag name="KSO_WM_DIAGRAM_VIRTUALLY_FRAME" val="{&quot;height&quot;:308.1402362204725,&quot;left&quot;:44.95,&quot;top&quot;:157.94464566929133,&quot;width&quot;:852.9156692913386}"/>
</p:tagLst>
</file>

<file path=ppt/tags/tag46.xml><?xml version="1.0" encoding="utf-8"?>
<p:tagLst xmlns:p="http://schemas.openxmlformats.org/presentationml/2006/main">
  <p:tag name="KSO_WM_DIAGRAM_VIRTUALLY_FRAME" val="{&quot;height&quot;:308.1402362204725,&quot;left&quot;:44.95,&quot;top&quot;:157.94464566929133,&quot;width&quot;:852.9156692913386}"/>
</p:tagLst>
</file>

<file path=ppt/tags/tag47.xml><?xml version="1.0" encoding="utf-8"?>
<p:tagLst xmlns:p="http://schemas.openxmlformats.org/presentationml/2006/main">
  <p:tag name="KSO_WM_DIAGRAM_VIRTUALLY_FRAME" val="{&quot;height&quot;:308.1402362204725,&quot;left&quot;:44.95,&quot;top&quot;:157.94464566929133,&quot;width&quot;:852.9156692913386}"/>
</p:tagLst>
</file>

<file path=ppt/tags/tag48.xml><?xml version="1.0" encoding="utf-8"?>
<p:tagLst xmlns:p="http://schemas.openxmlformats.org/presentationml/2006/main">
  <p:tag name="resource_record_key" val="{&quot;12&quot;:[25114464,25073102],&quot;13&quot;:[4364928]}"/>
</p:tagLst>
</file>

<file path=ppt/tags/tag5.xml><?xml version="1.0" encoding="utf-8"?>
<p:tagLst xmlns:p="http://schemas.openxmlformats.org/presentationml/2006/main">
  <p:tag name="KSO_WM_DIAGRAM_VIRTUALLY_FRAME" val="{&quot;height&quot;:270.3612598425197,&quot;left&quot;:42.39141732283465,&quot;top&quot;:165.0875590551181,&quot;width&quot;:892.8012598425197}"/>
</p:tagLst>
</file>

<file path=ppt/tags/tag6.xml><?xml version="1.0" encoding="utf-8"?>
<p:tagLst xmlns:p="http://schemas.openxmlformats.org/presentationml/2006/main">
  <p:tag name="KSO_WM_DIAGRAM_VIRTUALLY_FRAME" val="{&quot;height&quot;:270.3612598425197,&quot;left&quot;:42.39141732283465,&quot;top&quot;:165.0875590551181,&quot;width&quot;:892.8012598425197}"/>
</p:tagLst>
</file>

<file path=ppt/tags/tag7.xml><?xml version="1.0" encoding="utf-8"?>
<p:tagLst xmlns:p="http://schemas.openxmlformats.org/presentationml/2006/main">
  <p:tag name="KSO_WM_DIAGRAM_VIRTUALLY_FRAME" val="{&quot;height&quot;:270.3612598425197,&quot;left&quot;:42.39141732283465,&quot;top&quot;:165.0875590551181,&quot;width&quot;:892.8012598425197}"/>
</p:tagLst>
</file>

<file path=ppt/tags/tag8.xml><?xml version="1.0" encoding="utf-8"?>
<p:tagLst xmlns:p="http://schemas.openxmlformats.org/presentationml/2006/main">
  <p:tag name="KSO_WM_DIAGRAM_VIRTUALLY_FRAME" val="{&quot;height&quot;:270.3612598425197,&quot;left&quot;:42.39141732283465,&quot;top&quot;:165.0875590551181,&quot;width&quot;:892.8012598425197}"/>
</p:tagLst>
</file>

<file path=ppt/tags/tag9.xml><?xml version="1.0" encoding="utf-8"?>
<p:tagLst xmlns:p="http://schemas.openxmlformats.org/presentationml/2006/main">
  <p:tag name="KSO_WM_DIAGRAM_VIRTUALLY_FRAME" val="{&quot;height&quot;:270.3612598425197,&quot;left&quot;:42.39141732283465,&quot;top&quot;:165.0875590551181,&quot;width&quot;:892.8012598425197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Arial"/>
        <a:ea typeface="站酷文艺体"/>
        <a:cs typeface=""/>
      </a:majorFont>
      <a:minorFont>
        <a:latin typeface="Arial"/>
        <a:ea typeface="站酷文艺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思源宋体 CN"/>
        <a:ea typeface="Source Han Sans Regular"/>
        <a:cs typeface=""/>
      </a:majorFont>
      <a:minorFont>
        <a:latin typeface="思源宋体 CN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1451</Words>
  <Application>WPS 演示</Application>
  <PresentationFormat>宽屏</PresentationFormat>
  <Paragraphs>116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12</vt:i4>
      </vt:variant>
    </vt:vector>
  </HeadingPairs>
  <TitlesOfParts>
    <vt:vector size="37" baseType="lpstr">
      <vt:lpstr>Arial</vt:lpstr>
      <vt:lpstr>宋体</vt:lpstr>
      <vt:lpstr>Wingdings</vt:lpstr>
      <vt:lpstr>汉仪雪君体简</vt:lpstr>
      <vt:lpstr>方正大标宋简体</vt:lpstr>
      <vt:lpstr>Calibri</vt:lpstr>
      <vt:lpstr>等线</vt:lpstr>
      <vt:lpstr>华文中宋</vt:lpstr>
      <vt:lpstr>站酷文艺体</vt:lpstr>
      <vt:lpstr>方正仿宋_GBK</vt:lpstr>
      <vt:lpstr>汉仪雅酷黑W</vt:lpstr>
      <vt:lpstr>汉仪尚巍手书简</vt:lpstr>
      <vt:lpstr>Butler</vt:lpstr>
      <vt:lpstr>Noto Sans S Chinese Bold</vt:lpstr>
      <vt:lpstr>字小魂沧浪行楷</vt:lpstr>
      <vt:lpstr>方正小标宋简体</vt:lpstr>
      <vt:lpstr>思源宋体 CN</vt:lpstr>
      <vt:lpstr>Source Han Sans Regular</vt:lpstr>
      <vt:lpstr>微软雅黑</vt:lpstr>
      <vt:lpstr>Arial Unicode MS</vt:lpstr>
      <vt:lpstr>等线 Light</vt:lpstr>
      <vt:lpstr>Segoe Print</vt:lpstr>
      <vt:lpstr>Office 主题​​</vt:lpstr>
      <vt:lpstr>4_Office 主题​​</vt:lpstr>
      <vt:lpstr>9_Office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樊 谕</dc:creator>
  <cp:lastModifiedBy> 慧</cp:lastModifiedBy>
  <cp:revision>19</cp:revision>
  <dcterms:created xsi:type="dcterms:W3CDTF">2019-10-17T10:37:00Z</dcterms:created>
  <dcterms:modified xsi:type="dcterms:W3CDTF">2026-04-16T02:52:57Z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B611FC7B9FD94A868280028B55BFB6B8_13</vt:lpwstr>
  </property>
  <property fmtid="{D5CDD505-2E9C-101B-9397-08002B2CF9AE}" pid="3" name="KSOProductBuildVer">
    <vt:lpwstr>2052-12.1.0.21541</vt:lpwstr>
  </property>
  <property fmtid="{D5CDD505-2E9C-101B-9397-08002B2CF9AE}" pid="4" name="KSOTemplateUUID">
    <vt:lpwstr>v1.0_mb_DE0Pk88+00jBNYnlbNAaIw==</vt:lpwstr>
  </property>
</Properties>
</file>