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10"/>
  </p:notesMasterIdLst>
  <p:handoutMasterIdLst>
    <p:handoutMasterId r:id="rId26"/>
  </p:handoutMasterIdLst>
  <p:sldIdLst>
    <p:sldId id="277" r:id="rId4"/>
    <p:sldId id="278" r:id="rId5"/>
    <p:sldId id="279" r:id="rId6"/>
    <p:sldId id="280" r:id="rId7"/>
    <p:sldId id="281" r:id="rId8"/>
    <p:sldId id="273" r:id="rId9"/>
    <p:sldId id="257" r:id="rId11"/>
    <p:sldId id="270" r:id="rId12"/>
    <p:sldId id="282" r:id="rId13"/>
    <p:sldId id="283" r:id="rId14"/>
    <p:sldId id="284" r:id="rId15"/>
    <p:sldId id="261" r:id="rId16"/>
    <p:sldId id="265" r:id="rId17"/>
    <p:sldId id="286" r:id="rId18"/>
    <p:sldId id="289" r:id="rId19"/>
    <p:sldId id="262" r:id="rId20"/>
    <p:sldId id="290" r:id="rId21"/>
    <p:sldId id="294" r:id="rId22"/>
    <p:sldId id="291" r:id="rId23"/>
    <p:sldId id="295" r:id="rId24"/>
    <p:sldId id="260" r:id="rId25"/>
  </p:sldIdLst>
  <p:sldSz cx="12192000" cy="6858000"/>
  <p:notesSz cx="6858000" cy="9144000"/>
  <p:embeddedFontLst>
    <p:embeddedFont>
      <p:font typeface="汉仪行楷简" panose="02010600000101010101" charset="-122"/>
      <p:regular r:id="rId30"/>
    </p:embeddedFont>
    <p:embeddedFont>
      <p:font typeface="汉仪许静行楷简" panose="00020600040101010101" charset="-122"/>
      <p:regular r:id="rId31"/>
    </p:embeddedFont>
    <p:embeddedFont>
      <p:font typeface="方正仿宋_GBK" panose="02000000000000000000" charset="-122"/>
      <p:regular r:id="rId32"/>
    </p:embeddedFont>
    <p:embeddedFont>
      <p:font typeface="华文中宋" panose="02010600040101010101" charset="-122"/>
      <p:regular r:id="rId33"/>
    </p:embeddedFont>
    <p:embeddedFont>
      <p:font typeface="字魂22号-文宋体" panose="00000500000000000000" pitchFamily="2" charset="-122"/>
      <p:regular r:id="rId34"/>
    </p:embeddedFont>
    <p:embeddedFont>
      <p:font typeface="汉仪颜楷简" panose="00020600040101010101" charset="-122"/>
      <p:regular r:id="rId35"/>
    </p:embeddedFont>
    <p:embeddedFont>
      <p:font typeface="等线 Light" panose="02010600030101010101" charset="-122"/>
      <p:regular r:id="rId36"/>
    </p:embeddedFont>
    <p:embeddedFont>
      <p:font typeface="等线" panose="02010600030101010101" charset="-122"/>
      <p:regular r:id="rId37"/>
    </p:embeddedFont>
    <p:embeddedFont>
      <p:font typeface="Calibri" panose="020F0502020204030204" charset="0"/>
      <p:regular r:id="rId38"/>
      <p:bold r:id="rId39"/>
      <p:italic r:id="rId40"/>
      <p:boldItalic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6BDA1"/>
    <a:srgbClr val="A7B6AC"/>
    <a:srgbClr val="4F7588"/>
    <a:srgbClr val="A2A7A4"/>
    <a:srgbClr val="A3A4A5"/>
    <a:srgbClr val="90B1B1"/>
    <a:srgbClr val="D7D6D6"/>
    <a:srgbClr val="8D9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73" d="100"/>
          <a:sy n="73" d="100"/>
        </p:scale>
        <p:origin x="346" y="341"/>
      </p:cViewPr>
      <p:guideLst>
        <p:guide orient="horz" pos="2160"/>
        <p:guide pos="38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46.xml"/><Relationship Id="rId41" Type="http://schemas.openxmlformats.org/officeDocument/2006/relationships/font" Target="fonts/font12.fntdata"/><Relationship Id="rId40" Type="http://schemas.openxmlformats.org/officeDocument/2006/relationships/font" Target="fonts/font11.fntdata"/><Relationship Id="rId4" Type="http://schemas.openxmlformats.org/officeDocument/2006/relationships/slide" Target="slides/slide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066C2-C809-401B-B1F0-59983329228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B3B11-8B43-494A-A29E-5DA1D41B36C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B3B11-8B43-494A-A29E-5DA1D41B36C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076C786-641E-4CFB-AD89-E514AD2E97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9F40D0-6D94-454F-AEFD-5463A9E9A39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6C786-641E-4CFB-AD89-E514AD2E97F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F40D0-6D94-454F-AEFD-5463A9E9A39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6C786-641E-4CFB-AD89-E514AD2E97F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F40D0-6D94-454F-AEFD-5463A9E9A39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2.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2.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2.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2.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openxmlformats.org/officeDocument/2006/relationships/tags" Target="../tags/tag9.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5" Type="http://schemas.openxmlformats.org/officeDocument/2006/relationships/notesSlide" Target="../notesSlides/notesSlide4.xml"/><Relationship Id="rId14" Type="http://schemas.openxmlformats.org/officeDocument/2006/relationships/slideLayout" Target="../slideLayouts/slideLayout12.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descr="图片4"/>
          <p:cNvPicPr>
            <a:picLocks noChangeAspect="1"/>
          </p:cNvPicPr>
          <p:nvPr/>
        </p:nvPicPr>
        <p:blipFill>
          <a:blip r:embed="rId1"/>
          <a:stretch>
            <a:fillRect/>
          </a:stretch>
        </p:blipFill>
        <p:spPr>
          <a:xfrm>
            <a:off x="-4523740" y="-2553335"/>
            <a:ext cx="19395440" cy="10909935"/>
          </a:xfrm>
          <a:prstGeom prst="rect">
            <a:avLst/>
          </a:prstGeom>
        </p:spPr>
      </p:pic>
      <p:sp useBgFill="1">
        <p:nvSpPr>
          <p:cNvPr id="5" name="同心圆 4"/>
          <p:cNvSpPr/>
          <p:nvPr/>
        </p:nvSpPr>
        <p:spPr>
          <a:xfrm>
            <a:off x="-4250690" y="-7442835"/>
            <a:ext cx="21566505" cy="20896580"/>
          </a:xfrm>
          <a:prstGeom prst="donut">
            <a:avLst>
              <a:gd name="adj" fmla="val 7929"/>
            </a:avLst>
          </a:prstGeom>
          <a:ln>
            <a:noFill/>
          </a:ln>
          <a:effectLst>
            <a:outerShdw blurRad="1270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useBgFill="1">
        <p:nvSpPr>
          <p:cNvPr id="6" name="同心圆 5"/>
          <p:cNvSpPr/>
          <p:nvPr/>
        </p:nvSpPr>
        <p:spPr>
          <a:xfrm rot="11220000">
            <a:off x="-2463165" y="-4731385"/>
            <a:ext cx="16530320" cy="15613380"/>
          </a:xfrm>
          <a:prstGeom prst="donut">
            <a:avLst>
              <a:gd name="adj" fmla="val 4006"/>
            </a:avLst>
          </a:prstGeom>
          <a:ln>
            <a:noFill/>
          </a:ln>
          <a:effectLst>
            <a:outerShdw blurRad="1270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useBgFill="1">
        <p:nvSpPr>
          <p:cNvPr id="7" name="同心圆 6"/>
          <p:cNvSpPr/>
          <p:nvPr/>
        </p:nvSpPr>
        <p:spPr>
          <a:xfrm rot="8280000">
            <a:off x="1122680" y="-1811655"/>
            <a:ext cx="9977120" cy="9911080"/>
          </a:xfrm>
          <a:prstGeom prst="donut">
            <a:avLst>
              <a:gd name="adj" fmla="val 0"/>
            </a:avLst>
          </a:prstGeom>
          <a:ln>
            <a:noFill/>
          </a:ln>
          <a:effectLst>
            <a:outerShdw blurRad="1270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8" name="矩形 7" descr="7b0a2020202022776f7264617274223a2022220a7d0a"/>
          <p:cNvSpPr/>
          <p:nvPr/>
        </p:nvSpPr>
        <p:spPr>
          <a:xfrm>
            <a:off x="974725" y="-4036695"/>
            <a:ext cx="6965950" cy="2564130"/>
          </a:xfrm>
          <a:prstGeom prst="rect">
            <a:avLst/>
          </a:prstGeom>
          <a:noFill/>
          <a:ln>
            <a:noFill/>
          </a:ln>
        </p:spPr>
        <p:txBody>
          <a:bodyPr wrap="none" lIns="90000" tIns="46800" rIns="90000" bIns="46800" rtlCol="0" anchor="t">
            <a:noAutofit/>
          </a:bodyPr>
          <a:p>
            <a:pPr algn="ctr"/>
            <a:r>
              <a:rPr lang="zh-CN" altLang="en-US" sz="800">
                <a:ln w="57150"/>
                <a:solidFill>
                  <a:schemeClr val="tx1"/>
                </a:solidFill>
                <a:effectLst/>
                <a:latin typeface="汉仪行楷简" panose="02010600000101010101" charset="-122"/>
                <a:ea typeface="汉仪行楷简" panose="02010600000101010101" charset="-122"/>
              </a:rPr>
              <a:t>智能</a:t>
            </a:r>
            <a:r>
              <a:rPr lang="zh-CN" altLang="en-US" sz="800">
                <a:ln w="57150"/>
                <a:solidFill>
                  <a:schemeClr val="tx1"/>
                </a:solidFill>
                <a:effectLst/>
                <a:latin typeface="汉仪行楷简" panose="02010600000101010101" charset="-122"/>
                <a:ea typeface="汉仪行楷简" panose="02010600000101010101" charset="-122"/>
              </a:rPr>
              <a:t>汽车</a:t>
            </a:r>
            <a:endParaRPr lang="zh-CN" altLang="en-US" sz="800">
              <a:ln w="57150"/>
              <a:solidFill>
                <a:schemeClr val="tx1"/>
              </a:solidFill>
              <a:effectLst/>
              <a:latin typeface="汉仪行楷简" panose="02010600000101010101" charset="-122"/>
              <a:ea typeface="汉仪行楷简" panose="02010600000101010101" charset="-122"/>
            </a:endParaRPr>
          </a:p>
          <a:p>
            <a:pPr algn="ctr"/>
            <a:r>
              <a:rPr lang="zh-CN" altLang="en-US" sz="800">
                <a:ln w="57150"/>
                <a:solidFill>
                  <a:schemeClr val="tx1"/>
                </a:solidFill>
                <a:effectLst/>
                <a:latin typeface="汉仪行楷简" panose="02010600000101010101" charset="-122"/>
                <a:ea typeface="汉仪行楷简" panose="02010600000101010101" charset="-122"/>
              </a:rPr>
              <a:t> </a:t>
            </a:r>
            <a:r>
              <a:rPr lang="en-US" altLang="zh-CN" sz="800">
                <a:ln w="57150"/>
                <a:solidFill>
                  <a:schemeClr val="tx1"/>
                </a:solidFill>
                <a:effectLst/>
                <a:latin typeface="汉仪行楷简" panose="02010600000101010101" charset="-122"/>
                <a:ea typeface="汉仪行楷简" panose="02010600000101010101" charset="-122"/>
              </a:rPr>
              <a:t>     </a:t>
            </a:r>
            <a:r>
              <a:rPr lang="zh-CN" altLang="en-US" sz="800">
                <a:ln w="57150"/>
                <a:solidFill>
                  <a:schemeClr val="tx1"/>
                </a:solidFill>
                <a:effectLst/>
                <a:latin typeface="汉仪行楷简" panose="02010600000101010101" charset="-122"/>
                <a:ea typeface="汉仪行楷简" panose="02010600000101010101" charset="-122"/>
              </a:rPr>
              <a:t>动力系统</a:t>
            </a:r>
            <a:endParaRPr lang="zh-CN" altLang="en-US" sz="800">
              <a:ln w="57150"/>
              <a:solidFill>
                <a:schemeClr val="tx1"/>
              </a:solidFill>
              <a:effectLst/>
              <a:latin typeface="汉仪行楷简" panose="02010600000101010101" charset="-122"/>
              <a:ea typeface="汉仪行楷简" panose="02010600000101010101" charset="-122"/>
            </a:endParaRPr>
          </a:p>
        </p:txBody>
      </p:sp>
      <p:sp>
        <p:nvSpPr>
          <p:cNvPr id="9" name="文本框 8"/>
          <p:cNvSpPr txBox="1"/>
          <p:nvPr/>
        </p:nvSpPr>
        <p:spPr>
          <a:xfrm>
            <a:off x="1930400" y="-1390650"/>
            <a:ext cx="8204200" cy="1148080"/>
          </a:xfrm>
          <a:prstGeom prst="rect">
            <a:avLst/>
          </a:prstGeom>
          <a:noFill/>
        </p:spPr>
        <p:txBody>
          <a:bodyPr wrap="square" rtlCol="0">
            <a:noAutofit/>
          </a:bodyPr>
          <a:p>
            <a:pPr indent="0" fontAlgn="auto">
              <a:lnSpc>
                <a:spcPct val="200000"/>
              </a:lnSpc>
            </a:pPr>
            <a:r>
              <a:rPr lang="zh-CN" altLang="en-US" sz="800" b="1">
                <a:solidFill>
                  <a:schemeClr val="bg1"/>
                </a:solidFill>
                <a:latin typeface="汉仪许静行楷简" panose="00020600040101010101" charset="-122"/>
                <a:ea typeface="汉仪许静行楷简" panose="00020600040101010101" charset="-122"/>
              </a:rPr>
              <a:t>深入智能电控领域，介绍整车控制系统如何协调各部件运作，以及电机控制系统对电机转速、扭矩的精确调节方法，全面构建智能汽车动力系统的知识体系。</a:t>
            </a:r>
            <a:endParaRPr lang="zh-CN" altLang="en-US" sz="800" b="1">
              <a:solidFill>
                <a:schemeClr val="bg1"/>
              </a:solidFill>
              <a:latin typeface="汉仪许静行楷简" panose="00020600040101010101" charset="-122"/>
              <a:ea typeface="汉仪许静行楷简" panose="0002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blipFill>
            <a:blip r:embed="rId1"/>
            <a:stretch>
              <a:fillRect l="-10000" r="-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1945640"/>
            <a:ext cx="7705725" cy="3169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custDataLst>
              <p:tags r:id="rId2"/>
            </p:custDataLst>
          </p:nvPr>
        </p:nvGrpSpPr>
        <p:grpSpPr>
          <a:xfrm>
            <a:off x="11496549" y="584200"/>
            <a:ext cx="613410" cy="5733651"/>
            <a:chOff x="53849" y="371475"/>
            <a:chExt cx="613410" cy="5733651"/>
          </a:xfrm>
        </p:grpSpPr>
        <p:grpSp>
          <p:nvGrpSpPr>
            <p:cNvPr id="14" name="组合 13"/>
            <p:cNvGrpSpPr/>
            <p:nvPr/>
          </p:nvGrpSpPr>
          <p:grpSpPr>
            <a:xfrm>
              <a:off x="53849" y="371475"/>
              <a:ext cx="613410" cy="5733651"/>
              <a:chOff x="4987799" y="2219325"/>
              <a:chExt cx="613410" cy="5733651"/>
            </a:xfrm>
          </p:grpSpPr>
          <p:sp>
            <p:nvSpPr>
              <p:cNvPr id="15" name="椭圆 14"/>
              <p:cNvSpPr/>
              <p:nvPr/>
            </p:nvSpPr>
            <p:spPr>
              <a:xfrm>
                <a:off x="5175250" y="2219325"/>
                <a:ext cx="285750" cy="28575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6" name="组合 15"/>
              <p:cNvGrpSpPr/>
              <p:nvPr/>
            </p:nvGrpSpPr>
            <p:grpSpPr>
              <a:xfrm>
                <a:off x="4987799" y="2625288"/>
                <a:ext cx="613410" cy="5327688"/>
                <a:chOff x="4911599" y="2777688"/>
                <a:chExt cx="613410" cy="5327688"/>
              </a:xfrm>
            </p:grpSpPr>
            <p:sp>
              <p:nvSpPr>
                <p:cNvPr id="17" name="TextBox 59"/>
                <p:cNvSpPr>
                  <a:spLocks noChangeArrowheads="1"/>
                </p:cNvSpPr>
                <p:nvPr>
                  <p:custDataLst>
                    <p:tags r:id="rId3"/>
                  </p:custDataLst>
                </p:nvPr>
              </p:nvSpPr>
              <p:spPr bwMode="auto">
                <a:xfrm rot="19268" flipH="1">
                  <a:off x="4911599" y="2777688"/>
                  <a:ext cx="613410" cy="342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rPr>
                    <a:t>动力电池性能参数</a:t>
                  </a:r>
                  <a:endParaRPr lang="zh-CN" altLang="en-US" sz="28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18" name="Rectangle 20"/>
                <p:cNvSpPr>
                  <a:spLocks noChangeArrowheads="1"/>
                </p:cNvSpPr>
                <p:nvPr>
                  <p:custDataLst>
                    <p:tags r:id="rId4"/>
                  </p:custDataLst>
                </p:nvPr>
              </p:nvSpPr>
              <p:spPr bwMode="auto">
                <a:xfrm rot="19268">
                  <a:off x="4985149" y="6446406"/>
                  <a:ext cx="492125"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indent="0" algn="ctr" fontAlgn="base" latinLnBrk="1">
                    <a:spcBef>
                      <a:spcPct val="0"/>
                    </a:spcBef>
                    <a:spcAft>
                      <a:spcPct val="0"/>
                    </a:spcAft>
                    <a:buFont typeface="Arial" panose="020B0604020202020204" pitchFamily="34" charset="0"/>
                    <a:buNone/>
                  </a:pPr>
                  <a:r>
                    <a:rPr lang="en-US" altLang="zh-CN" sz="16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rPr>
                    <a:t>Power Battery Performance</a:t>
                  </a:r>
                  <a:endParaRPr lang="en-US" altLang="zh-CN" sz="16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cxnSp>
          <p:nvCxnSpPr>
            <p:cNvPr id="20" name="直接连接符 19"/>
            <p:cNvCxnSpPr/>
            <p:nvPr>
              <p:custDataLst>
                <p:tags r:id="rId5"/>
              </p:custDataLst>
            </p:nvPr>
          </p:nvCxnSpPr>
          <p:spPr>
            <a:xfrm>
              <a:off x="361950" y="3829050"/>
              <a:ext cx="0" cy="485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461645" y="2448560"/>
            <a:ext cx="6685280" cy="2168525"/>
          </a:xfrm>
          <a:prstGeom prst="rect">
            <a:avLst/>
          </a:prstGeom>
          <a:ln>
            <a:noFill/>
          </a:ln>
        </p:spPr>
        <p:txBody>
          <a:bodyPr wrap="square">
            <a:spAutoFit/>
          </a:bodyPr>
          <a:lstStyle/>
          <a:p>
            <a:pPr indent="0" algn="just" fontAlgn="auto">
              <a:lnSpc>
                <a:spcPct val="150000"/>
              </a:lnSpc>
              <a:spcBef>
                <a:spcPts val="0"/>
              </a:spcBef>
              <a:spcAft>
                <a:spcPts val="600"/>
              </a:spcAft>
              <a:buClr>
                <a:schemeClr val="accent1">
                  <a:lumMod val="75000"/>
                </a:schemeClr>
              </a:buClr>
              <a:buSzPct val="145000"/>
            </a:pPr>
            <a:r>
              <a:rPr lang="zh-CN" altLang="en-US"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rPr>
              <a:t>动力电池是智能汽车的储能装置，要评定动力电池的实际效能，主要是看其性能指标。动力电池性能指标主要有电压、容量、内阻、能量、功率、输出效率、放电倍率、使用寿命等。动力电池种类不同，其性能指标也有差异。</a:t>
            </a:r>
            <a:endParaRPr lang="zh-CN" altLang="en-US"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2000"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1+#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iterate type="lt">
                                    <p:tmPct val="20000"/>
                                  </p:iterate>
                                  <p:childTnLst>
                                    <p:set>
                                      <p:cBhvr>
                                        <p:cTn id="10" dur="500"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anim calcmode="lin" valueType="num">
                                      <p:cBhvr>
                                        <p:cTn id="12" dur="500" fill="hold"/>
                                        <p:tgtEl>
                                          <p:spTgt spid="24"/>
                                        </p:tgtEl>
                                        <p:attrNameLst>
                                          <p:attrName>ppt_x</p:attrName>
                                        </p:attrNameLst>
                                      </p:cBhvr>
                                      <p:tavLst>
                                        <p:tav tm="0">
                                          <p:val>
                                            <p:strVal val="#ppt_x"/>
                                          </p:val>
                                        </p:tav>
                                        <p:tav tm="100000">
                                          <p:val>
                                            <p:strVal val="#ppt_x"/>
                                          </p:val>
                                        </p:tav>
                                      </p:tavLst>
                                    </p:anim>
                                    <p:anim calcmode="lin" valueType="num">
                                      <p:cBhvr>
                                        <p:cTn id="1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blipFill>
            <a:blip r:embed="rId1"/>
            <a:stretch>
              <a:fillRect l="-10000" r="-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86275" y="1549400"/>
            <a:ext cx="7705725" cy="433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custDataLst>
              <p:tags r:id="rId2"/>
            </p:custDataLst>
          </p:nvPr>
        </p:nvGrpSpPr>
        <p:grpSpPr>
          <a:xfrm>
            <a:off x="57024" y="495300"/>
            <a:ext cx="613410" cy="4908151"/>
            <a:chOff x="57024" y="371475"/>
            <a:chExt cx="613410" cy="4908151"/>
          </a:xfrm>
        </p:grpSpPr>
        <p:grpSp>
          <p:nvGrpSpPr>
            <p:cNvPr id="14" name="组合 13"/>
            <p:cNvGrpSpPr/>
            <p:nvPr/>
          </p:nvGrpSpPr>
          <p:grpSpPr>
            <a:xfrm>
              <a:off x="57024" y="371475"/>
              <a:ext cx="613410" cy="4908151"/>
              <a:chOff x="4990974" y="2219325"/>
              <a:chExt cx="613410" cy="4908151"/>
            </a:xfrm>
          </p:grpSpPr>
          <p:sp>
            <p:nvSpPr>
              <p:cNvPr id="15" name="椭圆 14"/>
              <p:cNvSpPr/>
              <p:nvPr/>
            </p:nvSpPr>
            <p:spPr>
              <a:xfrm>
                <a:off x="5175250" y="2219325"/>
                <a:ext cx="285750" cy="28575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6" name="组合 15"/>
              <p:cNvGrpSpPr/>
              <p:nvPr/>
            </p:nvGrpSpPr>
            <p:grpSpPr>
              <a:xfrm>
                <a:off x="4990974" y="2625288"/>
                <a:ext cx="613410" cy="4502188"/>
                <a:chOff x="4914774" y="2777688"/>
                <a:chExt cx="613410" cy="4502188"/>
              </a:xfrm>
            </p:grpSpPr>
            <p:sp>
              <p:nvSpPr>
                <p:cNvPr id="17" name="TextBox 59"/>
                <p:cNvSpPr>
                  <a:spLocks noChangeArrowheads="1"/>
                </p:cNvSpPr>
                <p:nvPr>
                  <p:custDataLst>
                    <p:tags r:id="rId3"/>
                  </p:custDataLst>
                </p:nvPr>
              </p:nvSpPr>
              <p:spPr bwMode="auto">
                <a:xfrm rot="19268" flipH="1">
                  <a:off x="4914774" y="2777688"/>
                  <a:ext cx="613410" cy="239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rPr>
                    <a:t>电池管理系统</a:t>
                  </a:r>
                  <a:endParaRPr lang="zh-CN" altLang="en-US" sz="28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18" name="Rectangle 20"/>
                <p:cNvSpPr>
                  <a:spLocks noChangeArrowheads="1"/>
                </p:cNvSpPr>
                <p:nvPr>
                  <p:custDataLst>
                    <p:tags r:id="rId4"/>
                  </p:custDataLst>
                </p:nvPr>
              </p:nvSpPr>
              <p:spPr bwMode="auto">
                <a:xfrm rot="19268">
                  <a:off x="4985149" y="5620906"/>
                  <a:ext cx="492125"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indent="0" algn="ctr" fontAlgn="base" latinLnBrk="1">
                    <a:spcBef>
                      <a:spcPct val="0"/>
                    </a:spcBef>
                    <a:spcAft>
                      <a:spcPct val="0"/>
                    </a:spcAft>
                    <a:buFont typeface="Arial" panose="020B0604020202020204" pitchFamily="34" charset="0"/>
                    <a:buNone/>
                  </a:pPr>
                  <a:r>
                    <a:rPr lang="en-US" altLang="zh-CN" sz="16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rPr>
                    <a:t>Battery Management System</a:t>
                  </a:r>
                  <a:endParaRPr lang="en-US" altLang="zh-CN" sz="16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cxnSp>
          <p:nvCxnSpPr>
            <p:cNvPr id="20" name="直接连接符 19"/>
            <p:cNvCxnSpPr/>
            <p:nvPr>
              <p:custDataLst>
                <p:tags r:id="rId5"/>
              </p:custDataLst>
            </p:nvPr>
          </p:nvCxnSpPr>
          <p:spPr>
            <a:xfrm>
              <a:off x="361950" y="3003550"/>
              <a:ext cx="0" cy="485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4947920" y="2153920"/>
            <a:ext cx="6875145" cy="3276600"/>
          </a:xfrm>
          <a:prstGeom prst="rect">
            <a:avLst/>
          </a:prstGeom>
          <a:ln>
            <a:noFill/>
          </a:ln>
        </p:spPr>
        <p:txBody>
          <a:bodyPr wrap="square">
            <a:spAutoFit/>
          </a:bodyPr>
          <a:lstStyle/>
          <a:p>
            <a:pPr marL="285750" indent="-285750" algn="just" fontAlgn="auto">
              <a:lnSpc>
                <a:spcPct val="150000"/>
              </a:lnSpc>
              <a:spcBef>
                <a:spcPts val="0"/>
              </a:spcBef>
              <a:spcAft>
                <a:spcPts val="600"/>
              </a:spcAft>
              <a:buClr>
                <a:srgbClr val="000000"/>
              </a:buClr>
              <a:buSzPct val="145000"/>
              <a:buFont typeface="Wingdings" panose="05000000000000000000" charset="0"/>
              <a:buChar char="l"/>
            </a:pPr>
            <a:r>
              <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rPr>
              <a:t>定义：电池管理系统是连接动力电池和智能汽车的重要纽带，其精准的控制和管理为动力电池的完美应用保驾护航。</a:t>
            </a:r>
            <a:endPar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endParaRPr>
          </a:p>
          <a:p>
            <a:pPr marL="285750" indent="-285750" algn="just" fontAlgn="auto">
              <a:lnSpc>
                <a:spcPct val="150000"/>
              </a:lnSpc>
              <a:spcBef>
                <a:spcPts val="0"/>
              </a:spcBef>
              <a:spcAft>
                <a:spcPts val="600"/>
              </a:spcAft>
              <a:buClr>
                <a:srgbClr val="000000"/>
              </a:buClr>
              <a:buSzPct val="145000"/>
              <a:buFont typeface="Wingdings" panose="05000000000000000000" charset="0"/>
              <a:buChar char="l"/>
            </a:pPr>
            <a:r>
              <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rPr>
              <a:t>功能：电池参数检测、电池状态估计、在线故障诊断、电池安全控制与报警、充电控制等</a:t>
            </a:r>
            <a:endPar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endParaRPr>
          </a:p>
          <a:p>
            <a:pPr marL="285750" indent="-285750" algn="just" fontAlgn="auto">
              <a:lnSpc>
                <a:spcPct val="150000"/>
              </a:lnSpc>
              <a:spcBef>
                <a:spcPts val="0"/>
              </a:spcBef>
              <a:spcAft>
                <a:spcPts val="600"/>
              </a:spcAft>
              <a:buClr>
                <a:srgbClr val="000000"/>
              </a:buClr>
              <a:buSzPct val="145000"/>
              <a:buFont typeface="Wingdings" panose="05000000000000000000" charset="0"/>
              <a:buChar char="l"/>
            </a:pPr>
            <a:r>
              <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rPr>
              <a:t>组成：电池管理系统主要由检测模块、均衡电源模块和控制模块三部分组成</a:t>
            </a:r>
            <a:endPar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endParaRPr>
          </a:p>
          <a:p>
            <a:pPr marL="285750" indent="-285750" algn="just" fontAlgn="auto">
              <a:lnSpc>
                <a:spcPct val="150000"/>
              </a:lnSpc>
              <a:spcBef>
                <a:spcPts val="0"/>
              </a:spcBef>
              <a:spcAft>
                <a:spcPts val="600"/>
              </a:spcAft>
              <a:buClr>
                <a:srgbClr val="000000"/>
              </a:buClr>
              <a:buSzPct val="145000"/>
              <a:buFont typeface="Wingdings" panose="05000000000000000000" charset="0"/>
              <a:buChar char="l"/>
            </a:pPr>
            <a:r>
              <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rPr>
              <a:t>《电动汽车用电池管理系统技术条件》（</a:t>
            </a:r>
            <a:r>
              <a:rPr lang="en-US" altLang="zh-CN"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rPr>
              <a:t>GB/T 38661—2020</a:t>
            </a:r>
            <a:r>
              <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rPr>
              <a:t>）对电池管理系统的基本功能和测量精度进行了规定。</a:t>
            </a:r>
            <a:endParaRPr lang="zh-CN" altLang="en-US" sz="1600"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2000"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2500" fill="hold">
                                          <p:stCondLst>
                                            <p:cond delay="0"/>
                                          </p:stCondLst>
                                        </p:cTn>
                                        <p:tgtEl>
                                          <p:spTgt spid="24">
                                            <p:txEl>
                                              <p:pRg st="0" end="0"/>
                                            </p:txEl>
                                          </p:spTgt>
                                        </p:tgtEl>
                                        <p:attrNameLst>
                                          <p:attrName>style.visibility</p:attrName>
                                        </p:attrNameLst>
                                      </p:cBhvr>
                                      <p:to>
                                        <p:strVal val="visible"/>
                                      </p:to>
                                    </p:set>
                                    <p:animEffect transition="in" filter="fade">
                                      <p:cBhvr>
                                        <p:cTn id="11" dur="2500"/>
                                        <p:tgtEl>
                                          <p:spTgt spid="24">
                                            <p:txEl>
                                              <p:pRg st="0" end="0"/>
                                            </p:txEl>
                                          </p:spTgt>
                                        </p:tgtEl>
                                      </p:cBhvr>
                                    </p:animEffect>
                                    <p:anim calcmode="lin" valueType="num">
                                      <p:cBhvr>
                                        <p:cTn id="12" dur="2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3" dur="2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2500" fill="hold">
                                          <p:stCondLst>
                                            <p:cond delay="0"/>
                                          </p:stCondLst>
                                        </p:cTn>
                                        <p:tgtEl>
                                          <p:spTgt spid="24">
                                            <p:txEl>
                                              <p:pRg st="1" end="1"/>
                                            </p:txEl>
                                          </p:spTgt>
                                        </p:tgtEl>
                                        <p:attrNameLst>
                                          <p:attrName>style.visibility</p:attrName>
                                        </p:attrNameLst>
                                      </p:cBhvr>
                                      <p:to>
                                        <p:strVal val="visible"/>
                                      </p:to>
                                    </p:set>
                                    <p:animEffect transition="in" filter="fade">
                                      <p:cBhvr>
                                        <p:cTn id="17" dur="2500"/>
                                        <p:tgtEl>
                                          <p:spTgt spid="24">
                                            <p:txEl>
                                              <p:pRg st="1" end="1"/>
                                            </p:txEl>
                                          </p:spTgt>
                                        </p:tgtEl>
                                      </p:cBhvr>
                                    </p:animEffect>
                                    <p:anim calcmode="lin" valueType="num">
                                      <p:cBhvr>
                                        <p:cTn id="18" dur="2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9" dur="2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42" presetClass="entr" presetSubtype="0" fill="hold" nodeType="afterEffect">
                                  <p:stCondLst>
                                    <p:cond delay="0"/>
                                  </p:stCondLst>
                                  <p:childTnLst>
                                    <p:set>
                                      <p:cBhvr>
                                        <p:cTn id="22" dur="2500" fill="hold">
                                          <p:stCondLst>
                                            <p:cond delay="0"/>
                                          </p:stCondLst>
                                        </p:cTn>
                                        <p:tgtEl>
                                          <p:spTgt spid="24">
                                            <p:txEl>
                                              <p:pRg st="2" end="2"/>
                                            </p:txEl>
                                          </p:spTgt>
                                        </p:tgtEl>
                                        <p:attrNameLst>
                                          <p:attrName>style.visibility</p:attrName>
                                        </p:attrNameLst>
                                      </p:cBhvr>
                                      <p:to>
                                        <p:strVal val="visible"/>
                                      </p:to>
                                    </p:set>
                                    <p:animEffect transition="in" filter="fade">
                                      <p:cBhvr>
                                        <p:cTn id="23" dur="2500"/>
                                        <p:tgtEl>
                                          <p:spTgt spid="24">
                                            <p:txEl>
                                              <p:pRg st="2" end="2"/>
                                            </p:txEl>
                                          </p:spTgt>
                                        </p:tgtEl>
                                      </p:cBhvr>
                                    </p:animEffect>
                                    <p:anim calcmode="lin" valueType="num">
                                      <p:cBhvr>
                                        <p:cTn id="24" dur="25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5" dur="25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7000"/>
                            </p:stCondLst>
                            <p:childTnLst>
                              <p:par>
                                <p:cTn id="27" presetID="42" presetClass="entr" presetSubtype="0" fill="hold" nodeType="afterEffect">
                                  <p:stCondLst>
                                    <p:cond delay="0"/>
                                  </p:stCondLst>
                                  <p:childTnLst>
                                    <p:set>
                                      <p:cBhvr>
                                        <p:cTn id="28" dur="2500" fill="hold">
                                          <p:stCondLst>
                                            <p:cond delay="0"/>
                                          </p:stCondLst>
                                        </p:cTn>
                                        <p:tgtEl>
                                          <p:spTgt spid="24">
                                            <p:txEl>
                                              <p:pRg st="3" end="3"/>
                                            </p:txEl>
                                          </p:spTgt>
                                        </p:tgtEl>
                                        <p:attrNameLst>
                                          <p:attrName>style.visibility</p:attrName>
                                        </p:attrNameLst>
                                      </p:cBhvr>
                                      <p:to>
                                        <p:strVal val="visible"/>
                                      </p:to>
                                    </p:set>
                                    <p:animEffect transition="in" filter="fade">
                                      <p:cBhvr>
                                        <p:cTn id="29" dur="2500"/>
                                        <p:tgtEl>
                                          <p:spTgt spid="24">
                                            <p:txEl>
                                              <p:pRg st="3" end="3"/>
                                            </p:txEl>
                                          </p:spTgt>
                                        </p:tgtEl>
                                      </p:cBhvr>
                                    </p:animEffect>
                                    <p:anim calcmode="lin" valueType="num">
                                      <p:cBhvr>
                                        <p:cTn id="30" dur="25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31" dur="25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flipH="1">
            <a:off x="0" y="0"/>
            <a:ext cx="10515600" cy="6858000"/>
          </a:xfrm>
          <a:prstGeom prst="rect">
            <a:avLst/>
          </a:prstGeom>
          <a:blipFill dpi="0" rotWithShape="1">
            <a:blip r:embed="rId1"/>
            <a:srcRect/>
            <a:stretch>
              <a:fillRect l="-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788578" y="1195387"/>
            <a:ext cx="1106170" cy="4500563"/>
          </a:xfrm>
          <a:prstGeom prst="rect">
            <a:avLst/>
          </a:prstGeom>
          <a:noFill/>
        </p:spPr>
        <p:txBody>
          <a:bodyPr vert="eaVert" wrap="square" rtlCol="0">
            <a:spAutoFit/>
          </a:bodyPr>
          <a:lstStyle/>
          <a:p>
            <a:pPr algn="dist"/>
            <a:r>
              <a:rPr lang="zh-CN" altLang="en-US" sz="6000" dirty="0">
                <a:solidFill>
                  <a:schemeClr val="bg1"/>
                </a:solidFill>
                <a:latin typeface="字魂22号-文宋体" panose="00000500000000000000" pitchFamily="2" charset="-122"/>
                <a:ea typeface="字魂22号-文宋体" panose="00000500000000000000" pitchFamily="2" charset="-122"/>
              </a:rPr>
              <a:t>智能电机</a:t>
            </a:r>
            <a:endParaRPr lang="zh-CN" altLang="en-US" sz="6000" dirty="0">
              <a:solidFill>
                <a:schemeClr val="bg1"/>
              </a:solidFill>
              <a:latin typeface="字魂22号-文宋体" panose="00000500000000000000" pitchFamily="2" charset="-122"/>
              <a:ea typeface="字魂22号-文宋体" panose="00000500000000000000" pitchFamily="2" charset="-122"/>
            </a:endParaRPr>
          </a:p>
        </p:txBody>
      </p:sp>
      <p:grpSp>
        <p:nvGrpSpPr>
          <p:cNvPr id="10" name="组合 9"/>
          <p:cNvGrpSpPr/>
          <p:nvPr/>
        </p:nvGrpSpPr>
        <p:grpSpPr>
          <a:xfrm>
            <a:off x="8667750" y="1123950"/>
            <a:ext cx="1266825" cy="4610100"/>
            <a:chOff x="8496300" y="771525"/>
            <a:chExt cx="1266825" cy="4610100"/>
          </a:xfrm>
        </p:grpSpPr>
        <p:sp>
          <p:nvSpPr>
            <p:cNvPr id="6" name="椭圆 5"/>
            <p:cNvSpPr/>
            <p:nvPr/>
          </p:nvSpPr>
          <p:spPr>
            <a:xfrm>
              <a:off x="8496300" y="771525"/>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496300" y="1885950"/>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496300" y="3000375"/>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496300" y="4114800"/>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rot="16200000" flipV="1">
            <a:off x="6365875" y="2825750"/>
            <a:ext cx="3557905" cy="620395"/>
          </a:xfrm>
          <a:prstGeom prst="rect">
            <a:avLst/>
          </a:prstGeom>
          <a:noFill/>
        </p:spPr>
        <p:txBody>
          <a:bodyPr wrap="square" rtlCol="0">
            <a:noAutofit/>
          </a:bodyPr>
          <a:lstStyle/>
          <a:p>
            <a:pPr algn="r"/>
            <a:r>
              <a:rPr lang="en-US" altLang="zh-CN" sz="2800" dirty="0">
                <a:solidFill>
                  <a:schemeClr val="bg1"/>
                </a:solidFill>
                <a:latin typeface="字魂22号-文宋体" panose="00000500000000000000" pitchFamily="2" charset="-122"/>
                <a:ea typeface="字魂22号-文宋体" panose="00000500000000000000" pitchFamily="2" charset="-122"/>
              </a:rPr>
              <a:t>Intelligent Motor</a:t>
            </a:r>
            <a:endParaRPr lang="en-US" altLang="zh-CN" sz="2800" dirty="0">
              <a:solidFill>
                <a:schemeClr val="bg1"/>
              </a:solidFill>
              <a:latin typeface="字魂22号-文宋体" panose="00000500000000000000" pitchFamily="2" charset="-122"/>
              <a:ea typeface="字魂22号-文宋体" panose="00000500000000000000" pitchFamily="2" charset="-122"/>
            </a:endParaRPr>
          </a:p>
        </p:txBody>
      </p:sp>
      <p:sp>
        <p:nvSpPr>
          <p:cNvPr id="12" name="文本框 11"/>
          <p:cNvSpPr txBox="1"/>
          <p:nvPr/>
        </p:nvSpPr>
        <p:spPr>
          <a:xfrm>
            <a:off x="10741660" y="976630"/>
            <a:ext cx="736600" cy="5175885"/>
          </a:xfrm>
          <a:prstGeom prst="rect">
            <a:avLst/>
          </a:prstGeom>
          <a:noFill/>
        </p:spPr>
        <p:txBody>
          <a:bodyPr vert="eaVert" wrap="square" rtlCol="0">
            <a:spAutoFit/>
          </a:bodyPr>
          <a:lstStyle/>
          <a:p>
            <a:pPr algn="dist"/>
            <a:r>
              <a:rPr lang="zh-CN" altLang="en-US"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在智能出行与工业自动化浪潮中，智能电机如同设备运转的</a:t>
            </a:r>
            <a:r>
              <a:rPr lang="en-US" altLang="zh-CN"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a:t>
            </a:r>
            <a:r>
              <a:rPr lang="zh-CN" altLang="en-US"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智慧心脏</a:t>
            </a:r>
            <a:r>
              <a:rPr lang="en-US" altLang="zh-CN"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a:t>
            </a:r>
            <a:r>
              <a:rPr lang="zh-CN" altLang="en-US"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，正引领动力变革。</a:t>
            </a:r>
            <a:endParaRPr lang="zh-CN" altLang="en-US"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000"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000"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000"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2364" y="495300"/>
            <a:ext cx="632124" cy="4615815"/>
            <a:chOff x="-12795" y="371475"/>
            <a:chExt cx="620364" cy="4616051"/>
          </a:xfrm>
        </p:grpSpPr>
        <p:grpSp>
          <p:nvGrpSpPr>
            <p:cNvPr id="14" name="组合 13"/>
            <p:cNvGrpSpPr/>
            <p:nvPr/>
          </p:nvGrpSpPr>
          <p:grpSpPr>
            <a:xfrm>
              <a:off x="-12795" y="371475"/>
              <a:ext cx="620364" cy="4616051"/>
              <a:chOff x="4921155" y="2219325"/>
              <a:chExt cx="620364" cy="4616051"/>
            </a:xfrm>
          </p:grpSpPr>
          <p:sp>
            <p:nvSpPr>
              <p:cNvPr id="15" name="椭圆 14"/>
              <p:cNvSpPr/>
              <p:nvPr/>
            </p:nvSpPr>
            <p:spPr>
              <a:xfrm>
                <a:off x="5162550" y="2219325"/>
                <a:ext cx="285750" cy="285750"/>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4921155" y="2625288"/>
                <a:ext cx="620364" cy="4210088"/>
                <a:chOff x="4844955" y="2777688"/>
                <a:chExt cx="620364" cy="4210088"/>
              </a:xfrm>
            </p:grpSpPr>
            <p:sp>
              <p:nvSpPr>
                <p:cNvPr id="17" name="TextBox 59"/>
                <p:cNvSpPr>
                  <a:spLocks noChangeArrowheads="1"/>
                </p:cNvSpPr>
                <p:nvPr/>
              </p:nvSpPr>
              <p:spPr bwMode="auto">
                <a:xfrm rot="19268" flipH="1">
                  <a:off x="4984219" y="2777688"/>
                  <a:ext cx="481100"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智能电机认知</a:t>
                  </a:r>
                  <a:endPar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18" name="Rectangle 20"/>
                <p:cNvSpPr>
                  <a:spLocks noChangeArrowheads="1"/>
                </p:cNvSpPr>
                <p:nvPr/>
              </p:nvSpPr>
              <p:spPr bwMode="auto">
                <a:xfrm rot="19268">
                  <a:off x="4844955" y="5328806"/>
                  <a:ext cx="543419"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just" fontAlgn="base">
                    <a:spcBef>
                      <a:spcPct val="0"/>
                    </a:spcBef>
                    <a:spcAft>
                      <a:spcPct val="0"/>
                    </a:spcAft>
                    <a:buFont typeface="Arial" panose="020B0604020202020204" pitchFamily="34" charset="0"/>
                    <a:buNone/>
                  </a:pPr>
                  <a:r>
                    <a:rPr lang="en-US" altLang="zh-CN" sz="1200" dirty="0">
                      <a:solidFill>
                        <a:schemeClr val="tx1">
                          <a:lumMod val="85000"/>
                          <a:lumOff val="15000"/>
                        </a:schemeClr>
                      </a:solidFill>
                      <a:latin typeface="字魂22号-文宋体" panose="00000500000000000000" pitchFamily="2" charset="-122"/>
                      <a:ea typeface="字魂22号-文宋体" panose="00000500000000000000" pitchFamily="2" charset="-122"/>
                      <a:cs typeface="Arial" panose="020B0604020202020204" pitchFamily="34" charset="0"/>
                    </a:rPr>
                    <a:t>Intelligent Motor Perception</a:t>
                  </a:r>
                  <a:endParaRPr lang="en-US" altLang="zh-CN" sz="1200" dirty="0">
                    <a:solidFill>
                      <a:schemeClr val="tx1">
                        <a:lumMod val="85000"/>
                        <a:lumOff val="15000"/>
                      </a:schemeClr>
                    </a:solidFill>
                    <a:latin typeface="字魂22号-文宋体" panose="00000500000000000000" pitchFamily="2" charset="-122"/>
                    <a:ea typeface="字魂22号-文宋体" panose="00000500000000000000" pitchFamily="2" charset="-122"/>
                    <a:cs typeface="Arial" panose="020B0604020202020204" pitchFamily="34" charset="0"/>
                  </a:endParaRPr>
                </a:p>
                <a:p>
                  <a:pPr algn="just" fontAlgn="base">
                    <a:spcBef>
                      <a:spcPct val="0"/>
                    </a:spcBef>
                    <a:spcAft>
                      <a:spcPct val="0"/>
                    </a:spcAft>
                    <a:buFont typeface="Arial" panose="020B0604020202020204" pitchFamily="34" charset="0"/>
                    <a:buNone/>
                  </a:pPr>
                  <a:endParaRPr lang="en-US" altLang="zh-CN" sz="1200" dirty="0">
                    <a:solidFill>
                      <a:schemeClr val="tx1">
                        <a:lumMod val="85000"/>
                        <a:lumOff val="15000"/>
                      </a:schemeClr>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cxnSp>
          <p:nvCxnSpPr>
            <p:cNvPr id="20" name="直接连接符 19"/>
            <p:cNvCxnSpPr/>
            <p:nvPr/>
          </p:nvCxnSpPr>
          <p:spPr>
            <a:xfrm>
              <a:off x="361950" y="2635250"/>
              <a:ext cx="0" cy="4857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22" name="矩形 21"/>
          <p:cNvSpPr/>
          <p:nvPr/>
        </p:nvSpPr>
        <p:spPr>
          <a:xfrm>
            <a:off x="799231" y="499570"/>
            <a:ext cx="3991518" cy="2175641"/>
          </a:xfrm>
          <a:prstGeom prst="rect">
            <a:avLst/>
          </a:prstGeom>
          <a:solidFill>
            <a:srgbClr val="4F7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367983" y="1048781"/>
            <a:ext cx="2441695" cy="1076325"/>
          </a:xfrm>
          <a:prstGeom prst="rect">
            <a:avLst/>
          </a:prstGeom>
          <a:noFill/>
        </p:spPr>
        <p:txBody>
          <a:bodyPr wrap="square" rtlCol="0">
            <a:spAutoFit/>
          </a:bodyPr>
          <a:lstStyle/>
          <a:p>
            <a:pPr algn="l"/>
            <a:r>
              <a:rPr lang="en-US" altLang="zh-CN" sz="3200" dirty="0">
                <a:solidFill>
                  <a:schemeClr val="bg1"/>
                </a:solidFill>
                <a:latin typeface="字魂22号-文宋体" panose="00000500000000000000" pitchFamily="2" charset="-122"/>
                <a:ea typeface="字魂22号-文宋体" panose="00000500000000000000" pitchFamily="2" charset="-122"/>
              </a:rPr>
              <a:t>Motor Perception</a:t>
            </a:r>
            <a:endParaRPr lang="en-US" altLang="zh-CN" sz="3200" dirty="0">
              <a:solidFill>
                <a:schemeClr val="bg1"/>
              </a:solidFill>
              <a:latin typeface="字魂22号-文宋体" panose="00000500000000000000" pitchFamily="2" charset="-122"/>
              <a:ea typeface="字魂22号-文宋体" panose="00000500000000000000" pitchFamily="2" charset="-122"/>
            </a:endParaRPr>
          </a:p>
        </p:txBody>
      </p:sp>
      <p:grpSp>
        <p:nvGrpSpPr>
          <p:cNvPr id="24" name="组合 23"/>
          <p:cNvGrpSpPr/>
          <p:nvPr/>
        </p:nvGrpSpPr>
        <p:grpSpPr>
          <a:xfrm>
            <a:off x="807238" y="2817786"/>
            <a:ext cx="4260215" cy="1057910"/>
            <a:chOff x="1331169" y="4779449"/>
            <a:chExt cx="2930658" cy="1057910"/>
          </a:xfrm>
        </p:grpSpPr>
        <p:sp>
          <p:nvSpPr>
            <p:cNvPr id="25" name="文本框 24"/>
            <p:cNvSpPr txBox="1"/>
            <p:nvPr/>
          </p:nvSpPr>
          <p:spPr>
            <a:xfrm>
              <a:off x="1331169" y="4779449"/>
              <a:ext cx="2899643" cy="337185"/>
            </a:xfrm>
            <a:prstGeom prst="rect">
              <a:avLst/>
            </a:prstGeom>
            <a:noFill/>
            <a:ln>
              <a:noFill/>
            </a:ln>
          </p:spPr>
          <p:txBody>
            <a:bodyPr wrap="square" rtlCol="0">
              <a:spAutoFit/>
            </a:bodyPr>
            <a:lstStyle/>
            <a:p>
              <a:r>
                <a:rPr lang="zh-CN" altLang="en-US" sz="1600" b="1" spc="300" dirty="0">
                  <a:solidFill>
                    <a:schemeClr val="tx1">
                      <a:lumMod val="85000"/>
                      <a:lumOff val="15000"/>
                    </a:schemeClr>
                  </a:solidFill>
                  <a:latin typeface="华文中宋" panose="02010600040101010101" charset="-122"/>
                  <a:ea typeface="华文中宋" panose="02010600040101010101" charset="-122"/>
                </a:rPr>
                <a:t>智能汽车驱动电机系统的作用与组成</a:t>
              </a:r>
              <a:endParaRPr lang="zh-CN" altLang="en-US" sz="1600" b="1" spc="300" dirty="0">
                <a:solidFill>
                  <a:schemeClr val="tx1">
                    <a:lumMod val="85000"/>
                    <a:lumOff val="15000"/>
                  </a:schemeClr>
                </a:solidFill>
                <a:latin typeface="华文中宋" panose="02010600040101010101" charset="-122"/>
                <a:ea typeface="华文中宋" panose="02010600040101010101" charset="-122"/>
              </a:endParaRPr>
            </a:p>
          </p:txBody>
        </p:sp>
        <p:sp>
          <p:nvSpPr>
            <p:cNvPr id="26" name="矩形 25"/>
            <p:cNvSpPr/>
            <p:nvPr/>
          </p:nvSpPr>
          <p:spPr>
            <a:xfrm>
              <a:off x="1331169" y="5192199"/>
              <a:ext cx="2930658" cy="645160"/>
            </a:xfrm>
            <a:prstGeom prst="rect">
              <a:avLst/>
            </a:prstGeom>
            <a:ln>
              <a:noFill/>
            </a:ln>
          </p:spPr>
          <p:txBody>
            <a:bodyPr wrap="square">
              <a:spAutoFit/>
            </a:bodyPr>
            <a:lstStyle/>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作用是产生驱动转矩，作为各种机械的动力源。直接影响车辆的动力性、经济性和用户驾乘感受。</a:t>
              </a:r>
              <a:endParaRPr lang="zh-CN" altLang="en-US" sz="1200" spc="300" dirty="0">
                <a:latin typeface="宋体" panose="02010600030101010101" pitchFamily="2" charset="-122"/>
                <a:ea typeface="宋体" panose="02010600030101010101" pitchFamily="2" charset="-122"/>
                <a:cs typeface="Montserrat Light" charset="0"/>
              </a:endParaRPr>
            </a:p>
          </p:txBody>
        </p:sp>
      </p:grpSp>
      <p:sp>
        <p:nvSpPr>
          <p:cNvPr id="27" name="矩形 26"/>
          <p:cNvSpPr/>
          <p:nvPr/>
        </p:nvSpPr>
        <p:spPr>
          <a:xfrm>
            <a:off x="799232" y="4183089"/>
            <a:ext cx="3991518" cy="1873950"/>
          </a:xfrm>
          <a:prstGeom prst="rect">
            <a:avLst/>
          </a:prstGeom>
          <a:blipFill dpi="0" rotWithShape="1">
            <a:blip r:embed="rId1"/>
            <a:srcRect/>
            <a:stretch>
              <a:fillRect b="-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5047614" y="473075"/>
            <a:ext cx="3433445" cy="1867159"/>
            <a:chOff x="1350916" y="4779449"/>
            <a:chExt cx="2669286" cy="1300527"/>
          </a:xfrm>
        </p:grpSpPr>
        <p:sp>
          <p:nvSpPr>
            <p:cNvPr id="29" name="文本框 28"/>
            <p:cNvSpPr txBox="1"/>
            <p:nvPr/>
          </p:nvSpPr>
          <p:spPr>
            <a:xfrm>
              <a:off x="1350916" y="4779449"/>
              <a:ext cx="2669286" cy="406469"/>
            </a:xfrm>
            <a:prstGeom prst="rect">
              <a:avLst/>
            </a:prstGeom>
            <a:noFill/>
            <a:ln>
              <a:noFill/>
            </a:ln>
          </p:spPr>
          <p:txBody>
            <a:bodyPr wrap="square" rtlCol="0">
              <a:spAutoFit/>
            </a:bodyPr>
            <a:lstStyle/>
            <a:p>
              <a:r>
                <a:rPr lang="zh-CN" altLang="en-US" sz="1600" b="1" spc="300" dirty="0">
                  <a:solidFill>
                    <a:schemeClr val="tx1">
                      <a:lumMod val="85000"/>
                      <a:lumOff val="15000"/>
                    </a:schemeClr>
                  </a:solidFill>
                  <a:latin typeface="字魂22号-文宋体" panose="00000500000000000000" pitchFamily="2" charset="-122"/>
                  <a:ea typeface="字魂22号-文宋体" panose="00000500000000000000" pitchFamily="2" charset="-122"/>
                </a:rPr>
                <a:t>智能汽车对驱动电机性能</a:t>
              </a:r>
              <a:endParaRPr lang="zh-CN" altLang="en-US" sz="1600" b="1" spc="300" dirty="0">
                <a:solidFill>
                  <a:schemeClr val="tx1">
                    <a:lumMod val="85000"/>
                    <a:lumOff val="15000"/>
                  </a:schemeClr>
                </a:solidFill>
                <a:latin typeface="字魂22号-文宋体" panose="00000500000000000000" pitchFamily="2" charset="-122"/>
                <a:ea typeface="字魂22号-文宋体" panose="00000500000000000000" pitchFamily="2" charset="-122"/>
              </a:endParaRPr>
            </a:p>
            <a:p>
              <a:r>
                <a:rPr lang="zh-CN" altLang="en-US" sz="1600" b="1" spc="300" dirty="0">
                  <a:solidFill>
                    <a:schemeClr val="tx1">
                      <a:lumMod val="85000"/>
                      <a:lumOff val="15000"/>
                    </a:schemeClr>
                  </a:solidFill>
                  <a:latin typeface="字魂22号-文宋体" panose="00000500000000000000" pitchFamily="2" charset="-122"/>
                  <a:ea typeface="字魂22号-文宋体" panose="00000500000000000000" pitchFamily="2" charset="-122"/>
                </a:rPr>
                <a:t>的要求</a:t>
              </a:r>
              <a:endParaRPr lang="zh-CN" altLang="en-US" sz="1600" b="1" spc="300" dirty="0">
                <a:solidFill>
                  <a:schemeClr val="tx1">
                    <a:lumMod val="85000"/>
                    <a:lumOff val="15000"/>
                  </a:schemeClr>
                </a:solidFill>
                <a:latin typeface="字魂22号-文宋体" panose="00000500000000000000" pitchFamily="2" charset="-122"/>
                <a:ea typeface="字魂22号-文宋体" panose="00000500000000000000" pitchFamily="2" charset="-122"/>
              </a:endParaRPr>
            </a:p>
          </p:txBody>
        </p:sp>
        <p:sp>
          <p:nvSpPr>
            <p:cNvPr id="30" name="矩形 29"/>
            <p:cNvSpPr/>
            <p:nvPr/>
          </p:nvSpPr>
          <p:spPr>
            <a:xfrm>
              <a:off x="1392384" y="5244924"/>
              <a:ext cx="2354566" cy="835052"/>
            </a:xfrm>
            <a:prstGeom prst="rect">
              <a:avLst/>
            </a:prstGeom>
            <a:ln>
              <a:noFill/>
            </a:ln>
          </p:spPr>
          <p:txBody>
            <a:bodyPr wrap="square">
              <a:spAutoFit/>
            </a:bodyPr>
            <a:lstStyle/>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智能汽车所采用的驱动电机必须满足一系列严格的技术指标和性能要求，以确保其在实际应用中的高效、稳定与舒适性表现</a:t>
              </a:r>
              <a:endParaRPr lang="zh-CN" altLang="en-US" sz="1200" spc="300" dirty="0">
                <a:latin typeface="宋体" panose="02010600030101010101" pitchFamily="2" charset="-122"/>
                <a:ea typeface="宋体" panose="02010600030101010101" pitchFamily="2" charset="-122"/>
                <a:cs typeface="Montserrat Light" charset="0"/>
              </a:endParaRPr>
            </a:p>
          </p:txBody>
        </p:sp>
      </p:grpSp>
      <p:grpSp>
        <p:nvGrpSpPr>
          <p:cNvPr id="34" name="组合 33"/>
          <p:cNvGrpSpPr/>
          <p:nvPr/>
        </p:nvGrpSpPr>
        <p:grpSpPr>
          <a:xfrm>
            <a:off x="5091343" y="3121858"/>
            <a:ext cx="3567430" cy="2946940"/>
            <a:chOff x="1331170" y="4779449"/>
            <a:chExt cx="2773450" cy="2946940"/>
          </a:xfrm>
        </p:grpSpPr>
        <p:sp>
          <p:nvSpPr>
            <p:cNvPr id="35" name="文本框 34"/>
            <p:cNvSpPr txBox="1"/>
            <p:nvPr/>
          </p:nvSpPr>
          <p:spPr>
            <a:xfrm>
              <a:off x="1331170" y="4779449"/>
              <a:ext cx="2773450" cy="337185"/>
            </a:xfrm>
            <a:prstGeom prst="rect">
              <a:avLst/>
            </a:prstGeom>
            <a:noFill/>
            <a:ln>
              <a:noFill/>
            </a:ln>
          </p:spPr>
          <p:txBody>
            <a:bodyPr wrap="square" rtlCol="0">
              <a:spAutoFit/>
            </a:bodyPr>
            <a:lstStyle/>
            <a:p>
              <a:r>
                <a:rPr lang="zh-CN" altLang="en-US" sz="1600" b="1" spc="300" dirty="0">
                  <a:solidFill>
                    <a:schemeClr val="tx1">
                      <a:lumMod val="85000"/>
                      <a:lumOff val="15000"/>
                    </a:schemeClr>
                  </a:solidFill>
                  <a:latin typeface="字魂22号-文宋体" panose="00000500000000000000" pitchFamily="2" charset="-122"/>
                  <a:ea typeface="字魂22号-文宋体" panose="00000500000000000000" pitchFamily="2" charset="-122"/>
                </a:rPr>
                <a:t>智能汽车驱动电机的分类</a:t>
              </a:r>
              <a:endParaRPr lang="zh-CN" altLang="en-US" sz="1600" b="1" spc="300" dirty="0">
                <a:solidFill>
                  <a:schemeClr val="tx1">
                    <a:lumMod val="85000"/>
                    <a:lumOff val="15000"/>
                  </a:schemeClr>
                </a:solidFill>
                <a:latin typeface="字魂22号-文宋体" panose="00000500000000000000" pitchFamily="2" charset="-122"/>
                <a:ea typeface="字魂22号-文宋体" panose="00000500000000000000" pitchFamily="2" charset="-122"/>
              </a:endParaRPr>
            </a:p>
          </p:txBody>
        </p:sp>
        <p:sp>
          <p:nvSpPr>
            <p:cNvPr id="36" name="矩形 35"/>
            <p:cNvSpPr/>
            <p:nvPr/>
          </p:nvSpPr>
          <p:spPr>
            <a:xfrm>
              <a:off x="1331170" y="5192104"/>
              <a:ext cx="2354566" cy="2534285"/>
            </a:xfrm>
            <a:prstGeom prst="rect">
              <a:avLst/>
            </a:prstGeom>
            <a:ln>
              <a:noFill/>
            </a:ln>
          </p:spPr>
          <p:txBody>
            <a:bodyPr wrap="square">
              <a:spAutoFit/>
            </a:bodyPr>
            <a:lstStyle/>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根据工作电源不同，电机可分为直流电机和交流电机</a:t>
              </a:r>
              <a:endParaRPr lang="zh-CN" altLang="en-US" sz="1200" spc="300" dirty="0">
                <a:latin typeface="宋体" panose="02010600030101010101" pitchFamily="2" charset="-122"/>
                <a:ea typeface="宋体" panose="02010600030101010101" pitchFamily="2" charset="-122"/>
                <a:cs typeface="Montserrat Light" charset="0"/>
              </a:endParaRPr>
            </a:p>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根据结构和工作原理不同，电机可分为直流电机、异步电机和同步电机</a:t>
              </a:r>
              <a:endParaRPr lang="zh-CN" altLang="en-US" sz="1200" spc="300" dirty="0">
                <a:latin typeface="宋体" panose="02010600030101010101" pitchFamily="2" charset="-122"/>
                <a:ea typeface="宋体" panose="02010600030101010101" pitchFamily="2" charset="-122"/>
                <a:cs typeface="Montserrat Light" charset="0"/>
              </a:endParaRPr>
            </a:p>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按照运转速度不同，电机可分为低速电机、高速电机、恒速电机和调速电机</a:t>
              </a:r>
              <a:endParaRPr lang="zh-CN" altLang="en-US" sz="1200" spc="300" dirty="0">
                <a:latin typeface="宋体" panose="02010600030101010101" pitchFamily="2" charset="-122"/>
                <a:ea typeface="宋体" panose="02010600030101010101" pitchFamily="2" charset="-122"/>
                <a:cs typeface="Montserrat Light" charset="0"/>
              </a:endParaRPr>
            </a:p>
          </p:txBody>
        </p:sp>
      </p:grpSp>
      <p:sp>
        <p:nvSpPr>
          <p:cNvPr id="37" name="矩形 36"/>
          <p:cNvSpPr/>
          <p:nvPr/>
        </p:nvSpPr>
        <p:spPr>
          <a:xfrm>
            <a:off x="8217443" y="306738"/>
            <a:ext cx="3624454" cy="6258757"/>
          </a:xfrm>
          <a:prstGeom prst="rect">
            <a:avLst/>
          </a:prstGeom>
          <a:blipFill dpi="0" rotWithShape="1">
            <a:blip r:embed="rId2"/>
            <a:srcRect/>
            <a:stretch>
              <a:fillRect l="-44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750"/>
                                  </p:stCondLst>
                                  <p:childTnLst>
                                    <p:set>
                                      <p:cBhvr>
                                        <p:cTn id="16" dur="3000" fill="hold">
                                          <p:stCondLst>
                                            <p:cond delay="0"/>
                                          </p:stCondLst>
                                        </p:cTn>
                                        <p:tgtEl>
                                          <p:spTgt spid="23"/>
                                        </p:tgtEl>
                                        <p:attrNameLst>
                                          <p:attrName>style.visibility</p:attrName>
                                        </p:attrNameLst>
                                      </p:cBhvr>
                                      <p:to>
                                        <p:strVal val="visible"/>
                                      </p:to>
                                    </p:set>
                                    <p:animEffect transition="in" filter="fade">
                                      <p:cBhvr>
                                        <p:cTn id="17" dur="30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3000" fill="hold">
                                          <p:stCondLst>
                                            <p:cond delay="0"/>
                                          </p:stCondLst>
                                        </p:cTn>
                                        <p:tgtEl>
                                          <p:spTgt spid="37"/>
                                        </p:tgtEl>
                                        <p:attrNameLst>
                                          <p:attrName>style.visibility</p:attrName>
                                        </p:attrNameLst>
                                      </p:cBhvr>
                                      <p:to>
                                        <p:strVal val="visible"/>
                                      </p:to>
                                    </p:set>
                                    <p:animEffect transition="in" filter="fade">
                                      <p:cBhvr>
                                        <p:cTn id="23" dur="3000"/>
                                        <p:tgtEl>
                                          <p:spTgt spid="3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2000"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2000" fill="hold">
                                          <p:stCondLst>
                                            <p:cond delay="0"/>
                                          </p:stCondLst>
                                        </p:cTn>
                                        <p:tgtEl>
                                          <p:spTgt spid="28"/>
                                        </p:tgtEl>
                                        <p:attrNameLst>
                                          <p:attrName>style.visibility</p:attrName>
                                        </p:attrNameLst>
                                      </p:cBhvr>
                                      <p:to>
                                        <p:strVal val="visible"/>
                                      </p:to>
                                    </p:set>
                                    <p:animEffect transition="in" filter="fade">
                                      <p:cBhvr>
                                        <p:cTn id="31" dur="2000"/>
                                        <p:tgtEl>
                                          <p:spTgt spid="28"/>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2000" fill="hold">
                                          <p:stCondLst>
                                            <p:cond delay="0"/>
                                          </p:stCondLst>
                                        </p:cTn>
                                        <p:tgtEl>
                                          <p:spTgt spid="34"/>
                                        </p:tgtEl>
                                        <p:attrNameLst>
                                          <p:attrName>style.visibility</p:attrName>
                                        </p:attrNameLst>
                                      </p:cBhvr>
                                      <p:to>
                                        <p:strVal val="visible"/>
                                      </p:to>
                                    </p:set>
                                    <p:animEffect transition="in" filter="fade">
                                      <p:cBhvr>
                                        <p:cTn id="3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7" grpId="0" animBg="1"/>
      <p:bldP spid="22" grpId="0" animBg="1"/>
      <p:bldP spid="27" grpId="0" animBg="1"/>
      <p:bldP spid="22" grpId="1" animBg="1"/>
      <p:bldP spid="2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0" y="0"/>
            <a:ext cx="7644765" cy="6858000"/>
          </a:xfrm>
          <a:prstGeom prst="rect">
            <a:avLst/>
          </a:prstGeom>
          <a:solidFill>
            <a:srgbClr val="4F7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44741" y="2887763"/>
            <a:ext cx="2441695" cy="2091690"/>
          </a:xfrm>
          <a:prstGeom prst="rect">
            <a:avLst/>
          </a:prstGeom>
          <a:noFill/>
        </p:spPr>
        <p:txBody>
          <a:bodyPr wrap="square" rtlCol="0">
            <a:spAutoFit/>
          </a:bodyPr>
          <a:lstStyle/>
          <a:p>
            <a:pPr algn="dist"/>
            <a:r>
              <a:rPr lang="en-US" altLang="zh-CN" sz="32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sym typeface="+mn-ea"/>
              </a:rPr>
              <a:t>Magnet Motor</a:t>
            </a:r>
            <a:endParaRPr lang="en-US" altLang="zh-CN" sz="32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endParaRPr>
          </a:p>
          <a:p>
            <a:pPr algn="dist"/>
            <a:endParaRPr lang="zh-CN" altLang="en-US" sz="6600" dirty="0">
              <a:solidFill>
                <a:schemeClr val="bg1"/>
              </a:solidFill>
              <a:latin typeface="字魂22号-文宋体" panose="00000500000000000000" pitchFamily="2" charset="-122"/>
              <a:ea typeface="字魂22号-文宋体" panose="00000500000000000000" pitchFamily="2" charset="-122"/>
            </a:endParaRPr>
          </a:p>
        </p:txBody>
      </p:sp>
      <p:grpSp>
        <p:nvGrpSpPr>
          <p:cNvPr id="12" name="组合 11"/>
          <p:cNvGrpSpPr/>
          <p:nvPr/>
        </p:nvGrpSpPr>
        <p:grpSpPr>
          <a:xfrm>
            <a:off x="581244" y="4950372"/>
            <a:ext cx="4826635" cy="1283970"/>
            <a:chOff x="1295930" y="4779449"/>
            <a:chExt cx="2678714" cy="1283970"/>
          </a:xfrm>
        </p:grpSpPr>
        <p:sp>
          <p:nvSpPr>
            <p:cNvPr id="13" name="文本框 12"/>
            <p:cNvSpPr txBox="1"/>
            <p:nvPr/>
          </p:nvSpPr>
          <p:spPr>
            <a:xfrm>
              <a:off x="1331170" y="4779449"/>
              <a:ext cx="1786597" cy="338554"/>
            </a:xfrm>
            <a:prstGeom prst="rect">
              <a:avLst/>
            </a:prstGeom>
            <a:noFill/>
            <a:ln>
              <a:noFill/>
            </a:ln>
          </p:spPr>
          <p:txBody>
            <a:bodyPr wrap="square" rtlCol="0">
              <a:spAutoFit/>
            </a:bodyPr>
            <a:lstStyle/>
            <a:p>
              <a:endParaRPr lang="en-US" altLang="zh-CN" sz="1600" spc="300" dirty="0">
                <a:solidFill>
                  <a:schemeClr val="bg1"/>
                </a:solidFill>
                <a:latin typeface="字魂36号-正文宋楷" panose="02000000000000000000" pitchFamily="2" charset="-122"/>
                <a:ea typeface="字魂36号-正文宋楷" panose="02000000000000000000" pitchFamily="2" charset="-122"/>
              </a:endParaRPr>
            </a:p>
          </p:txBody>
        </p:sp>
        <p:sp>
          <p:nvSpPr>
            <p:cNvPr id="19" name="矩形 18"/>
            <p:cNvSpPr/>
            <p:nvPr/>
          </p:nvSpPr>
          <p:spPr>
            <a:xfrm>
              <a:off x="1295930" y="5141399"/>
              <a:ext cx="2678714" cy="922020"/>
            </a:xfrm>
            <a:prstGeom prst="rect">
              <a:avLst/>
            </a:prstGeom>
            <a:ln>
              <a:noFill/>
            </a:ln>
          </p:spPr>
          <p:txBody>
            <a:bodyPr wrap="square">
              <a:spAutoFit/>
            </a:bodyPr>
            <a:lstStyle/>
            <a:p>
              <a:pPr>
                <a:lnSpc>
                  <a:spcPct val="150000"/>
                </a:lnSpc>
                <a:spcBef>
                  <a:spcPct val="20000"/>
                </a:spcBef>
                <a:spcAft>
                  <a:spcPts val="600"/>
                </a:spcAft>
                <a:buClr>
                  <a:schemeClr val="accent1">
                    <a:lumMod val="75000"/>
                  </a:schemeClr>
                </a:buClr>
                <a:buSzPct val="145000"/>
              </a:pP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在目前智能汽车领域，如吉利帝豪</a:t>
              </a:r>
              <a:r>
                <a:rPr lang="en-US" altLang="zh-CN"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EV</a:t>
              </a: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、起亚</a:t>
              </a:r>
              <a:r>
                <a:rPr lang="en-US" altLang="zh-CN"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K5</a:t>
              </a: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混合动力、荣威</a:t>
              </a:r>
              <a:r>
                <a:rPr lang="en-US" altLang="zh-CN"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E50</a:t>
              </a: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、腾势、北汽新能源</a:t>
              </a:r>
              <a:r>
                <a:rPr lang="en-US" altLang="zh-CN"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EU400</a:t>
              </a: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、比亚迪</a:t>
              </a:r>
              <a:r>
                <a:rPr lang="en-US" altLang="zh-CN"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E6</a:t>
              </a: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、比亚迪宋</a:t>
              </a:r>
              <a:r>
                <a:rPr lang="en-US" altLang="zh-CN"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EV300</a:t>
              </a: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等，永磁同步电机被广泛使用</a:t>
              </a:r>
              <a:endPar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3" name="矩形 2"/>
          <p:cNvSpPr/>
          <p:nvPr/>
        </p:nvSpPr>
        <p:spPr>
          <a:xfrm rot="6120000">
            <a:off x="3568065" y="140970"/>
            <a:ext cx="12210415" cy="68834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2" name="组合 21"/>
          <p:cNvGrpSpPr/>
          <p:nvPr>
            <p:custDataLst>
              <p:tags r:id="rId2"/>
            </p:custDataLst>
          </p:nvPr>
        </p:nvGrpSpPr>
        <p:grpSpPr>
          <a:xfrm>
            <a:off x="8518631" y="472965"/>
            <a:ext cx="3028628" cy="1889030"/>
            <a:chOff x="1331170" y="4779449"/>
            <a:chExt cx="2354566" cy="1889030"/>
          </a:xfrm>
        </p:grpSpPr>
        <p:sp>
          <p:nvSpPr>
            <p:cNvPr id="23" name="文本框 22"/>
            <p:cNvSpPr txBox="1"/>
            <p:nvPr>
              <p:custDataLst>
                <p:tags r:id="rId3"/>
              </p:custDataLst>
            </p:nvPr>
          </p:nvSpPr>
          <p:spPr>
            <a:xfrm>
              <a:off x="1331170" y="4779449"/>
              <a:ext cx="2161791" cy="337185"/>
            </a:xfrm>
            <a:prstGeom prst="rect">
              <a:avLst/>
            </a:prstGeom>
            <a:noFill/>
            <a:ln>
              <a:noFill/>
            </a:ln>
          </p:spPr>
          <p:txBody>
            <a:bodyPr wrap="square" rtlCol="0">
              <a:spAutoFit/>
            </a:bodyPr>
            <a:lstStyle/>
            <a:p>
              <a:r>
                <a:rPr lang="zh-CN" altLang="en-US" sz="1600" b="1" spc="300" dirty="0">
                  <a:solidFill>
                    <a:schemeClr val="tx1">
                      <a:lumMod val="85000"/>
                      <a:lumOff val="15000"/>
                    </a:schemeClr>
                  </a:solidFill>
                  <a:latin typeface="华文中宋" panose="02010600040101010101" charset="-122"/>
                  <a:ea typeface="华文中宋" panose="02010600040101010101" charset="-122"/>
                </a:rPr>
                <a:t>永磁电机的基本结构</a:t>
              </a:r>
              <a:endParaRPr lang="zh-CN" altLang="en-US" sz="1600" b="1" spc="300" dirty="0">
                <a:solidFill>
                  <a:schemeClr val="tx1">
                    <a:lumMod val="85000"/>
                    <a:lumOff val="15000"/>
                  </a:schemeClr>
                </a:solidFill>
                <a:latin typeface="华文中宋" panose="02010600040101010101" charset="-122"/>
                <a:ea typeface="华文中宋" panose="02010600040101010101" charset="-122"/>
              </a:endParaRPr>
            </a:p>
          </p:txBody>
        </p:sp>
        <p:sp>
          <p:nvSpPr>
            <p:cNvPr id="24" name="矩形 23"/>
            <p:cNvSpPr/>
            <p:nvPr>
              <p:custDataLst>
                <p:tags r:id="rId4"/>
              </p:custDataLst>
            </p:nvPr>
          </p:nvSpPr>
          <p:spPr>
            <a:xfrm>
              <a:off x="1331170" y="5192104"/>
              <a:ext cx="2354566" cy="1476375"/>
            </a:xfrm>
            <a:prstGeom prst="rect">
              <a:avLst/>
            </a:prstGeom>
            <a:ln>
              <a:noFill/>
            </a:ln>
          </p:spPr>
          <p:txBody>
            <a:bodyPr wrap="square">
              <a:spAutoFit/>
            </a:bodyPr>
            <a:lstStyle/>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永磁同步电机和交流感应电机在基本结构和外观上大致相同，都由定子、转子、电机外壳等部件组成。只不过转子在结构、用料和工作原理上存在差异。</a:t>
              </a:r>
              <a:endParaRPr lang="zh-CN" altLang="en-US" sz="1200" spc="300" dirty="0">
                <a:latin typeface="宋体" panose="02010600030101010101" pitchFamily="2" charset="-122"/>
                <a:ea typeface="宋体" panose="02010600030101010101" pitchFamily="2" charset="-122"/>
                <a:cs typeface="Montserrat Light" charset="0"/>
              </a:endParaRPr>
            </a:p>
          </p:txBody>
        </p:sp>
      </p:grpSp>
      <p:grpSp>
        <p:nvGrpSpPr>
          <p:cNvPr id="28" name="组合 27"/>
          <p:cNvGrpSpPr/>
          <p:nvPr>
            <p:custDataLst>
              <p:tags r:id="rId5"/>
            </p:custDataLst>
          </p:nvPr>
        </p:nvGrpSpPr>
        <p:grpSpPr>
          <a:xfrm>
            <a:off x="8614982" y="3078678"/>
            <a:ext cx="3028628" cy="3387630"/>
            <a:chOff x="1331170" y="4779449"/>
            <a:chExt cx="2354566" cy="3387630"/>
          </a:xfrm>
        </p:grpSpPr>
        <p:sp>
          <p:nvSpPr>
            <p:cNvPr id="29" name="文本框 28"/>
            <p:cNvSpPr txBox="1"/>
            <p:nvPr>
              <p:custDataLst>
                <p:tags r:id="rId6"/>
              </p:custDataLst>
            </p:nvPr>
          </p:nvSpPr>
          <p:spPr>
            <a:xfrm>
              <a:off x="1331170" y="4779449"/>
              <a:ext cx="2047259" cy="337185"/>
            </a:xfrm>
            <a:prstGeom prst="rect">
              <a:avLst/>
            </a:prstGeom>
            <a:noFill/>
            <a:ln>
              <a:noFill/>
            </a:ln>
          </p:spPr>
          <p:txBody>
            <a:bodyPr wrap="square" rtlCol="0">
              <a:spAutoFit/>
            </a:bodyPr>
            <a:lstStyle/>
            <a:p>
              <a:r>
                <a:rPr lang="zh-CN" altLang="en-US" sz="1600" b="1" spc="300" dirty="0">
                  <a:solidFill>
                    <a:schemeClr val="tx1">
                      <a:lumMod val="85000"/>
                      <a:lumOff val="15000"/>
                    </a:schemeClr>
                  </a:solidFill>
                  <a:latin typeface="华文中宋" panose="02010600040101010101" charset="-122"/>
                  <a:ea typeface="华文中宋" panose="02010600040101010101" charset="-122"/>
                </a:rPr>
                <a:t>永磁电机的工作原理</a:t>
              </a:r>
              <a:endParaRPr lang="zh-CN" altLang="en-US" sz="1600" b="1" spc="300" dirty="0">
                <a:solidFill>
                  <a:schemeClr val="tx1">
                    <a:lumMod val="85000"/>
                    <a:lumOff val="15000"/>
                  </a:schemeClr>
                </a:solidFill>
                <a:latin typeface="华文中宋" panose="02010600040101010101" charset="-122"/>
                <a:ea typeface="华文中宋" panose="02010600040101010101" charset="-122"/>
              </a:endParaRPr>
            </a:p>
          </p:txBody>
        </p:sp>
        <p:sp>
          <p:nvSpPr>
            <p:cNvPr id="30" name="矩形 29"/>
            <p:cNvSpPr/>
            <p:nvPr>
              <p:custDataLst>
                <p:tags r:id="rId7"/>
              </p:custDataLst>
            </p:nvPr>
          </p:nvSpPr>
          <p:spPr>
            <a:xfrm>
              <a:off x="1331170" y="5192104"/>
              <a:ext cx="2354566" cy="2974975"/>
            </a:xfrm>
            <a:prstGeom prst="rect">
              <a:avLst/>
            </a:prstGeom>
            <a:ln>
              <a:noFill/>
            </a:ln>
          </p:spPr>
          <p:txBody>
            <a:bodyPr wrap="square">
              <a:spAutoFit/>
            </a:bodyPr>
            <a:lstStyle/>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永磁同步电机首先给定子绕组通入三相交流电，在通入电流后就会在电机的定子绕组中形成旋转磁场。</a:t>
              </a:r>
              <a:endParaRPr lang="zh-CN" altLang="en-US" sz="1200" spc="300" dirty="0">
                <a:latin typeface="宋体" panose="02010600030101010101" pitchFamily="2" charset="-122"/>
                <a:ea typeface="宋体" panose="02010600030101010101" pitchFamily="2" charset="-122"/>
                <a:cs typeface="Montserrat Light" charset="0"/>
              </a:endParaRPr>
            </a:p>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由于电机定子三相绕组接入三相对称交流电而产生旋转磁场，用旋转磁极</a:t>
              </a:r>
              <a:r>
                <a:rPr lang="en-US" altLang="zh-CN" sz="1200" spc="300" dirty="0">
                  <a:latin typeface="宋体" panose="02010600030101010101" pitchFamily="2" charset="-122"/>
                  <a:ea typeface="宋体" panose="02010600030101010101" pitchFamily="2" charset="-122"/>
                  <a:cs typeface="Montserrat Light" charset="0"/>
                </a:rPr>
                <a:t>S</a:t>
              </a:r>
              <a:r>
                <a:rPr lang="zh-CN" altLang="en-US" sz="1200" spc="300" dirty="0">
                  <a:latin typeface="宋体" panose="02010600030101010101" pitchFamily="2" charset="-122"/>
                  <a:ea typeface="宋体" panose="02010600030101010101" pitchFamily="2" charset="-122"/>
                  <a:cs typeface="Montserrat Light" charset="0"/>
                </a:rPr>
                <a:t>、</a:t>
              </a:r>
              <a:r>
                <a:rPr lang="en-US" altLang="zh-CN" sz="1200" spc="300" dirty="0">
                  <a:latin typeface="宋体" panose="02010600030101010101" pitchFamily="2" charset="-122"/>
                  <a:ea typeface="宋体" panose="02010600030101010101" pitchFamily="2" charset="-122"/>
                  <a:cs typeface="Montserrat Light" charset="0"/>
                </a:rPr>
                <a:t>N</a:t>
              </a:r>
              <a:r>
                <a:rPr lang="zh-CN" altLang="en-US" sz="1200" spc="300" dirty="0">
                  <a:latin typeface="宋体" panose="02010600030101010101" pitchFamily="2" charset="-122"/>
                  <a:ea typeface="宋体" panose="02010600030101010101" pitchFamily="2" charset="-122"/>
                  <a:cs typeface="Montserrat Light" charset="0"/>
                </a:rPr>
                <a:t>来模拟，根据同极相斥、异极相吸原理，在定子中产生的旋转磁场会带动转子旋转从而产生驱动力。</a:t>
              </a:r>
              <a:endParaRPr lang="zh-CN" altLang="en-US" sz="1200" spc="300" dirty="0">
                <a:latin typeface="宋体" panose="02010600030101010101" pitchFamily="2" charset="-122"/>
                <a:ea typeface="宋体" panose="02010600030101010101" pitchFamily="2" charset="-122"/>
                <a:cs typeface="Montserrat Light" charset="0"/>
              </a:endParaRPr>
            </a:p>
          </p:txBody>
        </p:sp>
      </p:grpSp>
      <p:grpSp>
        <p:nvGrpSpPr>
          <p:cNvPr id="21" name="组合 20"/>
          <p:cNvGrpSpPr/>
          <p:nvPr/>
        </p:nvGrpSpPr>
        <p:grpSpPr>
          <a:xfrm>
            <a:off x="117349" y="495300"/>
            <a:ext cx="490220" cy="3917551"/>
            <a:chOff x="117349" y="371475"/>
            <a:chExt cx="490220" cy="3917551"/>
          </a:xfrm>
        </p:grpSpPr>
        <p:grpSp>
          <p:nvGrpSpPr>
            <p:cNvPr id="14" name="组合 13"/>
            <p:cNvGrpSpPr/>
            <p:nvPr/>
          </p:nvGrpSpPr>
          <p:grpSpPr>
            <a:xfrm>
              <a:off x="117349" y="371475"/>
              <a:ext cx="490220" cy="3917551"/>
              <a:chOff x="5051299" y="2219325"/>
              <a:chExt cx="490220" cy="3917551"/>
            </a:xfrm>
          </p:grpSpPr>
          <p:sp>
            <p:nvSpPr>
              <p:cNvPr id="15" name="椭圆 14"/>
              <p:cNvSpPr/>
              <p:nvPr/>
            </p:nvSpPr>
            <p:spPr>
              <a:xfrm>
                <a:off x="5162550" y="2219325"/>
                <a:ext cx="285750" cy="28575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6" name="组合 15"/>
              <p:cNvGrpSpPr/>
              <p:nvPr/>
            </p:nvGrpSpPr>
            <p:grpSpPr>
              <a:xfrm>
                <a:off x="5051299" y="2625288"/>
                <a:ext cx="490220" cy="3511588"/>
                <a:chOff x="4975099" y="2777688"/>
                <a:chExt cx="490220" cy="3511588"/>
              </a:xfrm>
            </p:grpSpPr>
            <p:sp>
              <p:nvSpPr>
                <p:cNvPr id="17" name="TextBox 59"/>
                <p:cNvSpPr>
                  <a:spLocks noChangeArrowheads="1"/>
                </p:cNvSpPr>
                <p:nvPr/>
              </p:nvSpPr>
              <p:spPr bwMode="auto">
                <a:xfrm rot="19268" flipH="1">
                  <a:off x="4975099" y="2777688"/>
                  <a:ext cx="490220"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rPr>
                    <a:t>永磁电机</a:t>
                  </a:r>
                  <a:endParaRPr lang="zh-CN" altLang="en-US" sz="20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18" name="Rectangle 20"/>
                <p:cNvSpPr>
                  <a:spLocks noChangeArrowheads="1"/>
                </p:cNvSpPr>
                <p:nvPr/>
              </p:nvSpPr>
              <p:spPr bwMode="auto">
                <a:xfrm rot="19268">
                  <a:off x="4983244" y="4630306"/>
                  <a:ext cx="430530"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just" fontAlgn="base">
                    <a:spcBef>
                      <a:spcPct val="0"/>
                    </a:spcBef>
                    <a:spcAft>
                      <a:spcPct val="0"/>
                    </a:spcAft>
                    <a:buFont typeface="Arial" panose="020B0604020202020204" pitchFamily="34" charset="0"/>
                    <a:buNone/>
                  </a:pPr>
                  <a:r>
                    <a:rPr lang="en-US" altLang="zh-CN" sz="14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rPr>
                    <a:t>Permanent Magnet Motor</a:t>
                  </a:r>
                  <a:endParaRPr lang="en-US" altLang="zh-CN" sz="14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cxnSp>
          <p:nvCxnSpPr>
            <p:cNvPr id="20" name="直接连接符 19"/>
            <p:cNvCxnSpPr/>
            <p:nvPr/>
          </p:nvCxnSpPr>
          <p:spPr>
            <a:xfrm>
              <a:off x="361950" y="2012950"/>
              <a:ext cx="0" cy="485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useBgFill="1">
        <p:nvSpPr>
          <p:cNvPr id="4" name="椭圆 3"/>
          <p:cNvSpPr/>
          <p:nvPr/>
        </p:nvSpPr>
        <p:spPr>
          <a:xfrm>
            <a:off x="4279900" y="1657350"/>
            <a:ext cx="3632200" cy="3543300"/>
          </a:xfrm>
          <a:prstGeom prst="ellipse">
            <a:avLst/>
          </a:prstGeom>
          <a:ln>
            <a:noFill/>
          </a:ln>
          <a:effectLst>
            <a:innerShdw blurRad="152400">
              <a:prstClr val="black"/>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椭圆 4"/>
          <p:cNvSpPr/>
          <p:nvPr/>
        </p:nvSpPr>
        <p:spPr>
          <a:xfrm>
            <a:off x="4779963" y="2076768"/>
            <a:ext cx="2632075" cy="2704465"/>
          </a:xfrm>
          <a:prstGeom prst="ellipse">
            <a:avLst/>
          </a:prstGeom>
          <a:ln>
            <a:noFill/>
          </a:ln>
          <a:effectLst>
            <a:innerShdw blurRad="152400">
              <a:prstClr val="black"/>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6" name="椭圆 5"/>
          <p:cNvSpPr/>
          <p:nvPr/>
        </p:nvSpPr>
        <p:spPr>
          <a:xfrm>
            <a:off x="5316220" y="2598738"/>
            <a:ext cx="1559560" cy="1660525"/>
          </a:xfrm>
          <a:prstGeom prst="ellipse">
            <a:avLst/>
          </a:prstGeom>
          <a:ln>
            <a:noFill/>
          </a:ln>
          <a:effectLst>
            <a:innerShdw blurRad="152400">
              <a:prstClr val="black"/>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 </a:t>
            </a:r>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2000"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2000"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3000"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3000" fill="hold">
                                          <p:stCondLst>
                                            <p:cond delay="0"/>
                                          </p:stCondLst>
                                        </p:cTn>
                                        <p:tgtEl>
                                          <p:spTgt spid="22"/>
                                        </p:tgtEl>
                                        <p:attrNameLst>
                                          <p:attrName>style.visibility</p:attrName>
                                        </p:attrNameLst>
                                      </p:cBhvr>
                                      <p:to>
                                        <p:strVal val="visible"/>
                                      </p:to>
                                    </p:set>
                                    <p:animEffect transition="in" filter="fade">
                                      <p:cBhvr>
                                        <p:cTn id="19" dur="3000"/>
                                        <p:tgtEl>
                                          <p:spTgt spid="22"/>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3000" fill="hold">
                                          <p:stCondLst>
                                            <p:cond delay="0"/>
                                          </p:stCondLst>
                                        </p:cTn>
                                        <p:tgtEl>
                                          <p:spTgt spid="28"/>
                                        </p:tgtEl>
                                        <p:attrNameLst>
                                          <p:attrName>style.visibility</p:attrName>
                                        </p:attrNameLst>
                                      </p:cBhvr>
                                      <p:to>
                                        <p:strVal val="visible"/>
                                      </p:to>
                                    </p:set>
                                    <p:animEffect transition="in" filter="fade">
                                      <p:cBhvr>
                                        <p:cTn id="23"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0" y="0"/>
            <a:ext cx="7644765" cy="6858000"/>
          </a:xfrm>
          <a:prstGeom prst="rect">
            <a:avLst/>
          </a:prstGeom>
          <a:solidFill>
            <a:srgbClr val="A7B6AC"/>
          </a:solidFill>
          <a:ln>
            <a:solidFill>
              <a:srgbClr val="E6B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135596" y="2835058"/>
            <a:ext cx="2441695" cy="2091690"/>
          </a:xfrm>
          <a:prstGeom prst="rect">
            <a:avLst/>
          </a:prstGeom>
          <a:noFill/>
        </p:spPr>
        <p:txBody>
          <a:bodyPr wrap="square" rtlCol="0">
            <a:spAutoFit/>
          </a:bodyPr>
          <a:lstStyle/>
          <a:p>
            <a:pPr algn="l"/>
            <a:r>
              <a:rPr lang="en-US" altLang="zh-CN" sz="32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sym typeface="+mn-ea"/>
              </a:rPr>
              <a:t>Induction Motor</a:t>
            </a:r>
            <a:endParaRPr lang="en-US" altLang="zh-CN" sz="32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endParaRPr>
          </a:p>
          <a:p>
            <a:pPr algn="l"/>
            <a:endParaRPr lang="zh-CN" altLang="en-US" sz="6600" dirty="0">
              <a:solidFill>
                <a:schemeClr val="bg1"/>
              </a:solidFill>
              <a:latin typeface="字魂22号-文宋体" panose="00000500000000000000" pitchFamily="2" charset="-122"/>
              <a:ea typeface="字魂22号-文宋体" panose="00000500000000000000" pitchFamily="2" charset="-122"/>
            </a:endParaRPr>
          </a:p>
        </p:txBody>
      </p:sp>
      <p:grpSp>
        <p:nvGrpSpPr>
          <p:cNvPr id="12" name="组合 11"/>
          <p:cNvGrpSpPr/>
          <p:nvPr/>
        </p:nvGrpSpPr>
        <p:grpSpPr>
          <a:xfrm>
            <a:off x="581244" y="4950372"/>
            <a:ext cx="4826635" cy="1437005"/>
            <a:chOff x="1295930" y="4779449"/>
            <a:chExt cx="2678714" cy="1437005"/>
          </a:xfrm>
        </p:grpSpPr>
        <p:sp>
          <p:nvSpPr>
            <p:cNvPr id="13" name="文本框 12"/>
            <p:cNvSpPr txBox="1"/>
            <p:nvPr/>
          </p:nvSpPr>
          <p:spPr>
            <a:xfrm>
              <a:off x="1331170" y="4779449"/>
              <a:ext cx="1786597" cy="338554"/>
            </a:xfrm>
            <a:prstGeom prst="rect">
              <a:avLst/>
            </a:prstGeom>
            <a:noFill/>
            <a:ln>
              <a:noFill/>
            </a:ln>
          </p:spPr>
          <p:txBody>
            <a:bodyPr wrap="square" rtlCol="0">
              <a:spAutoFit/>
            </a:bodyPr>
            <a:lstStyle/>
            <a:p>
              <a:endParaRPr lang="en-US" altLang="zh-CN" sz="1600" spc="300" dirty="0">
                <a:solidFill>
                  <a:schemeClr val="bg1"/>
                </a:solidFill>
                <a:latin typeface="字魂36号-正文宋楷" panose="02000000000000000000" pitchFamily="2" charset="-122"/>
                <a:ea typeface="字魂36号-正文宋楷" panose="02000000000000000000" pitchFamily="2" charset="-122"/>
              </a:endParaRPr>
            </a:p>
          </p:txBody>
        </p:sp>
        <p:sp>
          <p:nvSpPr>
            <p:cNvPr id="19" name="矩形 18"/>
            <p:cNvSpPr/>
            <p:nvPr/>
          </p:nvSpPr>
          <p:spPr>
            <a:xfrm>
              <a:off x="1295930" y="5017574"/>
              <a:ext cx="2678714" cy="1198880"/>
            </a:xfrm>
            <a:prstGeom prst="rect">
              <a:avLst/>
            </a:prstGeom>
            <a:ln>
              <a:noFill/>
            </a:ln>
          </p:spPr>
          <p:txBody>
            <a:bodyPr wrap="square">
              <a:spAutoFit/>
            </a:bodyPr>
            <a:lstStyle/>
            <a:p>
              <a:pPr algn="just">
                <a:lnSpc>
                  <a:spcPct val="150000"/>
                </a:lnSpc>
                <a:spcBef>
                  <a:spcPct val="20000"/>
                </a:spcBef>
                <a:spcAft>
                  <a:spcPts val="600"/>
                </a:spcAft>
                <a:buClr>
                  <a:schemeClr val="accent1">
                    <a:lumMod val="75000"/>
                  </a:schemeClr>
                </a:buClr>
                <a:buSzPct val="145000"/>
              </a:pP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交流感应电机也称异步电机，是目前工业中应用十分广泛的一类电机，它是指定子及转子为独立绕组，双方通过电磁感应来传递力矩，其转子以低于</a:t>
              </a:r>
              <a:r>
                <a:rPr lang="en-US" altLang="zh-CN"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rPr>
                <a:t>高于气隙旋转磁场转速旋转的交流电机。</a:t>
              </a:r>
              <a:endParaRPr lang="zh-CN" altLang="en-US" sz="1200" spc="300" dirty="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3" name="矩形 2"/>
          <p:cNvSpPr/>
          <p:nvPr/>
        </p:nvSpPr>
        <p:spPr>
          <a:xfrm rot="4260000">
            <a:off x="3730625" y="-86995"/>
            <a:ext cx="12210415" cy="7227570"/>
          </a:xfrm>
          <a:prstGeom prst="rect">
            <a:avLst/>
          </a:prstGeom>
          <a:solidFill>
            <a:srgbClr val="E6BDA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2" name="组合 21"/>
          <p:cNvGrpSpPr/>
          <p:nvPr>
            <p:custDataLst>
              <p:tags r:id="rId2"/>
            </p:custDataLst>
          </p:nvPr>
        </p:nvGrpSpPr>
        <p:grpSpPr>
          <a:xfrm>
            <a:off x="8518631" y="472965"/>
            <a:ext cx="3125471" cy="1057815"/>
            <a:chOff x="1331170" y="4779449"/>
            <a:chExt cx="2429855" cy="1057815"/>
          </a:xfrm>
        </p:grpSpPr>
        <p:sp>
          <p:nvSpPr>
            <p:cNvPr id="23" name="文本框 22"/>
            <p:cNvSpPr txBox="1"/>
            <p:nvPr>
              <p:custDataLst>
                <p:tags r:id="rId3"/>
              </p:custDataLst>
            </p:nvPr>
          </p:nvSpPr>
          <p:spPr>
            <a:xfrm>
              <a:off x="1331170" y="4779449"/>
              <a:ext cx="2429855" cy="337185"/>
            </a:xfrm>
            <a:prstGeom prst="rect">
              <a:avLst/>
            </a:prstGeom>
            <a:noFill/>
            <a:ln>
              <a:noFill/>
            </a:ln>
          </p:spPr>
          <p:txBody>
            <a:bodyPr wrap="square" rtlCol="0">
              <a:spAutoFit/>
            </a:bodyPr>
            <a:lstStyle/>
            <a:p>
              <a:r>
                <a:rPr lang="zh-CN" altLang="en-US" sz="1600" b="1" spc="300" dirty="0">
                  <a:solidFill>
                    <a:schemeClr val="tx1">
                      <a:lumMod val="85000"/>
                      <a:lumOff val="15000"/>
                    </a:schemeClr>
                  </a:solidFill>
                  <a:latin typeface="华文中宋" panose="02010600040101010101" charset="-122"/>
                  <a:ea typeface="华文中宋" panose="02010600040101010101" charset="-122"/>
                </a:rPr>
                <a:t>交流感应电机的基本结构</a:t>
              </a:r>
              <a:endParaRPr lang="zh-CN" altLang="en-US" sz="1600" b="1" spc="300" dirty="0">
                <a:solidFill>
                  <a:schemeClr val="tx1">
                    <a:lumMod val="85000"/>
                    <a:lumOff val="15000"/>
                  </a:schemeClr>
                </a:solidFill>
                <a:latin typeface="华文中宋" panose="02010600040101010101" charset="-122"/>
                <a:ea typeface="华文中宋" panose="02010600040101010101" charset="-122"/>
              </a:endParaRPr>
            </a:p>
          </p:txBody>
        </p:sp>
        <p:sp>
          <p:nvSpPr>
            <p:cNvPr id="24" name="矩形 23"/>
            <p:cNvSpPr/>
            <p:nvPr>
              <p:custDataLst>
                <p:tags r:id="rId4"/>
              </p:custDataLst>
            </p:nvPr>
          </p:nvSpPr>
          <p:spPr>
            <a:xfrm>
              <a:off x="1331170" y="5192104"/>
              <a:ext cx="2354566" cy="645160"/>
            </a:xfrm>
            <a:prstGeom prst="rect">
              <a:avLst/>
            </a:prstGeom>
            <a:ln>
              <a:noFill/>
            </a:ln>
          </p:spPr>
          <p:txBody>
            <a:bodyPr wrap="square">
              <a:spAutoFit/>
            </a:bodyPr>
            <a:lstStyle/>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交流感应电机主要由定子、转子、冷却风扇、轴承与机壳等组成</a:t>
              </a:r>
              <a:endParaRPr lang="zh-CN" altLang="en-US" sz="1200" spc="300" dirty="0">
                <a:latin typeface="宋体" panose="02010600030101010101" pitchFamily="2" charset="-122"/>
                <a:ea typeface="宋体" panose="02010600030101010101" pitchFamily="2" charset="-122"/>
                <a:cs typeface="Montserrat Light" charset="0"/>
              </a:endParaRPr>
            </a:p>
          </p:txBody>
        </p:sp>
      </p:grpSp>
      <p:grpSp>
        <p:nvGrpSpPr>
          <p:cNvPr id="28" name="组合 27"/>
          <p:cNvGrpSpPr/>
          <p:nvPr>
            <p:custDataLst>
              <p:tags r:id="rId5"/>
            </p:custDataLst>
          </p:nvPr>
        </p:nvGrpSpPr>
        <p:grpSpPr>
          <a:xfrm>
            <a:off x="8614982" y="2075378"/>
            <a:ext cx="3343910" cy="4382040"/>
            <a:chOff x="1331170" y="4779449"/>
            <a:chExt cx="2599678" cy="4382040"/>
          </a:xfrm>
        </p:grpSpPr>
        <p:sp>
          <p:nvSpPr>
            <p:cNvPr id="29" name="文本框 28"/>
            <p:cNvSpPr txBox="1"/>
            <p:nvPr>
              <p:custDataLst>
                <p:tags r:id="rId6"/>
              </p:custDataLst>
            </p:nvPr>
          </p:nvSpPr>
          <p:spPr>
            <a:xfrm>
              <a:off x="1331170" y="4779449"/>
              <a:ext cx="2599678" cy="337185"/>
            </a:xfrm>
            <a:prstGeom prst="rect">
              <a:avLst/>
            </a:prstGeom>
            <a:noFill/>
            <a:ln>
              <a:noFill/>
            </a:ln>
          </p:spPr>
          <p:txBody>
            <a:bodyPr wrap="square" rtlCol="0">
              <a:spAutoFit/>
            </a:bodyPr>
            <a:lstStyle/>
            <a:p>
              <a:r>
                <a:rPr lang="zh-CN" altLang="en-US" sz="1600" b="1" spc="300" dirty="0">
                  <a:solidFill>
                    <a:schemeClr val="tx1">
                      <a:lumMod val="85000"/>
                      <a:lumOff val="15000"/>
                    </a:schemeClr>
                  </a:solidFill>
                  <a:latin typeface="华文中宋" panose="02010600040101010101" charset="-122"/>
                  <a:ea typeface="华文中宋" panose="02010600040101010101" charset="-122"/>
                </a:rPr>
                <a:t>交流感应电机的工作原理</a:t>
              </a:r>
              <a:endParaRPr lang="zh-CN" altLang="en-US" sz="1600" b="1" spc="300" dirty="0">
                <a:solidFill>
                  <a:schemeClr val="tx1">
                    <a:lumMod val="85000"/>
                    <a:lumOff val="15000"/>
                  </a:schemeClr>
                </a:solidFill>
                <a:latin typeface="华文中宋" panose="02010600040101010101" charset="-122"/>
                <a:ea typeface="华文中宋" panose="02010600040101010101" charset="-122"/>
              </a:endParaRPr>
            </a:p>
          </p:txBody>
        </p:sp>
        <p:sp>
          <p:nvSpPr>
            <p:cNvPr id="30" name="矩形 29"/>
            <p:cNvSpPr/>
            <p:nvPr>
              <p:custDataLst>
                <p:tags r:id="rId7"/>
              </p:custDataLst>
            </p:nvPr>
          </p:nvSpPr>
          <p:spPr>
            <a:xfrm>
              <a:off x="1331170" y="5192104"/>
              <a:ext cx="2354566" cy="3969385"/>
            </a:xfrm>
            <a:prstGeom prst="rect">
              <a:avLst/>
            </a:prstGeom>
            <a:ln>
              <a:noFill/>
            </a:ln>
          </p:spPr>
          <p:txBody>
            <a:bodyPr wrap="square">
              <a:spAutoFit/>
            </a:bodyPr>
            <a:lstStyle/>
            <a:p>
              <a:pPr>
                <a:lnSpc>
                  <a:spcPct val="150000"/>
                </a:lnSpc>
                <a:spcBef>
                  <a:spcPct val="20000"/>
                </a:spcBef>
                <a:spcAft>
                  <a:spcPts val="600"/>
                </a:spcAft>
                <a:buClr>
                  <a:schemeClr val="accent1">
                    <a:lumMod val="75000"/>
                  </a:schemeClr>
                </a:buClr>
                <a:buSzPct val="145000"/>
              </a:pPr>
              <a:r>
                <a:rPr lang="zh-CN" altLang="en-US" sz="1200" spc="300" dirty="0">
                  <a:latin typeface="宋体" panose="02010600030101010101" pitchFamily="2" charset="-122"/>
                  <a:ea typeface="宋体" panose="02010600030101010101" pitchFamily="2" charset="-122"/>
                  <a:cs typeface="Montserrat Light" charset="0"/>
                </a:rPr>
                <a:t>在电机定子上有三相对称的交流绕组（各相差</a:t>
              </a:r>
              <a:r>
                <a:rPr lang="en-US" altLang="zh-CN" sz="1200" spc="300" dirty="0">
                  <a:latin typeface="宋体" panose="02010600030101010101" pitchFamily="2" charset="-122"/>
                  <a:ea typeface="宋体" panose="02010600030101010101" pitchFamily="2" charset="-122"/>
                  <a:cs typeface="Montserrat Light" charset="0"/>
                </a:rPr>
                <a:t>120</a:t>
              </a:r>
              <a:r>
                <a:rPr lang="en-US" altLang="en-US" sz="1200" spc="300" dirty="0">
                  <a:latin typeface="宋体" panose="02010600030101010101" pitchFamily="2" charset="-122"/>
                  <a:ea typeface="宋体" panose="02010600030101010101" pitchFamily="2" charset="-122"/>
                  <a:cs typeface="Montserrat Light" charset="0"/>
                </a:rPr>
                <a:t>°</a:t>
              </a:r>
              <a:r>
                <a:rPr lang="zh-CN" altLang="en-US" sz="1200" spc="300" dirty="0">
                  <a:latin typeface="宋体" panose="02010600030101010101" pitchFamily="2" charset="-122"/>
                  <a:ea typeface="宋体" panose="02010600030101010101" pitchFamily="2" charset="-122"/>
                  <a:cs typeface="Montserrat Light" charset="0"/>
                </a:rPr>
                <a:t>），三相对称交流绕组流入三相对称交流电流时，将在电机气隙空间产生旋转磁场，转子绕组的导体处于旋转磁场中，转子导体切割磁力线，并产生感应电动势。由于转子导体通过端环自成闭路，在感应电动势的作用下，转子导体中将产生与感应电动势方向基本一致的感应电流。感应电流与旋转磁场相互作用产生电磁力，电磁力作用在转子上产生电磁转矩，驱动转子旋转。</a:t>
              </a:r>
              <a:endParaRPr lang="zh-CN" altLang="en-US" sz="1200" spc="300" dirty="0">
                <a:latin typeface="宋体" panose="02010600030101010101" pitchFamily="2" charset="-122"/>
                <a:ea typeface="宋体" panose="02010600030101010101" pitchFamily="2" charset="-122"/>
                <a:cs typeface="Montserrat Light" charset="0"/>
              </a:endParaRPr>
            </a:p>
          </p:txBody>
        </p:sp>
      </p:grpSp>
      <p:grpSp>
        <p:nvGrpSpPr>
          <p:cNvPr id="21" name="组合 20"/>
          <p:cNvGrpSpPr/>
          <p:nvPr/>
        </p:nvGrpSpPr>
        <p:grpSpPr>
          <a:xfrm>
            <a:off x="117349" y="495300"/>
            <a:ext cx="490220" cy="4692251"/>
            <a:chOff x="117349" y="371475"/>
            <a:chExt cx="490220" cy="4692251"/>
          </a:xfrm>
        </p:grpSpPr>
        <p:grpSp>
          <p:nvGrpSpPr>
            <p:cNvPr id="14" name="组合 13"/>
            <p:cNvGrpSpPr/>
            <p:nvPr/>
          </p:nvGrpSpPr>
          <p:grpSpPr>
            <a:xfrm>
              <a:off x="117349" y="371475"/>
              <a:ext cx="490220" cy="4692251"/>
              <a:chOff x="5051299" y="2219325"/>
              <a:chExt cx="490220" cy="4692251"/>
            </a:xfrm>
          </p:grpSpPr>
          <p:sp>
            <p:nvSpPr>
              <p:cNvPr id="15" name="椭圆 14"/>
              <p:cNvSpPr/>
              <p:nvPr/>
            </p:nvSpPr>
            <p:spPr>
              <a:xfrm>
                <a:off x="5162550" y="2219325"/>
                <a:ext cx="285750" cy="28575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6" name="组合 15"/>
              <p:cNvGrpSpPr/>
              <p:nvPr/>
            </p:nvGrpSpPr>
            <p:grpSpPr>
              <a:xfrm>
                <a:off x="5051299" y="2625288"/>
                <a:ext cx="490220" cy="4286288"/>
                <a:chOff x="4975099" y="2777688"/>
                <a:chExt cx="490220" cy="4286288"/>
              </a:xfrm>
            </p:grpSpPr>
            <p:sp>
              <p:nvSpPr>
                <p:cNvPr id="17" name="TextBox 59"/>
                <p:cNvSpPr>
                  <a:spLocks noChangeArrowheads="1"/>
                </p:cNvSpPr>
                <p:nvPr/>
              </p:nvSpPr>
              <p:spPr bwMode="auto">
                <a:xfrm rot="19268" flipH="1">
                  <a:off x="4975099" y="2777688"/>
                  <a:ext cx="490220"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rPr>
                    <a:t>交流感应电机</a:t>
                  </a:r>
                  <a:endParaRPr lang="zh-CN" altLang="en-US" sz="20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18" name="Rectangle 20"/>
                <p:cNvSpPr>
                  <a:spLocks noChangeArrowheads="1"/>
                </p:cNvSpPr>
                <p:nvPr/>
              </p:nvSpPr>
              <p:spPr bwMode="auto">
                <a:xfrm rot="19268">
                  <a:off x="4983244" y="5405006"/>
                  <a:ext cx="430530"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just" fontAlgn="base">
                    <a:spcBef>
                      <a:spcPct val="0"/>
                    </a:spcBef>
                    <a:spcAft>
                      <a:spcPct val="0"/>
                    </a:spcAft>
                    <a:buFont typeface="Arial" panose="020B0604020202020204" pitchFamily="34" charset="0"/>
                    <a:buNone/>
                  </a:pPr>
                  <a:r>
                    <a:rPr lang="en-US" altLang="zh-CN" sz="14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rPr>
                    <a:t>vAC Induction Motor</a:t>
                  </a:r>
                  <a:endParaRPr lang="en-US" altLang="zh-CN" sz="14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cxnSp>
          <p:nvCxnSpPr>
            <p:cNvPr id="20" name="直接连接符 19"/>
            <p:cNvCxnSpPr/>
            <p:nvPr/>
          </p:nvCxnSpPr>
          <p:spPr>
            <a:xfrm>
              <a:off x="361950" y="2635250"/>
              <a:ext cx="0" cy="485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useBgFill="1">
        <p:nvSpPr>
          <p:cNvPr id="4" name="椭圆 3"/>
          <p:cNvSpPr/>
          <p:nvPr/>
        </p:nvSpPr>
        <p:spPr>
          <a:xfrm rot="13260000">
            <a:off x="4279900" y="1657350"/>
            <a:ext cx="3632200" cy="3543300"/>
          </a:xfrm>
          <a:prstGeom prst="ellipse">
            <a:avLst/>
          </a:prstGeom>
          <a:ln>
            <a:noFill/>
          </a:ln>
          <a:effectLst>
            <a:innerShdw blurRad="152400">
              <a:prstClr val="black"/>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椭圆 4"/>
          <p:cNvSpPr/>
          <p:nvPr/>
        </p:nvSpPr>
        <p:spPr>
          <a:xfrm rot="5160000">
            <a:off x="4779963" y="2076768"/>
            <a:ext cx="2632075" cy="2704465"/>
          </a:xfrm>
          <a:prstGeom prst="ellipse">
            <a:avLst/>
          </a:prstGeom>
          <a:ln>
            <a:noFill/>
          </a:ln>
          <a:effectLst>
            <a:innerShdw blurRad="152400">
              <a:prstClr val="black"/>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6" name="椭圆 5"/>
          <p:cNvSpPr/>
          <p:nvPr/>
        </p:nvSpPr>
        <p:spPr>
          <a:xfrm rot="17640000">
            <a:off x="5316220" y="2598738"/>
            <a:ext cx="1559560" cy="1660525"/>
          </a:xfrm>
          <a:prstGeom prst="ellipse">
            <a:avLst/>
          </a:prstGeom>
          <a:ln>
            <a:noFill/>
          </a:ln>
          <a:effectLst>
            <a:innerShdw blurRad="152400">
              <a:prstClr val="black"/>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2000"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2000"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2000"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2000"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2000" fill="hold">
                                          <p:stCondLst>
                                            <p:cond delay="0"/>
                                          </p:stCondLst>
                                        </p:cTn>
                                        <p:tgtEl>
                                          <p:spTgt spid="28"/>
                                        </p:tgtEl>
                                        <p:attrNameLst>
                                          <p:attrName>style.visibility</p:attrName>
                                        </p:attrNameLst>
                                      </p:cBhvr>
                                      <p:to>
                                        <p:strVal val="visible"/>
                                      </p:to>
                                    </p:set>
                                    <p:animEffect transition="in" filter="fade">
                                      <p:cBhvr>
                                        <p:cTn id="2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flipH="1">
            <a:off x="0" y="0"/>
            <a:ext cx="10515600" cy="6858000"/>
          </a:xfrm>
          <a:prstGeom prst="rect">
            <a:avLst/>
          </a:prstGeom>
          <a:blipFill dpi="0" rotWithShape="1">
            <a:blip r:embed="rId1"/>
            <a:srcRect/>
            <a:stretch>
              <a:fillRect l="-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788578" y="1195387"/>
            <a:ext cx="1106170" cy="4500563"/>
          </a:xfrm>
          <a:prstGeom prst="rect">
            <a:avLst/>
          </a:prstGeom>
          <a:noFill/>
        </p:spPr>
        <p:txBody>
          <a:bodyPr vert="eaVert" wrap="square" rtlCol="0">
            <a:spAutoFit/>
          </a:bodyPr>
          <a:lstStyle/>
          <a:p>
            <a:pPr algn="dist"/>
            <a:r>
              <a:rPr lang="zh-CN" altLang="en-US" sz="6000" dirty="0">
                <a:solidFill>
                  <a:schemeClr val="bg1"/>
                </a:solidFill>
                <a:latin typeface="字魂22号-文宋体" panose="00000500000000000000" pitchFamily="2" charset="-122"/>
                <a:ea typeface="字魂22号-文宋体" panose="00000500000000000000" pitchFamily="2" charset="-122"/>
              </a:rPr>
              <a:t>智能电控</a:t>
            </a:r>
            <a:endParaRPr lang="zh-CN" altLang="en-US" sz="6000" dirty="0">
              <a:solidFill>
                <a:schemeClr val="bg1"/>
              </a:solidFill>
              <a:latin typeface="字魂22号-文宋体" panose="00000500000000000000" pitchFamily="2" charset="-122"/>
              <a:ea typeface="字魂22号-文宋体" panose="00000500000000000000" pitchFamily="2" charset="-122"/>
            </a:endParaRPr>
          </a:p>
        </p:txBody>
      </p:sp>
      <p:grpSp>
        <p:nvGrpSpPr>
          <p:cNvPr id="10" name="组合 9"/>
          <p:cNvGrpSpPr/>
          <p:nvPr/>
        </p:nvGrpSpPr>
        <p:grpSpPr>
          <a:xfrm>
            <a:off x="8667750" y="1123950"/>
            <a:ext cx="1266825" cy="4610100"/>
            <a:chOff x="8496300" y="771525"/>
            <a:chExt cx="1266825" cy="4610100"/>
          </a:xfrm>
        </p:grpSpPr>
        <p:sp>
          <p:nvSpPr>
            <p:cNvPr id="6" name="椭圆 5"/>
            <p:cNvSpPr/>
            <p:nvPr/>
          </p:nvSpPr>
          <p:spPr>
            <a:xfrm>
              <a:off x="8496300" y="771525"/>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496300" y="1885950"/>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496300" y="3000375"/>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496300" y="4114800"/>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rot="5400000">
            <a:off x="6442476" y="2875114"/>
            <a:ext cx="3557837" cy="829945"/>
          </a:xfrm>
          <a:prstGeom prst="rect">
            <a:avLst/>
          </a:prstGeom>
          <a:noFill/>
        </p:spPr>
        <p:txBody>
          <a:bodyPr wrap="square" rtlCol="0">
            <a:spAutoFit/>
          </a:bodyPr>
          <a:lstStyle/>
          <a:p>
            <a:pPr algn="l"/>
            <a:r>
              <a:rPr lang="en-US" altLang="zh-CN" sz="2400" dirty="0">
                <a:solidFill>
                  <a:schemeClr val="bg1"/>
                </a:solidFill>
                <a:latin typeface="字魂22号-文宋体" panose="00000500000000000000" pitchFamily="2" charset="-122"/>
                <a:ea typeface="字魂22号-文宋体" panose="00000500000000000000" pitchFamily="2" charset="-122"/>
              </a:rPr>
              <a:t>Smart Electronic Contro</a:t>
            </a:r>
            <a:endParaRPr lang="en-US" altLang="zh-CN" sz="2400" dirty="0">
              <a:solidFill>
                <a:schemeClr val="bg1"/>
              </a:solidFill>
              <a:latin typeface="字魂22号-文宋体" panose="00000500000000000000" pitchFamily="2" charset="-122"/>
              <a:ea typeface="字魂22号-文宋体" panose="00000500000000000000" pitchFamily="2" charset="-122"/>
            </a:endParaRPr>
          </a:p>
        </p:txBody>
      </p:sp>
      <p:sp>
        <p:nvSpPr>
          <p:cNvPr id="12" name="文本框 11"/>
          <p:cNvSpPr txBox="1"/>
          <p:nvPr/>
        </p:nvSpPr>
        <p:spPr>
          <a:xfrm>
            <a:off x="10705650" y="1280861"/>
            <a:ext cx="798195" cy="4453189"/>
          </a:xfrm>
          <a:prstGeom prst="rect">
            <a:avLst/>
          </a:prstGeom>
          <a:noFill/>
        </p:spPr>
        <p:txBody>
          <a:bodyPr vert="eaVert" wrap="square" rtlCol="0">
            <a:spAutoFit/>
          </a:bodyPr>
          <a:lstStyle/>
          <a:p>
            <a:pPr algn="dist"/>
            <a:r>
              <a:rPr lang="zh-CN" altLang="en-US" sz="2000"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当汽车驶入智能网联时代，智能电控系统如同车辆的</a:t>
            </a:r>
            <a:r>
              <a:rPr lang="en-US" altLang="zh-CN" sz="2000"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a:t>
            </a:r>
            <a:r>
              <a:rPr lang="zh-CN" altLang="en-US" sz="2000"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智慧中枢</a:t>
            </a:r>
            <a:r>
              <a:rPr lang="en-US" altLang="zh-CN" sz="2000"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a:t>
            </a:r>
            <a:r>
              <a:rPr lang="zh-CN" altLang="en-US" sz="2000"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rPr>
              <a:t>，掌控全局。</a:t>
            </a:r>
            <a:endParaRPr lang="zh-CN" altLang="en-US" sz="2000" dirty="0">
              <a:solidFill>
                <a:schemeClr val="tx1">
                  <a:lumMod val="95000"/>
                  <a:lumOff val="5000"/>
                </a:schemeClr>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000"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000"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000"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矩形 3"/>
          <p:cNvSpPr/>
          <p:nvPr/>
        </p:nvSpPr>
        <p:spPr>
          <a:xfrm>
            <a:off x="-12700" y="12700"/>
            <a:ext cx="12204700" cy="6845300"/>
          </a:xfrm>
          <a:prstGeom prst="rect">
            <a:avLst/>
          </a:prstGeom>
          <a:solidFill>
            <a:schemeClr val="tx1">
              <a:alpha val="69000"/>
            </a:schemeClr>
          </a:solidFill>
          <a:ln>
            <a:noFill/>
          </a:ln>
          <a:effectLst>
            <a:outerShdw dist="2222500" dir="5400000" sx="104000" sy="104000" algn="ctr" rotWithShape="0">
              <a:srgbClr val="000000">
                <a:alpha val="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任意多边形 4"/>
          <p:cNvSpPr/>
          <p:nvPr/>
        </p:nvSpPr>
        <p:spPr>
          <a:xfrm rot="18360000" flipV="1">
            <a:off x="-3256276" y="-340144"/>
            <a:ext cx="8239752" cy="8097087"/>
          </a:xfrm>
          <a:custGeom>
            <a:avLst/>
            <a:gdLst>
              <a:gd name="adj" fmla="val 25000"/>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2976" h="12751">
                <a:moveTo>
                  <a:pt x="9772" y="6696"/>
                </a:moveTo>
                <a:lnTo>
                  <a:pt x="12970" y="6696"/>
                </a:lnTo>
                <a:lnTo>
                  <a:pt x="12970" y="6696"/>
                </a:lnTo>
                <a:cubicBezTo>
                  <a:pt x="12804" y="9989"/>
                  <a:pt x="10099" y="12625"/>
                  <a:pt x="6739" y="12751"/>
                </a:cubicBezTo>
                <a:lnTo>
                  <a:pt x="6728" y="12751"/>
                </a:lnTo>
                <a:lnTo>
                  <a:pt x="6728" y="9557"/>
                </a:lnTo>
                <a:lnTo>
                  <a:pt x="6742" y="9556"/>
                </a:lnTo>
                <a:cubicBezTo>
                  <a:pt x="8326" y="9440"/>
                  <a:pt x="9597" y="8242"/>
                  <a:pt x="9768" y="6725"/>
                </a:cubicBezTo>
                <a:lnTo>
                  <a:pt x="9772" y="6696"/>
                </a:lnTo>
                <a:close/>
                <a:moveTo>
                  <a:pt x="6" y="6696"/>
                </a:moveTo>
                <a:lnTo>
                  <a:pt x="3204" y="6696"/>
                </a:lnTo>
                <a:lnTo>
                  <a:pt x="3208" y="6725"/>
                </a:lnTo>
                <a:cubicBezTo>
                  <a:pt x="3379" y="8242"/>
                  <a:pt x="4650" y="9440"/>
                  <a:pt x="6234" y="9556"/>
                </a:cubicBezTo>
                <a:lnTo>
                  <a:pt x="6248" y="9557"/>
                </a:lnTo>
                <a:lnTo>
                  <a:pt x="6248" y="12751"/>
                </a:lnTo>
                <a:lnTo>
                  <a:pt x="6237" y="12751"/>
                </a:lnTo>
                <a:cubicBezTo>
                  <a:pt x="2877" y="12625"/>
                  <a:pt x="172" y="9989"/>
                  <a:pt x="6" y="6696"/>
                </a:cubicBezTo>
                <a:lnTo>
                  <a:pt x="6" y="6696"/>
                </a:lnTo>
                <a:close/>
                <a:moveTo>
                  <a:pt x="6728" y="0"/>
                </a:moveTo>
                <a:lnTo>
                  <a:pt x="6739" y="0"/>
                </a:lnTo>
                <a:cubicBezTo>
                  <a:pt x="10153" y="128"/>
                  <a:pt x="12891" y="2848"/>
                  <a:pt x="12976" y="6215"/>
                </a:cubicBezTo>
                <a:lnTo>
                  <a:pt x="12976" y="6216"/>
                </a:lnTo>
                <a:lnTo>
                  <a:pt x="9784" y="6216"/>
                </a:lnTo>
                <a:lnTo>
                  <a:pt x="9782" y="6180"/>
                </a:lnTo>
                <a:cubicBezTo>
                  <a:pt x="9683" y="4591"/>
                  <a:pt x="8379" y="3315"/>
                  <a:pt x="6742" y="3195"/>
                </a:cubicBezTo>
                <a:lnTo>
                  <a:pt x="6728" y="3194"/>
                </a:lnTo>
                <a:lnTo>
                  <a:pt x="6728" y="0"/>
                </a:lnTo>
                <a:close/>
                <a:moveTo>
                  <a:pt x="6248" y="0"/>
                </a:moveTo>
                <a:lnTo>
                  <a:pt x="6248" y="3194"/>
                </a:lnTo>
                <a:lnTo>
                  <a:pt x="6234" y="3195"/>
                </a:lnTo>
                <a:cubicBezTo>
                  <a:pt x="4597" y="3315"/>
                  <a:pt x="3293" y="4591"/>
                  <a:pt x="3194" y="6180"/>
                </a:cubicBezTo>
                <a:lnTo>
                  <a:pt x="3192" y="6216"/>
                </a:lnTo>
                <a:lnTo>
                  <a:pt x="0" y="6216"/>
                </a:lnTo>
                <a:lnTo>
                  <a:pt x="0" y="6215"/>
                </a:lnTo>
                <a:cubicBezTo>
                  <a:pt x="85" y="2848"/>
                  <a:pt x="2823" y="128"/>
                  <a:pt x="6237" y="0"/>
                </a:cubicBezTo>
                <a:lnTo>
                  <a:pt x="6248" y="0"/>
                </a:lnTo>
                <a:close/>
              </a:path>
            </a:pathLst>
          </a:custGeom>
          <a:ln>
            <a:noFill/>
          </a:ln>
          <a:effectLst>
            <a:outerShdw blurRad="50800" dist="50800" dir="5400000" algn="ctr" rotWithShape="0">
              <a:srgbClr val="000000">
                <a:alpha val="29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ltLang="zh-CN">
              <a:solidFill>
                <a:schemeClr val="tx1"/>
              </a:solidFill>
            </a:endParaRPr>
          </a:p>
        </p:txBody>
      </p:sp>
      <p:sp>
        <p:nvSpPr>
          <p:cNvPr id="2" name="文本框 1"/>
          <p:cNvSpPr txBox="1"/>
          <p:nvPr/>
        </p:nvSpPr>
        <p:spPr>
          <a:xfrm>
            <a:off x="5638800" y="734695"/>
            <a:ext cx="5257165" cy="645160"/>
          </a:xfrm>
          <a:prstGeom prst="rect">
            <a:avLst/>
          </a:prstGeom>
          <a:noFill/>
        </p:spPr>
        <p:txBody>
          <a:bodyPr wrap="square" rtlCol="0">
            <a:spAutoFit/>
          </a:bodyPr>
          <a:p>
            <a:r>
              <a:rPr lang="zh-CN" altLang="en-US" sz="3600">
                <a:solidFill>
                  <a:schemeClr val="bg1"/>
                </a:solidFill>
                <a:latin typeface="华文中宋" panose="02010600040101010101" charset="-122"/>
                <a:ea typeface="华文中宋" panose="02010600040101010101" charset="-122"/>
              </a:rPr>
              <a:t>智能汽车整车控制系统</a:t>
            </a:r>
            <a:endParaRPr lang="zh-CN" altLang="en-US" sz="3600">
              <a:solidFill>
                <a:schemeClr val="bg1"/>
              </a:solidFill>
              <a:latin typeface="华文中宋" panose="02010600040101010101" charset="-122"/>
              <a:ea typeface="华文中宋" panose="02010600040101010101" charset="-122"/>
            </a:endParaRPr>
          </a:p>
        </p:txBody>
      </p:sp>
      <p:sp>
        <p:nvSpPr>
          <p:cNvPr id="3" name="文本框 2"/>
          <p:cNvSpPr txBox="1"/>
          <p:nvPr/>
        </p:nvSpPr>
        <p:spPr>
          <a:xfrm>
            <a:off x="5878195" y="1633855"/>
            <a:ext cx="5880100" cy="4246245"/>
          </a:xfrm>
          <a:prstGeom prst="rect">
            <a:avLst/>
          </a:prstGeom>
          <a:noFill/>
        </p:spPr>
        <p:txBody>
          <a:bodyPr wrap="square" rtlCol="0">
            <a:spAutoFit/>
          </a:bodyPr>
          <a:p>
            <a:pPr indent="0" algn="just" fontAlgn="auto">
              <a:lnSpc>
                <a:spcPct val="150000"/>
              </a:lnSpc>
              <a:buFont typeface="Wingdings" panose="05000000000000000000" charset="0"/>
              <a:buNone/>
            </a:pPr>
            <a:r>
              <a:rPr lang="zh-CN" altLang="en-US">
                <a:solidFill>
                  <a:schemeClr val="bg1"/>
                </a:solidFill>
                <a:latin typeface="华文中宋" panose="02010600040101010101" charset="-122"/>
                <a:ea typeface="华文中宋" panose="02010600040101010101" charset="-122"/>
              </a:rPr>
              <a:t>整车控制器的基本结构：是智能车辆的核心组件之一，通过与各类传感器的实时通信和交互，获取车辆运行的关键参数，如速度、转速、制动状态等，并结合这些反馈信息对当前车辆所处的运行状态进行深度分析和判断。</a:t>
            </a:r>
            <a:endParaRPr lang="zh-CN" altLang="en-US">
              <a:solidFill>
                <a:schemeClr val="bg1"/>
              </a:solidFill>
              <a:latin typeface="华文中宋" panose="02010600040101010101" charset="-122"/>
              <a:ea typeface="华文中宋" panose="02010600040101010101" charset="-122"/>
            </a:endParaRPr>
          </a:p>
          <a:p>
            <a:pPr indent="0" algn="just" fontAlgn="auto">
              <a:lnSpc>
                <a:spcPct val="150000"/>
              </a:lnSpc>
              <a:buFont typeface="Wingdings" panose="05000000000000000000" charset="0"/>
              <a:buNone/>
            </a:pPr>
            <a:endParaRPr lang="zh-CN" altLang="en-US">
              <a:solidFill>
                <a:schemeClr val="bg1"/>
              </a:solidFill>
              <a:latin typeface="华文中宋" panose="02010600040101010101" charset="-122"/>
              <a:ea typeface="华文中宋" panose="02010600040101010101" charset="-122"/>
            </a:endParaRPr>
          </a:p>
          <a:p>
            <a:pPr indent="0" algn="just" fontAlgn="auto">
              <a:lnSpc>
                <a:spcPct val="150000"/>
              </a:lnSpc>
              <a:buFont typeface="Wingdings" panose="05000000000000000000" charset="0"/>
              <a:buNone/>
            </a:pPr>
            <a:r>
              <a:rPr lang="zh-CN" altLang="en-US">
                <a:solidFill>
                  <a:schemeClr val="bg1">
                    <a:alpha val="36000"/>
                  </a:schemeClr>
                </a:solidFill>
                <a:latin typeface="华文中宋" panose="02010600040101010101" charset="-122"/>
                <a:ea typeface="华文中宋" panose="02010600040101010101" charset="-122"/>
              </a:rPr>
              <a:t>整车控制系统的工作原理</a:t>
            </a:r>
            <a:r>
              <a:rPr lang="en-US" altLang="zh-CN">
                <a:solidFill>
                  <a:schemeClr val="bg1">
                    <a:alpha val="36000"/>
                  </a:schemeClr>
                </a:solidFill>
                <a:latin typeface="华文中宋" panose="02010600040101010101" charset="-122"/>
                <a:ea typeface="华文中宋" panose="02010600040101010101" charset="-122"/>
              </a:rPr>
              <a:t>:</a:t>
            </a:r>
            <a:r>
              <a:rPr lang="zh-CN" altLang="en-US">
                <a:solidFill>
                  <a:schemeClr val="bg1">
                    <a:alpha val="36000"/>
                  </a:schemeClr>
                </a:solidFill>
                <a:latin typeface="华文中宋" panose="02010600040101010101" charset="-122"/>
                <a:ea typeface="华文中宋" panose="02010600040101010101" charset="-122"/>
              </a:rPr>
              <a:t>在车辆运行过程中，装有各类传感器的监测设备实时采集整车运行的各种信息，如电池电量、电机转速、车辆速度、温度湿度等参数，以及驾驶员的操作指令，如加速踏板位置、制动信号等，这些详尽的数据流共同构成了车辆当前的实时状态反馈。</a:t>
            </a:r>
            <a:endParaRPr lang="zh-CN" altLang="en-US">
              <a:solidFill>
                <a:schemeClr val="bg1">
                  <a:alpha val="36000"/>
                </a:schemeClr>
              </a:solidFill>
              <a:latin typeface="华文中宋" panose="02010600040101010101" charset="-122"/>
              <a:ea typeface="华文中宋" panose="02010600040101010101" charset="-122"/>
            </a:endParaRPr>
          </a:p>
        </p:txBody>
      </p:sp>
      <p:sp>
        <p:nvSpPr>
          <p:cNvPr id="6" name="等腰三角形 5"/>
          <p:cNvSpPr/>
          <p:nvPr/>
        </p:nvSpPr>
        <p:spPr>
          <a:xfrm rot="5400000">
            <a:off x="5217795" y="2218055"/>
            <a:ext cx="635000" cy="43180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000">
        <p159:morph option="byObject"/>
      </p:transition>
    </mc:Choice>
    <mc:Fallback>
      <p:transition spd="slow" advClick="0"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矩形 3"/>
          <p:cNvSpPr/>
          <p:nvPr/>
        </p:nvSpPr>
        <p:spPr>
          <a:xfrm>
            <a:off x="-12700" y="12700"/>
            <a:ext cx="12204700" cy="6845300"/>
          </a:xfrm>
          <a:prstGeom prst="rect">
            <a:avLst/>
          </a:prstGeom>
          <a:solidFill>
            <a:schemeClr val="tx1">
              <a:alpha val="69000"/>
            </a:schemeClr>
          </a:solidFill>
          <a:ln>
            <a:noFill/>
          </a:ln>
          <a:effectLst>
            <a:outerShdw dist="2222500" dir="5400000" sx="104000" sy="104000" algn="ctr" rotWithShape="0">
              <a:srgbClr val="000000">
                <a:alpha val="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任意多边形 4"/>
          <p:cNvSpPr/>
          <p:nvPr/>
        </p:nvSpPr>
        <p:spPr>
          <a:xfrm rot="20640000" flipV="1">
            <a:off x="-3256276" y="-340144"/>
            <a:ext cx="8239752" cy="8097087"/>
          </a:xfrm>
          <a:custGeom>
            <a:avLst/>
            <a:gdLst>
              <a:gd name="adj" fmla="val 25000"/>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2976" h="12751">
                <a:moveTo>
                  <a:pt x="9772" y="6696"/>
                </a:moveTo>
                <a:lnTo>
                  <a:pt x="12970" y="6696"/>
                </a:lnTo>
                <a:lnTo>
                  <a:pt x="12970" y="6696"/>
                </a:lnTo>
                <a:cubicBezTo>
                  <a:pt x="12804" y="9989"/>
                  <a:pt x="10099" y="12625"/>
                  <a:pt x="6739" y="12751"/>
                </a:cubicBezTo>
                <a:lnTo>
                  <a:pt x="6728" y="12751"/>
                </a:lnTo>
                <a:lnTo>
                  <a:pt x="6728" y="9557"/>
                </a:lnTo>
                <a:lnTo>
                  <a:pt x="6742" y="9556"/>
                </a:lnTo>
                <a:cubicBezTo>
                  <a:pt x="8326" y="9440"/>
                  <a:pt x="9597" y="8242"/>
                  <a:pt x="9768" y="6725"/>
                </a:cubicBezTo>
                <a:lnTo>
                  <a:pt x="9772" y="6696"/>
                </a:lnTo>
                <a:close/>
                <a:moveTo>
                  <a:pt x="6" y="6696"/>
                </a:moveTo>
                <a:lnTo>
                  <a:pt x="3204" y="6696"/>
                </a:lnTo>
                <a:lnTo>
                  <a:pt x="3208" y="6725"/>
                </a:lnTo>
                <a:cubicBezTo>
                  <a:pt x="3379" y="8242"/>
                  <a:pt x="4650" y="9440"/>
                  <a:pt x="6234" y="9556"/>
                </a:cubicBezTo>
                <a:lnTo>
                  <a:pt x="6248" y="9557"/>
                </a:lnTo>
                <a:lnTo>
                  <a:pt x="6248" y="12751"/>
                </a:lnTo>
                <a:lnTo>
                  <a:pt x="6237" y="12751"/>
                </a:lnTo>
                <a:cubicBezTo>
                  <a:pt x="2877" y="12625"/>
                  <a:pt x="172" y="9989"/>
                  <a:pt x="6" y="6696"/>
                </a:cubicBezTo>
                <a:lnTo>
                  <a:pt x="6" y="6696"/>
                </a:lnTo>
                <a:close/>
                <a:moveTo>
                  <a:pt x="6728" y="0"/>
                </a:moveTo>
                <a:lnTo>
                  <a:pt x="6739" y="0"/>
                </a:lnTo>
                <a:cubicBezTo>
                  <a:pt x="10153" y="128"/>
                  <a:pt x="12891" y="2848"/>
                  <a:pt x="12976" y="6215"/>
                </a:cubicBezTo>
                <a:lnTo>
                  <a:pt x="12976" y="6216"/>
                </a:lnTo>
                <a:lnTo>
                  <a:pt x="9784" y="6216"/>
                </a:lnTo>
                <a:lnTo>
                  <a:pt x="9782" y="6180"/>
                </a:lnTo>
                <a:cubicBezTo>
                  <a:pt x="9683" y="4591"/>
                  <a:pt x="8379" y="3315"/>
                  <a:pt x="6742" y="3195"/>
                </a:cubicBezTo>
                <a:lnTo>
                  <a:pt x="6728" y="3194"/>
                </a:lnTo>
                <a:lnTo>
                  <a:pt x="6728" y="0"/>
                </a:lnTo>
                <a:close/>
                <a:moveTo>
                  <a:pt x="6248" y="0"/>
                </a:moveTo>
                <a:lnTo>
                  <a:pt x="6248" y="3194"/>
                </a:lnTo>
                <a:lnTo>
                  <a:pt x="6234" y="3195"/>
                </a:lnTo>
                <a:cubicBezTo>
                  <a:pt x="4597" y="3315"/>
                  <a:pt x="3293" y="4591"/>
                  <a:pt x="3194" y="6180"/>
                </a:cubicBezTo>
                <a:lnTo>
                  <a:pt x="3192" y="6216"/>
                </a:lnTo>
                <a:lnTo>
                  <a:pt x="0" y="6216"/>
                </a:lnTo>
                <a:lnTo>
                  <a:pt x="0" y="6215"/>
                </a:lnTo>
                <a:cubicBezTo>
                  <a:pt x="85" y="2848"/>
                  <a:pt x="2823" y="128"/>
                  <a:pt x="6237" y="0"/>
                </a:cubicBezTo>
                <a:lnTo>
                  <a:pt x="6248" y="0"/>
                </a:lnTo>
                <a:close/>
              </a:path>
            </a:pathLst>
          </a:custGeom>
          <a:ln>
            <a:noFill/>
          </a:ln>
          <a:effectLst>
            <a:outerShdw blurRad="50800" dist="50800" dir="5400000" algn="ctr" rotWithShape="0">
              <a:srgbClr val="000000">
                <a:alpha val="29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ltLang="zh-CN">
              <a:solidFill>
                <a:schemeClr val="tx1"/>
              </a:solidFill>
            </a:endParaRPr>
          </a:p>
        </p:txBody>
      </p:sp>
      <p:sp>
        <p:nvSpPr>
          <p:cNvPr id="2" name="文本框 1"/>
          <p:cNvSpPr txBox="1"/>
          <p:nvPr/>
        </p:nvSpPr>
        <p:spPr>
          <a:xfrm>
            <a:off x="5638800" y="734695"/>
            <a:ext cx="5257165" cy="645160"/>
          </a:xfrm>
          <a:prstGeom prst="rect">
            <a:avLst/>
          </a:prstGeom>
          <a:noFill/>
        </p:spPr>
        <p:txBody>
          <a:bodyPr wrap="square" rtlCol="0">
            <a:spAutoFit/>
          </a:bodyPr>
          <a:p>
            <a:r>
              <a:rPr lang="zh-CN" altLang="en-US" sz="3600">
                <a:solidFill>
                  <a:schemeClr val="bg1"/>
                </a:solidFill>
                <a:latin typeface="华文中宋" panose="02010600040101010101" charset="-122"/>
                <a:ea typeface="华文中宋" panose="02010600040101010101" charset="-122"/>
              </a:rPr>
              <a:t>智能汽车整车控制系统</a:t>
            </a:r>
            <a:endParaRPr lang="zh-CN" altLang="en-US" sz="3600">
              <a:solidFill>
                <a:schemeClr val="bg1"/>
              </a:solidFill>
              <a:latin typeface="华文中宋" panose="02010600040101010101" charset="-122"/>
              <a:ea typeface="华文中宋" panose="02010600040101010101" charset="-122"/>
            </a:endParaRPr>
          </a:p>
        </p:txBody>
      </p:sp>
      <p:sp>
        <p:nvSpPr>
          <p:cNvPr id="3" name="文本框 2"/>
          <p:cNvSpPr txBox="1"/>
          <p:nvPr/>
        </p:nvSpPr>
        <p:spPr>
          <a:xfrm>
            <a:off x="5878195" y="1633855"/>
            <a:ext cx="5880100" cy="4246245"/>
          </a:xfrm>
          <a:prstGeom prst="rect">
            <a:avLst/>
          </a:prstGeom>
          <a:noFill/>
        </p:spPr>
        <p:txBody>
          <a:bodyPr wrap="square" rtlCol="0">
            <a:spAutoFit/>
          </a:bodyPr>
          <a:p>
            <a:pPr indent="0" algn="just" fontAlgn="auto">
              <a:lnSpc>
                <a:spcPct val="150000"/>
              </a:lnSpc>
              <a:buFont typeface="Wingdings" panose="05000000000000000000" charset="0"/>
              <a:buNone/>
            </a:pPr>
            <a:r>
              <a:rPr lang="zh-CN" altLang="en-US">
                <a:solidFill>
                  <a:schemeClr val="bg1">
                    <a:alpha val="25000"/>
                  </a:schemeClr>
                </a:solidFill>
                <a:latin typeface="华文中宋" panose="02010600040101010101" charset="-122"/>
                <a:ea typeface="华文中宋" panose="02010600040101010101" charset="-122"/>
              </a:rPr>
              <a:t>整车控制器的基本结构：是智能车辆的核心组件之一，通过与各类传感器的实时通信和交互，获取车辆运行的关键参数，如速度、转速、制动状态等，并结合这些反馈信息对当前车辆所处的运行状态进行深度分析和判断。</a:t>
            </a:r>
            <a:endParaRPr lang="zh-CN" altLang="en-US">
              <a:solidFill>
                <a:schemeClr val="bg1"/>
              </a:solidFill>
              <a:latin typeface="华文中宋" panose="02010600040101010101" charset="-122"/>
              <a:ea typeface="华文中宋" panose="02010600040101010101" charset="-122"/>
            </a:endParaRPr>
          </a:p>
          <a:p>
            <a:pPr indent="0" algn="just" fontAlgn="auto">
              <a:lnSpc>
                <a:spcPct val="150000"/>
              </a:lnSpc>
              <a:buFont typeface="Wingdings" panose="05000000000000000000" charset="0"/>
              <a:buNone/>
            </a:pPr>
            <a:endParaRPr lang="zh-CN" altLang="en-US">
              <a:solidFill>
                <a:schemeClr val="bg1"/>
              </a:solidFill>
              <a:latin typeface="华文中宋" panose="02010600040101010101" charset="-122"/>
              <a:ea typeface="华文中宋" panose="02010600040101010101" charset="-122"/>
            </a:endParaRPr>
          </a:p>
          <a:p>
            <a:pPr indent="0" algn="just" fontAlgn="auto">
              <a:lnSpc>
                <a:spcPct val="150000"/>
              </a:lnSpc>
              <a:buFont typeface="Wingdings" panose="05000000000000000000" charset="0"/>
              <a:buNone/>
            </a:pPr>
            <a:r>
              <a:rPr lang="zh-CN" altLang="en-US">
                <a:solidFill>
                  <a:schemeClr val="bg1"/>
                </a:solidFill>
                <a:latin typeface="华文中宋" panose="02010600040101010101" charset="-122"/>
                <a:ea typeface="华文中宋" panose="02010600040101010101" charset="-122"/>
              </a:rPr>
              <a:t>整车控制系统的工作原理</a:t>
            </a:r>
            <a:r>
              <a:rPr lang="en-US" altLang="zh-CN">
                <a:solidFill>
                  <a:schemeClr val="bg1"/>
                </a:solidFill>
                <a:latin typeface="华文中宋" panose="02010600040101010101" charset="-122"/>
                <a:ea typeface="华文中宋" panose="02010600040101010101" charset="-122"/>
              </a:rPr>
              <a:t>:</a:t>
            </a:r>
            <a:r>
              <a:rPr lang="zh-CN" altLang="en-US">
                <a:solidFill>
                  <a:schemeClr val="bg1"/>
                </a:solidFill>
                <a:latin typeface="华文中宋" panose="02010600040101010101" charset="-122"/>
                <a:ea typeface="华文中宋" panose="02010600040101010101" charset="-122"/>
              </a:rPr>
              <a:t>在车辆运行过程中，装有各类传感器的监测设备实时采集整车运行的各种信息，如电池电量、电机转速、车辆速度、温度湿度等参数，以及驾驶员的操作指令，如加速踏板位置、制动信号等，这些详尽的数据流共同构成了车辆当前的实时状态反馈。</a:t>
            </a:r>
            <a:endParaRPr lang="zh-CN" altLang="en-US">
              <a:solidFill>
                <a:schemeClr val="bg1"/>
              </a:solidFill>
              <a:latin typeface="华文中宋" panose="02010600040101010101" charset="-122"/>
              <a:ea typeface="华文中宋" panose="02010600040101010101" charset="-122"/>
            </a:endParaRPr>
          </a:p>
        </p:txBody>
      </p:sp>
      <p:sp>
        <p:nvSpPr>
          <p:cNvPr id="6" name="等腰三角形 5"/>
          <p:cNvSpPr/>
          <p:nvPr/>
        </p:nvSpPr>
        <p:spPr>
          <a:xfrm rot="5400000">
            <a:off x="5217795" y="4529455"/>
            <a:ext cx="635000" cy="43180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000">
        <p159:morph option="byObject"/>
      </p:transition>
    </mc:Choice>
    <mc:Fallback>
      <p:transition spd="slow" advClick="0"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矩形 3"/>
          <p:cNvSpPr/>
          <p:nvPr/>
        </p:nvSpPr>
        <p:spPr>
          <a:xfrm>
            <a:off x="-12700" y="12700"/>
            <a:ext cx="12204700" cy="6845300"/>
          </a:xfrm>
          <a:prstGeom prst="rect">
            <a:avLst/>
          </a:prstGeom>
          <a:solidFill>
            <a:schemeClr val="tx1">
              <a:alpha val="69000"/>
            </a:schemeClr>
          </a:solidFill>
          <a:ln>
            <a:noFill/>
          </a:ln>
          <a:effectLst>
            <a:outerShdw dist="2222500" dir="5400000" sx="104000" sy="104000" algn="ctr" rotWithShape="0">
              <a:srgbClr val="000000">
                <a:alpha val="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任意多边形 4"/>
          <p:cNvSpPr/>
          <p:nvPr/>
        </p:nvSpPr>
        <p:spPr>
          <a:xfrm rot="1620000" flipV="1">
            <a:off x="-3256276" y="-340144"/>
            <a:ext cx="8239752" cy="8097087"/>
          </a:xfrm>
          <a:custGeom>
            <a:avLst/>
            <a:gdLst>
              <a:gd name="adj" fmla="val 25000"/>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2976" h="12751">
                <a:moveTo>
                  <a:pt x="9772" y="6696"/>
                </a:moveTo>
                <a:lnTo>
                  <a:pt x="12970" y="6696"/>
                </a:lnTo>
                <a:lnTo>
                  <a:pt x="12970" y="6696"/>
                </a:lnTo>
                <a:cubicBezTo>
                  <a:pt x="12804" y="9989"/>
                  <a:pt x="10099" y="12625"/>
                  <a:pt x="6739" y="12751"/>
                </a:cubicBezTo>
                <a:lnTo>
                  <a:pt x="6728" y="12751"/>
                </a:lnTo>
                <a:lnTo>
                  <a:pt x="6728" y="9557"/>
                </a:lnTo>
                <a:lnTo>
                  <a:pt x="6742" y="9556"/>
                </a:lnTo>
                <a:cubicBezTo>
                  <a:pt x="8326" y="9440"/>
                  <a:pt x="9597" y="8242"/>
                  <a:pt x="9768" y="6725"/>
                </a:cubicBezTo>
                <a:lnTo>
                  <a:pt x="9772" y="6696"/>
                </a:lnTo>
                <a:close/>
                <a:moveTo>
                  <a:pt x="6" y="6696"/>
                </a:moveTo>
                <a:lnTo>
                  <a:pt x="3204" y="6696"/>
                </a:lnTo>
                <a:lnTo>
                  <a:pt x="3208" y="6725"/>
                </a:lnTo>
                <a:cubicBezTo>
                  <a:pt x="3379" y="8242"/>
                  <a:pt x="4650" y="9440"/>
                  <a:pt x="6234" y="9556"/>
                </a:cubicBezTo>
                <a:lnTo>
                  <a:pt x="6248" y="9557"/>
                </a:lnTo>
                <a:lnTo>
                  <a:pt x="6248" y="12751"/>
                </a:lnTo>
                <a:lnTo>
                  <a:pt x="6237" y="12751"/>
                </a:lnTo>
                <a:cubicBezTo>
                  <a:pt x="2877" y="12625"/>
                  <a:pt x="172" y="9989"/>
                  <a:pt x="6" y="6696"/>
                </a:cubicBezTo>
                <a:lnTo>
                  <a:pt x="6" y="6696"/>
                </a:lnTo>
                <a:close/>
                <a:moveTo>
                  <a:pt x="6728" y="0"/>
                </a:moveTo>
                <a:lnTo>
                  <a:pt x="6739" y="0"/>
                </a:lnTo>
                <a:cubicBezTo>
                  <a:pt x="10153" y="128"/>
                  <a:pt x="12891" y="2848"/>
                  <a:pt x="12976" y="6215"/>
                </a:cubicBezTo>
                <a:lnTo>
                  <a:pt x="12976" y="6216"/>
                </a:lnTo>
                <a:lnTo>
                  <a:pt x="9784" y="6216"/>
                </a:lnTo>
                <a:lnTo>
                  <a:pt x="9782" y="6180"/>
                </a:lnTo>
                <a:cubicBezTo>
                  <a:pt x="9683" y="4591"/>
                  <a:pt x="8379" y="3315"/>
                  <a:pt x="6742" y="3195"/>
                </a:cubicBezTo>
                <a:lnTo>
                  <a:pt x="6728" y="3194"/>
                </a:lnTo>
                <a:lnTo>
                  <a:pt x="6728" y="0"/>
                </a:lnTo>
                <a:close/>
                <a:moveTo>
                  <a:pt x="6248" y="0"/>
                </a:moveTo>
                <a:lnTo>
                  <a:pt x="6248" y="3194"/>
                </a:lnTo>
                <a:lnTo>
                  <a:pt x="6234" y="3195"/>
                </a:lnTo>
                <a:cubicBezTo>
                  <a:pt x="4597" y="3315"/>
                  <a:pt x="3293" y="4591"/>
                  <a:pt x="3194" y="6180"/>
                </a:cubicBezTo>
                <a:lnTo>
                  <a:pt x="3192" y="6216"/>
                </a:lnTo>
                <a:lnTo>
                  <a:pt x="0" y="6216"/>
                </a:lnTo>
                <a:lnTo>
                  <a:pt x="0" y="6215"/>
                </a:lnTo>
                <a:cubicBezTo>
                  <a:pt x="85" y="2848"/>
                  <a:pt x="2823" y="128"/>
                  <a:pt x="6237" y="0"/>
                </a:cubicBezTo>
                <a:lnTo>
                  <a:pt x="6248" y="0"/>
                </a:lnTo>
                <a:close/>
              </a:path>
            </a:pathLst>
          </a:custGeom>
          <a:ln>
            <a:noFill/>
          </a:ln>
          <a:effectLst>
            <a:outerShdw blurRad="50800" dist="50800" dir="5400000" algn="ctr" rotWithShape="0">
              <a:srgbClr val="000000">
                <a:alpha val="29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ltLang="zh-CN">
              <a:solidFill>
                <a:schemeClr val="tx1"/>
              </a:solidFill>
            </a:endParaRPr>
          </a:p>
        </p:txBody>
      </p:sp>
      <p:sp>
        <p:nvSpPr>
          <p:cNvPr id="2" name="文本框 1"/>
          <p:cNvSpPr txBox="1"/>
          <p:nvPr/>
        </p:nvSpPr>
        <p:spPr>
          <a:xfrm>
            <a:off x="5638800" y="734695"/>
            <a:ext cx="5257165" cy="645160"/>
          </a:xfrm>
          <a:prstGeom prst="rect">
            <a:avLst/>
          </a:prstGeom>
          <a:noFill/>
        </p:spPr>
        <p:txBody>
          <a:bodyPr wrap="square" rtlCol="0">
            <a:spAutoFit/>
          </a:bodyPr>
          <a:p>
            <a:r>
              <a:rPr lang="zh-CN" altLang="en-US" sz="3600">
                <a:solidFill>
                  <a:schemeClr val="bg1"/>
                </a:solidFill>
                <a:latin typeface="华文中宋" panose="02010600040101010101" charset="-122"/>
                <a:ea typeface="华文中宋" panose="02010600040101010101" charset="-122"/>
              </a:rPr>
              <a:t>智能汽车电机控制系统</a:t>
            </a:r>
            <a:endParaRPr lang="zh-CN" altLang="en-US" sz="3600">
              <a:solidFill>
                <a:schemeClr val="bg1"/>
              </a:solidFill>
              <a:latin typeface="华文中宋" panose="02010600040101010101" charset="-122"/>
              <a:ea typeface="华文中宋" panose="02010600040101010101" charset="-122"/>
            </a:endParaRPr>
          </a:p>
        </p:txBody>
      </p:sp>
      <p:sp>
        <p:nvSpPr>
          <p:cNvPr id="3" name="文本框 2"/>
          <p:cNvSpPr txBox="1"/>
          <p:nvPr/>
        </p:nvSpPr>
        <p:spPr>
          <a:xfrm>
            <a:off x="5902325" y="1748155"/>
            <a:ext cx="5855970" cy="3415030"/>
          </a:xfrm>
          <a:prstGeom prst="rect">
            <a:avLst/>
          </a:prstGeom>
          <a:noFill/>
        </p:spPr>
        <p:txBody>
          <a:bodyPr wrap="square" rtlCol="0">
            <a:spAutoFit/>
          </a:bodyPr>
          <a:p>
            <a:pPr indent="0" algn="just" fontAlgn="auto">
              <a:lnSpc>
                <a:spcPct val="150000"/>
              </a:lnSpc>
              <a:buNone/>
            </a:pPr>
            <a:r>
              <a:rPr lang="zh-CN" altLang="en-US">
                <a:solidFill>
                  <a:schemeClr val="bg1"/>
                </a:solidFill>
                <a:latin typeface="华文中宋" panose="02010600040101010101" charset="-122"/>
                <a:ea typeface="华文中宋" panose="02010600040101010101" charset="-122"/>
              </a:rPr>
              <a:t>电机控制器的基本结构：电机控制器主要由接口电路、控制主板、</a:t>
            </a:r>
            <a:r>
              <a:rPr lang="en-US" altLang="zh-CN">
                <a:solidFill>
                  <a:schemeClr val="bg1"/>
                </a:solidFill>
                <a:latin typeface="华文中宋" panose="02010600040101010101" charset="-122"/>
                <a:ea typeface="华文中宋" panose="02010600040101010101" charset="-122"/>
              </a:rPr>
              <a:t>IGBT</a:t>
            </a:r>
            <a:r>
              <a:rPr lang="zh-CN" altLang="en-US">
                <a:solidFill>
                  <a:schemeClr val="bg1"/>
                </a:solidFill>
                <a:latin typeface="华文中宋" panose="02010600040101010101" charset="-122"/>
                <a:ea typeface="华文中宋" panose="02010600040101010101" charset="-122"/>
              </a:rPr>
              <a:t>模块（驱动）、超级（高压）电容、放电电阻、电流感应器、壳体、水道等组成</a:t>
            </a:r>
            <a:endParaRPr lang="zh-CN" altLang="en-US">
              <a:solidFill>
                <a:schemeClr val="bg1"/>
              </a:solidFill>
              <a:latin typeface="华文中宋" panose="02010600040101010101" charset="-122"/>
              <a:ea typeface="华文中宋" panose="02010600040101010101" charset="-122"/>
            </a:endParaRPr>
          </a:p>
          <a:p>
            <a:pPr indent="0" algn="just" fontAlgn="auto">
              <a:lnSpc>
                <a:spcPct val="150000"/>
              </a:lnSpc>
              <a:buFont typeface="Wingdings" panose="05000000000000000000" charset="0"/>
              <a:buNone/>
            </a:pPr>
            <a:endParaRPr lang="zh-CN" altLang="en-US">
              <a:solidFill>
                <a:schemeClr val="bg1"/>
              </a:solidFill>
              <a:latin typeface="华文中宋" panose="02010600040101010101" charset="-122"/>
              <a:ea typeface="华文中宋" panose="02010600040101010101" charset="-122"/>
            </a:endParaRPr>
          </a:p>
          <a:p>
            <a:pPr indent="0" algn="just" fontAlgn="auto">
              <a:lnSpc>
                <a:spcPct val="150000"/>
              </a:lnSpc>
              <a:buNone/>
            </a:pPr>
            <a:r>
              <a:rPr lang="zh-CN" altLang="en-US">
                <a:solidFill>
                  <a:schemeClr val="bg1">
                    <a:alpha val="25000"/>
                  </a:schemeClr>
                </a:solidFill>
                <a:latin typeface="华文中宋" panose="02010600040101010101" charset="-122"/>
                <a:ea typeface="华文中宋" panose="02010600040101010101" charset="-122"/>
              </a:rPr>
              <a:t>电机控制器的工作原理</a:t>
            </a:r>
            <a:r>
              <a:rPr lang="en-US" altLang="zh-CN">
                <a:solidFill>
                  <a:schemeClr val="bg1">
                    <a:alpha val="25000"/>
                  </a:schemeClr>
                </a:solidFill>
                <a:latin typeface="华文中宋" panose="02010600040101010101" charset="-122"/>
                <a:ea typeface="华文中宋" panose="02010600040101010101" charset="-122"/>
              </a:rPr>
              <a:t>:</a:t>
            </a:r>
            <a:r>
              <a:rPr lang="zh-CN" altLang="en-US">
                <a:solidFill>
                  <a:schemeClr val="bg1">
                    <a:alpha val="25000"/>
                  </a:schemeClr>
                </a:solidFill>
                <a:latin typeface="华文中宋" panose="02010600040101010101" charset="-122"/>
                <a:ea typeface="华文中宋" panose="02010600040101010101" charset="-122"/>
              </a:rPr>
              <a:t>电机控制器主要依靠电流传感器、电压传感器、温度传感器等来进行电机运行状态的监测，根据相应参数进行电压、电流的调整控制以及其他控制功能的完成</a:t>
            </a:r>
            <a:endParaRPr lang="zh-CN" altLang="en-US">
              <a:solidFill>
                <a:schemeClr val="bg1">
                  <a:alpha val="25000"/>
                </a:schemeClr>
              </a:solidFill>
              <a:latin typeface="华文中宋" panose="02010600040101010101" charset="-122"/>
              <a:ea typeface="华文中宋" panose="02010600040101010101" charset="-122"/>
            </a:endParaRPr>
          </a:p>
        </p:txBody>
      </p:sp>
      <p:sp>
        <p:nvSpPr>
          <p:cNvPr id="6" name="等腰三角形 5"/>
          <p:cNvSpPr/>
          <p:nvPr/>
        </p:nvSpPr>
        <p:spPr>
          <a:xfrm rot="5400000">
            <a:off x="5283200" y="2272030"/>
            <a:ext cx="584200" cy="45339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000">
        <p159:morph option="byObject"/>
      </p:transition>
    </mc:Choice>
    <mc:Fallback>
      <p:transition spd="slow" advClick="0"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4" name="图片 3" descr="图片4"/>
          <p:cNvPicPr>
            <a:picLocks noChangeAspect="1"/>
          </p:cNvPicPr>
          <p:nvPr/>
        </p:nvPicPr>
        <p:blipFill>
          <a:blip r:embed="rId1"/>
          <a:stretch>
            <a:fillRect/>
          </a:stretch>
        </p:blipFill>
        <p:spPr>
          <a:xfrm>
            <a:off x="-317" y="0"/>
            <a:ext cx="12192635" cy="6858000"/>
          </a:xfrm>
          <a:prstGeom prst="rect">
            <a:avLst/>
          </a:prstGeom>
        </p:spPr>
      </p:pic>
      <p:sp useBgFill="1">
        <p:nvSpPr>
          <p:cNvPr id="5" name="同心圆 4"/>
          <p:cNvSpPr/>
          <p:nvPr/>
        </p:nvSpPr>
        <p:spPr>
          <a:xfrm>
            <a:off x="-92710" y="-2552065"/>
            <a:ext cx="12377420" cy="11962130"/>
          </a:xfrm>
          <a:prstGeom prst="donut">
            <a:avLst>
              <a:gd name="adj" fmla="val 7929"/>
            </a:avLst>
          </a:prstGeom>
          <a:ln>
            <a:noFill/>
          </a:ln>
          <a:effectLst>
            <a:outerShdw blurRad="1270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useBgFill="1">
        <p:nvSpPr>
          <p:cNvPr id="6" name="同心圆 5"/>
          <p:cNvSpPr/>
          <p:nvPr/>
        </p:nvSpPr>
        <p:spPr>
          <a:xfrm>
            <a:off x="1364615" y="-1051560"/>
            <a:ext cx="9462770" cy="8961120"/>
          </a:xfrm>
          <a:prstGeom prst="donut">
            <a:avLst>
              <a:gd name="adj" fmla="val 13374"/>
            </a:avLst>
          </a:prstGeom>
          <a:ln>
            <a:noFill/>
          </a:ln>
          <a:effectLst>
            <a:outerShdw blurRad="1270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useBgFill="1">
        <p:nvSpPr>
          <p:cNvPr id="7" name="同心圆 6"/>
          <p:cNvSpPr/>
          <p:nvPr/>
        </p:nvSpPr>
        <p:spPr>
          <a:xfrm>
            <a:off x="3232785" y="592455"/>
            <a:ext cx="5726430" cy="5673090"/>
          </a:xfrm>
          <a:prstGeom prst="donut">
            <a:avLst>
              <a:gd name="adj" fmla="val 26323"/>
            </a:avLst>
          </a:prstGeom>
          <a:ln>
            <a:noFill/>
          </a:ln>
          <a:effectLst>
            <a:outerShdw blurRad="1270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8" name="矩形 7" descr="7b0a2020202022776f7264617274223a2022220a7d0a"/>
          <p:cNvSpPr/>
          <p:nvPr/>
        </p:nvSpPr>
        <p:spPr>
          <a:xfrm>
            <a:off x="-508634" y="338455"/>
            <a:ext cx="6986270" cy="2677795"/>
          </a:xfrm>
          <a:prstGeom prst="rect">
            <a:avLst/>
          </a:prstGeom>
          <a:noFill/>
          <a:ln>
            <a:noFill/>
          </a:ln>
        </p:spPr>
        <p:txBody>
          <a:bodyPr wrap="none" lIns="90000" tIns="46800" rIns="90000" bIns="46800" rtlCol="0" anchor="t">
            <a:spAutoFit/>
          </a:bodyPr>
          <a:p>
            <a:pPr algn="ctr"/>
            <a:r>
              <a:rPr lang="zh-CN" altLang="en-US" sz="7200">
                <a:ln w="57150"/>
                <a:solidFill>
                  <a:schemeClr val="tx1"/>
                </a:solidFill>
                <a:effectLst/>
                <a:latin typeface="汉仪行楷简" panose="02010600000101010101" charset="-122"/>
                <a:ea typeface="汉仪行楷简" panose="02010600000101010101" charset="-122"/>
              </a:rPr>
              <a:t>智能</a:t>
            </a:r>
            <a:r>
              <a:rPr lang="zh-CN" altLang="en-US" sz="8800">
                <a:ln w="57150"/>
                <a:solidFill>
                  <a:schemeClr val="tx1"/>
                </a:solidFill>
                <a:effectLst/>
                <a:latin typeface="汉仪行楷简" panose="02010600000101010101" charset="-122"/>
                <a:ea typeface="汉仪行楷简" panose="02010600000101010101" charset="-122"/>
              </a:rPr>
              <a:t>汽车</a:t>
            </a:r>
            <a:endParaRPr lang="zh-CN" altLang="en-US" sz="7200">
              <a:ln w="57150"/>
              <a:solidFill>
                <a:schemeClr val="tx1"/>
              </a:solidFill>
              <a:effectLst/>
              <a:latin typeface="汉仪行楷简" panose="02010600000101010101" charset="-122"/>
              <a:ea typeface="汉仪行楷简" panose="02010600000101010101" charset="-122"/>
            </a:endParaRPr>
          </a:p>
          <a:p>
            <a:pPr algn="ctr"/>
            <a:r>
              <a:rPr lang="zh-CN" altLang="en-US" sz="7200">
                <a:ln w="57150"/>
                <a:solidFill>
                  <a:schemeClr val="tx1"/>
                </a:solidFill>
                <a:effectLst/>
                <a:latin typeface="汉仪行楷简" panose="02010600000101010101" charset="-122"/>
                <a:ea typeface="汉仪行楷简" panose="02010600000101010101" charset="-122"/>
              </a:rPr>
              <a:t> </a:t>
            </a:r>
            <a:r>
              <a:rPr lang="en-US" altLang="zh-CN" sz="7200">
                <a:ln w="57150"/>
                <a:solidFill>
                  <a:schemeClr val="tx1"/>
                </a:solidFill>
                <a:effectLst/>
                <a:latin typeface="汉仪行楷简" panose="02010600000101010101" charset="-122"/>
                <a:ea typeface="汉仪行楷简" panose="02010600000101010101" charset="-122"/>
              </a:rPr>
              <a:t>     </a:t>
            </a:r>
            <a:r>
              <a:rPr lang="zh-CN" altLang="en-US" sz="8000">
                <a:ln w="57150"/>
                <a:solidFill>
                  <a:schemeClr val="tx1"/>
                </a:solidFill>
                <a:effectLst/>
                <a:latin typeface="汉仪行楷简" panose="02010600000101010101" charset="-122"/>
                <a:ea typeface="汉仪行楷简" panose="02010600000101010101" charset="-122"/>
              </a:rPr>
              <a:t>动力系统</a:t>
            </a:r>
            <a:endParaRPr lang="zh-CN" altLang="en-US" sz="8000">
              <a:ln w="57150"/>
              <a:solidFill>
                <a:schemeClr val="tx1"/>
              </a:solidFill>
              <a:effectLst/>
              <a:latin typeface="汉仪行楷简" panose="02010600000101010101" charset="-122"/>
              <a:ea typeface="汉仪行楷简" panose="02010600000101010101" charset="-122"/>
            </a:endParaRPr>
          </a:p>
        </p:txBody>
      </p:sp>
      <p:sp>
        <p:nvSpPr>
          <p:cNvPr id="9" name="文本框 8"/>
          <p:cNvSpPr txBox="1"/>
          <p:nvPr/>
        </p:nvSpPr>
        <p:spPr>
          <a:xfrm>
            <a:off x="444500" y="3016250"/>
            <a:ext cx="8229600" cy="1198880"/>
          </a:xfrm>
          <a:prstGeom prst="rect">
            <a:avLst/>
          </a:prstGeom>
          <a:noFill/>
        </p:spPr>
        <p:txBody>
          <a:bodyPr wrap="square" rtlCol="0">
            <a:spAutoFit/>
          </a:bodyPr>
          <a:p>
            <a:pPr indent="0" fontAlgn="auto">
              <a:lnSpc>
                <a:spcPct val="200000"/>
              </a:lnSpc>
            </a:pPr>
            <a:r>
              <a:rPr lang="zh-CN" altLang="en-US" b="1">
                <a:solidFill>
                  <a:schemeClr val="bg1"/>
                </a:solidFill>
                <a:latin typeface="汉仪许静行楷简" panose="00020600040101010101" charset="-122"/>
                <a:ea typeface="汉仪许静行楷简" panose="00020600040101010101" charset="-122"/>
              </a:rPr>
              <a:t>深入智能电控领域，介绍整车控制系统如何协调各部件运作，以及电机控制系统对电机转速、扭矩的精确调节方法，全面构建智能汽车动力系统的知识体系。</a:t>
            </a:r>
            <a:endParaRPr lang="zh-CN" altLang="en-US" b="1">
              <a:solidFill>
                <a:schemeClr val="bg1"/>
              </a:solidFill>
              <a:latin typeface="汉仪许静行楷简" panose="00020600040101010101" charset="-122"/>
              <a:ea typeface="汉仪许静行楷简" panose="0002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p:transition spd="slow" advClick="0"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矩形 3"/>
          <p:cNvSpPr/>
          <p:nvPr/>
        </p:nvSpPr>
        <p:spPr>
          <a:xfrm>
            <a:off x="-12700" y="12700"/>
            <a:ext cx="12204700" cy="6845300"/>
          </a:xfrm>
          <a:prstGeom prst="rect">
            <a:avLst/>
          </a:prstGeom>
          <a:solidFill>
            <a:schemeClr val="tx1">
              <a:alpha val="69000"/>
            </a:schemeClr>
          </a:solidFill>
          <a:ln>
            <a:noFill/>
          </a:ln>
          <a:effectLst>
            <a:outerShdw dist="2222500" dir="5400000" sx="104000" sy="104000" algn="ctr" rotWithShape="0">
              <a:srgbClr val="000000">
                <a:alpha val="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任意多边形 4"/>
          <p:cNvSpPr/>
          <p:nvPr/>
        </p:nvSpPr>
        <p:spPr>
          <a:xfrm rot="9540000" flipV="1">
            <a:off x="-3256276" y="-340144"/>
            <a:ext cx="8239752" cy="8097087"/>
          </a:xfrm>
          <a:custGeom>
            <a:avLst/>
            <a:gdLst>
              <a:gd name="adj" fmla="val 25000"/>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2976" h="12751">
                <a:moveTo>
                  <a:pt x="9772" y="6696"/>
                </a:moveTo>
                <a:lnTo>
                  <a:pt x="12970" y="6696"/>
                </a:lnTo>
                <a:lnTo>
                  <a:pt x="12970" y="6696"/>
                </a:lnTo>
                <a:cubicBezTo>
                  <a:pt x="12804" y="9989"/>
                  <a:pt x="10099" y="12625"/>
                  <a:pt x="6739" y="12751"/>
                </a:cubicBezTo>
                <a:lnTo>
                  <a:pt x="6728" y="12751"/>
                </a:lnTo>
                <a:lnTo>
                  <a:pt x="6728" y="9557"/>
                </a:lnTo>
                <a:lnTo>
                  <a:pt x="6742" y="9556"/>
                </a:lnTo>
                <a:cubicBezTo>
                  <a:pt x="8326" y="9440"/>
                  <a:pt x="9597" y="8242"/>
                  <a:pt x="9768" y="6725"/>
                </a:cubicBezTo>
                <a:lnTo>
                  <a:pt x="9772" y="6696"/>
                </a:lnTo>
                <a:close/>
                <a:moveTo>
                  <a:pt x="6" y="6696"/>
                </a:moveTo>
                <a:lnTo>
                  <a:pt x="3204" y="6696"/>
                </a:lnTo>
                <a:lnTo>
                  <a:pt x="3208" y="6725"/>
                </a:lnTo>
                <a:cubicBezTo>
                  <a:pt x="3379" y="8242"/>
                  <a:pt x="4650" y="9440"/>
                  <a:pt x="6234" y="9556"/>
                </a:cubicBezTo>
                <a:lnTo>
                  <a:pt x="6248" y="9557"/>
                </a:lnTo>
                <a:lnTo>
                  <a:pt x="6248" y="12751"/>
                </a:lnTo>
                <a:lnTo>
                  <a:pt x="6237" y="12751"/>
                </a:lnTo>
                <a:cubicBezTo>
                  <a:pt x="2877" y="12625"/>
                  <a:pt x="172" y="9989"/>
                  <a:pt x="6" y="6696"/>
                </a:cubicBezTo>
                <a:lnTo>
                  <a:pt x="6" y="6696"/>
                </a:lnTo>
                <a:close/>
                <a:moveTo>
                  <a:pt x="6728" y="0"/>
                </a:moveTo>
                <a:lnTo>
                  <a:pt x="6739" y="0"/>
                </a:lnTo>
                <a:cubicBezTo>
                  <a:pt x="10153" y="128"/>
                  <a:pt x="12891" y="2848"/>
                  <a:pt x="12976" y="6215"/>
                </a:cubicBezTo>
                <a:lnTo>
                  <a:pt x="12976" y="6216"/>
                </a:lnTo>
                <a:lnTo>
                  <a:pt x="9784" y="6216"/>
                </a:lnTo>
                <a:lnTo>
                  <a:pt x="9782" y="6180"/>
                </a:lnTo>
                <a:cubicBezTo>
                  <a:pt x="9683" y="4591"/>
                  <a:pt x="8379" y="3315"/>
                  <a:pt x="6742" y="3195"/>
                </a:cubicBezTo>
                <a:lnTo>
                  <a:pt x="6728" y="3194"/>
                </a:lnTo>
                <a:lnTo>
                  <a:pt x="6728" y="0"/>
                </a:lnTo>
                <a:close/>
                <a:moveTo>
                  <a:pt x="6248" y="0"/>
                </a:moveTo>
                <a:lnTo>
                  <a:pt x="6248" y="3194"/>
                </a:lnTo>
                <a:lnTo>
                  <a:pt x="6234" y="3195"/>
                </a:lnTo>
                <a:cubicBezTo>
                  <a:pt x="4597" y="3315"/>
                  <a:pt x="3293" y="4591"/>
                  <a:pt x="3194" y="6180"/>
                </a:cubicBezTo>
                <a:lnTo>
                  <a:pt x="3192" y="6216"/>
                </a:lnTo>
                <a:lnTo>
                  <a:pt x="0" y="6216"/>
                </a:lnTo>
                <a:lnTo>
                  <a:pt x="0" y="6215"/>
                </a:lnTo>
                <a:cubicBezTo>
                  <a:pt x="85" y="2848"/>
                  <a:pt x="2823" y="128"/>
                  <a:pt x="6237" y="0"/>
                </a:cubicBezTo>
                <a:lnTo>
                  <a:pt x="6248" y="0"/>
                </a:lnTo>
                <a:close/>
              </a:path>
            </a:pathLst>
          </a:custGeom>
          <a:ln>
            <a:noFill/>
          </a:ln>
          <a:effectLst>
            <a:outerShdw blurRad="50800" dist="50800" dir="5400000" algn="ctr" rotWithShape="0">
              <a:srgbClr val="000000">
                <a:alpha val="29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ltLang="zh-CN">
              <a:solidFill>
                <a:schemeClr val="tx1"/>
              </a:solidFill>
            </a:endParaRPr>
          </a:p>
        </p:txBody>
      </p:sp>
      <p:sp>
        <p:nvSpPr>
          <p:cNvPr id="2" name="文本框 1"/>
          <p:cNvSpPr txBox="1"/>
          <p:nvPr/>
        </p:nvSpPr>
        <p:spPr>
          <a:xfrm>
            <a:off x="5638800" y="734695"/>
            <a:ext cx="5257165" cy="645160"/>
          </a:xfrm>
          <a:prstGeom prst="rect">
            <a:avLst/>
          </a:prstGeom>
          <a:noFill/>
        </p:spPr>
        <p:txBody>
          <a:bodyPr wrap="square" rtlCol="0">
            <a:spAutoFit/>
          </a:bodyPr>
          <a:p>
            <a:r>
              <a:rPr lang="zh-CN" altLang="en-US" sz="3600">
                <a:solidFill>
                  <a:schemeClr val="bg1"/>
                </a:solidFill>
                <a:latin typeface="华文中宋" panose="02010600040101010101" charset="-122"/>
                <a:ea typeface="华文中宋" panose="02010600040101010101" charset="-122"/>
              </a:rPr>
              <a:t>智能汽车电机控制系统</a:t>
            </a:r>
            <a:endParaRPr lang="zh-CN" altLang="en-US" sz="3600">
              <a:solidFill>
                <a:schemeClr val="bg1"/>
              </a:solidFill>
              <a:latin typeface="华文中宋" panose="02010600040101010101" charset="-122"/>
              <a:ea typeface="华文中宋" panose="02010600040101010101" charset="-122"/>
            </a:endParaRPr>
          </a:p>
        </p:txBody>
      </p:sp>
      <p:sp>
        <p:nvSpPr>
          <p:cNvPr id="3" name="文本框 2"/>
          <p:cNvSpPr txBox="1"/>
          <p:nvPr/>
        </p:nvSpPr>
        <p:spPr>
          <a:xfrm>
            <a:off x="5902325" y="1748155"/>
            <a:ext cx="5855970" cy="3415030"/>
          </a:xfrm>
          <a:prstGeom prst="rect">
            <a:avLst/>
          </a:prstGeom>
          <a:noFill/>
        </p:spPr>
        <p:txBody>
          <a:bodyPr wrap="square" rtlCol="0">
            <a:spAutoFit/>
          </a:bodyPr>
          <a:p>
            <a:pPr indent="0" algn="just" fontAlgn="auto">
              <a:lnSpc>
                <a:spcPct val="150000"/>
              </a:lnSpc>
              <a:buNone/>
            </a:pPr>
            <a:r>
              <a:rPr lang="zh-CN" altLang="en-US">
                <a:solidFill>
                  <a:schemeClr val="bg1">
                    <a:alpha val="21000"/>
                  </a:schemeClr>
                </a:solidFill>
                <a:latin typeface="华文中宋" panose="02010600040101010101" charset="-122"/>
                <a:ea typeface="华文中宋" panose="02010600040101010101" charset="-122"/>
              </a:rPr>
              <a:t>电机控制器的基本结构：电机控制器主要由接口电路、控制主板、</a:t>
            </a:r>
            <a:r>
              <a:rPr lang="en-US" altLang="zh-CN">
                <a:solidFill>
                  <a:schemeClr val="bg1">
                    <a:alpha val="21000"/>
                  </a:schemeClr>
                </a:solidFill>
                <a:latin typeface="华文中宋" panose="02010600040101010101" charset="-122"/>
                <a:ea typeface="华文中宋" panose="02010600040101010101" charset="-122"/>
              </a:rPr>
              <a:t>IGBT</a:t>
            </a:r>
            <a:r>
              <a:rPr lang="zh-CN" altLang="en-US">
                <a:solidFill>
                  <a:schemeClr val="bg1">
                    <a:alpha val="21000"/>
                  </a:schemeClr>
                </a:solidFill>
                <a:latin typeface="华文中宋" panose="02010600040101010101" charset="-122"/>
                <a:ea typeface="华文中宋" panose="02010600040101010101" charset="-122"/>
              </a:rPr>
              <a:t>模块（驱动）、超级（高压）电容、放电电阻、电流感应器、壳体、水道等组成</a:t>
            </a:r>
            <a:r>
              <a:rPr lang="en-US" altLang="zh-CN">
                <a:solidFill>
                  <a:schemeClr val="bg1">
                    <a:alpha val="21000"/>
                  </a:schemeClr>
                </a:solidFill>
                <a:latin typeface="华文中宋" panose="02010600040101010101" charset="-122"/>
                <a:ea typeface="华文中宋" panose="02010600040101010101" charset="-122"/>
              </a:rPr>
              <a:t>.</a:t>
            </a:r>
            <a:endParaRPr lang="zh-CN" altLang="en-US">
              <a:solidFill>
                <a:schemeClr val="bg1">
                  <a:alpha val="21000"/>
                </a:schemeClr>
              </a:solidFill>
              <a:latin typeface="华文中宋" panose="02010600040101010101" charset="-122"/>
              <a:ea typeface="华文中宋" panose="02010600040101010101" charset="-122"/>
            </a:endParaRPr>
          </a:p>
          <a:p>
            <a:pPr indent="0" algn="just" fontAlgn="auto">
              <a:lnSpc>
                <a:spcPct val="150000"/>
              </a:lnSpc>
              <a:buFont typeface="Wingdings" panose="05000000000000000000" charset="0"/>
              <a:buNone/>
            </a:pPr>
            <a:endParaRPr lang="zh-CN" altLang="en-US">
              <a:solidFill>
                <a:schemeClr val="bg1"/>
              </a:solidFill>
              <a:latin typeface="华文中宋" panose="02010600040101010101" charset="-122"/>
              <a:ea typeface="华文中宋" panose="02010600040101010101" charset="-122"/>
            </a:endParaRPr>
          </a:p>
          <a:p>
            <a:pPr indent="0" algn="just" fontAlgn="auto">
              <a:lnSpc>
                <a:spcPct val="150000"/>
              </a:lnSpc>
              <a:buNone/>
            </a:pPr>
            <a:r>
              <a:rPr lang="zh-CN" altLang="en-US">
                <a:solidFill>
                  <a:schemeClr val="bg1"/>
                </a:solidFill>
                <a:latin typeface="华文中宋" panose="02010600040101010101" charset="-122"/>
                <a:ea typeface="华文中宋" panose="02010600040101010101" charset="-122"/>
              </a:rPr>
              <a:t>电机控制器的工作原理</a:t>
            </a:r>
            <a:r>
              <a:rPr lang="en-US" altLang="zh-CN">
                <a:solidFill>
                  <a:schemeClr val="bg1"/>
                </a:solidFill>
                <a:latin typeface="华文中宋" panose="02010600040101010101" charset="-122"/>
                <a:ea typeface="华文中宋" panose="02010600040101010101" charset="-122"/>
              </a:rPr>
              <a:t>:</a:t>
            </a:r>
            <a:r>
              <a:rPr lang="zh-CN" altLang="en-US">
                <a:solidFill>
                  <a:schemeClr val="bg1"/>
                </a:solidFill>
                <a:latin typeface="华文中宋" panose="02010600040101010101" charset="-122"/>
                <a:ea typeface="华文中宋" panose="02010600040101010101" charset="-122"/>
              </a:rPr>
              <a:t>电机控制器主要依靠电流传感器、电压传感器、温度传感器等来进行电机运行状态的监测，根据相应参数进行电压、电流的调整控制以及其他控制功能的完成</a:t>
            </a:r>
            <a:endParaRPr lang="zh-CN" altLang="en-US">
              <a:solidFill>
                <a:schemeClr val="bg1"/>
              </a:solidFill>
              <a:latin typeface="华文中宋" panose="02010600040101010101" charset="-122"/>
              <a:ea typeface="华文中宋" panose="02010600040101010101" charset="-122"/>
            </a:endParaRPr>
          </a:p>
        </p:txBody>
      </p:sp>
      <p:sp>
        <p:nvSpPr>
          <p:cNvPr id="6" name="等腰三角形 5"/>
          <p:cNvSpPr/>
          <p:nvPr/>
        </p:nvSpPr>
        <p:spPr>
          <a:xfrm rot="5400000">
            <a:off x="5338445" y="4062730"/>
            <a:ext cx="584200" cy="45339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flipH="1">
            <a:off x="0" y="0"/>
            <a:ext cx="10515600" cy="6858000"/>
          </a:xfrm>
          <a:prstGeom prst="rect">
            <a:avLst/>
          </a:prstGeom>
          <a:blipFill dpi="0" rotWithShape="1">
            <a:blip r:embed="rId1"/>
            <a:srcRect/>
            <a:stretch>
              <a:fillRect l="-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786752" y="1195387"/>
            <a:ext cx="1107996" cy="4500563"/>
          </a:xfrm>
          <a:prstGeom prst="rect">
            <a:avLst/>
          </a:prstGeom>
          <a:noFill/>
        </p:spPr>
        <p:txBody>
          <a:bodyPr vert="eaVert" wrap="square" rtlCol="0">
            <a:spAutoFit/>
          </a:bodyPr>
          <a:lstStyle/>
          <a:p>
            <a:pPr algn="dist"/>
            <a:r>
              <a:rPr lang="zh-CN" altLang="en-US" sz="6000" dirty="0">
                <a:solidFill>
                  <a:schemeClr val="bg1"/>
                </a:solidFill>
                <a:latin typeface="字魂22号-文宋体" panose="00000500000000000000" pitchFamily="2" charset="-122"/>
                <a:ea typeface="字魂22号-文宋体" panose="00000500000000000000" pitchFamily="2" charset="-122"/>
              </a:rPr>
              <a:t>谢谢观看</a:t>
            </a:r>
            <a:endParaRPr lang="zh-CN" altLang="en-US" sz="6000" dirty="0">
              <a:solidFill>
                <a:schemeClr val="bg1"/>
              </a:solidFill>
              <a:latin typeface="字魂22号-文宋体" panose="00000500000000000000" pitchFamily="2" charset="-122"/>
              <a:ea typeface="字魂22号-文宋体" panose="00000500000000000000" pitchFamily="2" charset="-122"/>
            </a:endParaRPr>
          </a:p>
        </p:txBody>
      </p:sp>
      <p:grpSp>
        <p:nvGrpSpPr>
          <p:cNvPr id="10" name="组合 9"/>
          <p:cNvGrpSpPr/>
          <p:nvPr/>
        </p:nvGrpSpPr>
        <p:grpSpPr>
          <a:xfrm>
            <a:off x="8667750" y="1123950"/>
            <a:ext cx="1266825" cy="4610100"/>
            <a:chOff x="8496300" y="771525"/>
            <a:chExt cx="1266825" cy="4610100"/>
          </a:xfrm>
        </p:grpSpPr>
        <p:sp>
          <p:nvSpPr>
            <p:cNvPr id="6" name="椭圆 5"/>
            <p:cNvSpPr/>
            <p:nvPr/>
          </p:nvSpPr>
          <p:spPr>
            <a:xfrm>
              <a:off x="8496300" y="771525"/>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496300" y="1885950"/>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496300" y="3000375"/>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496300" y="4114800"/>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rot="5400000">
            <a:off x="6569476" y="2875114"/>
            <a:ext cx="3557837" cy="369332"/>
          </a:xfrm>
          <a:prstGeom prst="rect">
            <a:avLst/>
          </a:prstGeom>
          <a:noFill/>
        </p:spPr>
        <p:txBody>
          <a:bodyPr wrap="square" rtlCol="0">
            <a:spAutoFit/>
          </a:bodyPr>
          <a:lstStyle/>
          <a:p>
            <a:pPr algn="dist"/>
            <a:r>
              <a:rPr lang="en-US" altLang="zh-CN" dirty="0">
                <a:solidFill>
                  <a:schemeClr val="bg1"/>
                </a:solidFill>
                <a:latin typeface="字魂22号-文宋体" panose="00000500000000000000" pitchFamily="2" charset="-122"/>
                <a:ea typeface="字魂22号-文宋体" panose="00000500000000000000" pitchFamily="2" charset="-122"/>
              </a:rPr>
              <a:t>CHINESE STYLE</a:t>
            </a:r>
            <a:endParaRPr lang="zh-CN" altLang="en-US" sz="3200" dirty="0">
              <a:solidFill>
                <a:schemeClr val="bg1"/>
              </a:solidFill>
              <a:latin typeface="字魂22号-文宋体" panose="00000500000000000000" pitchFamily="2" charset="-122"/>
              <a:ea typeface="字魂22号-文宋体" panose="00000500000000000000" pitchFamily="2" charset="-122"/>
            </a:endParaRPr>
          </a:p>
        </p:txBody>
      </p:sp>
      <p:sp>
        <p:nvSpPr>
          <p:cNvPr id="13" name="文本框 12"/>
          <p:cNvSpPr txBox="1"/>
          <p:nvPr/>
        </p:nvSpPr>
        <p:spPr>
          <a:xfrm>
            <a:off x="10708005" y="507365"/>
            <a:ext cx="1290320" cy="5975350"/>
          </a:xfrm>
          <a:prstGeom prst="rect">
            <a:avLst/>
          </a:prstGeom>
          <a:noFill/>
        </p:spPr>
        <p:txBody>
          <a:bodyPr vert="eaVert" wrap="square" rtlCol="0">
            <a:spAutoFit/>
          </a:bodyPr>
          <a:p>
            <a:pPr lvl="0" eaLnBrk="0" fontAlgn="base" hangingPunct="0">
              <a:lnSpc>
                <a:spcPct val="150000"/>
              </a:lnSpc>
              <a:spcBef>
                <a:spcPct val="0"/>
              </a:spcBef>
              <a:spcAft>
                <a:spcPct val="0"/>
              </a:spcAft>
            </a:pPr>
            <a:r>
              <a:rPr lang="zh-CN" altLang="en-US" sz="1600" b="1">
                <a:solidFill>
                  <a:schemeClr val="tx1"/>
                </a:solidFill>
                <a:latin typeface="汉仪许静行楷简" panose="00020600040101010101" charset="-122"/>
                <a:ea typeface="汉仪许静行楷简" panose="00020600040101010101" charset="-122"/>
                <a:sym typeface="+mn-ea"/>
              </a:rPr>
              <a:t>深入智能电控领域，介绍整车控制系统如何协调各部件运作，以及电机控制系统对电机转速、扭矩的精确调节方法，全面构建智能汽车动力系统的知识体系。</a:t>
            </a:r>
            <a:endParaRPr kumimoji="0" lang="zh-CN" altLang="en-US" sz="1600" b="1" i="0" u="none" strike="noStrike" cap="none" normalizeH="0" baseline="0" dirty="0">
              <a:ln>
                <a:noFill/>
              </a:ln>
              <a:solidFill>
                <a:schemeClr val="tx1"/>
              </a:solidFill>
              <a:effectLst/>
              <a:latin typeface="汉仪许静行楷简" panose="00020600040101010101" charset="-122"/>
              <a:ea typeface="汉仪许静行楷简" panose="000206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500"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矩形 3"/>
          <p:cNvSpPr/>
          <p:nvPr/>
        </p:nvSpPr>
        <p:spPr>
          <a:xfrm>
            <a:off x="0" y="12700"/>
            <a:ext cx="12204700" cy="6845300"/>
          </a:xfrm>
          <a:prstGeom prst="rect">
            <a:avLst/>
          </a:prstGeom>
          <a:solidFill>
            <a:schemeClr val="tx1">
              <a:alpha val="69000"/>
            </a:schemeClr>
          </a:solidFill>
          <a:ln>
            <a:noFill/>
          </a:ln>
          <a:effectLst>
            <a:outerShdw dist="2222500" dir="5400000" sx="104000" sy="104000" algn="ctr" rotWithShape="0">
              <a:srgbClr val="000000">
                <a:alpha val="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任意多边形 4"/>
          <p:cNvSpPr/>
          <p:nvPr/>
        </p:nvSpPr>
        <p:spPr>
          <a:xfrm rot="18780000" flipV="1">
            <a:off x="7462524" y="-619544"/>
            <a:ext cx="8239752" cy="8097087"/>
          </a:xfrm>
          <a:custGeom>
            <a:avLst/>
            <a:gdLst>
              <a:gd name="adj" fmla="val 25000"/>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2976" h="12751">
                <a:moveTo>
                  <a:pt x="9772" y="6696"/>
                </a:moveTo>
                <a:lnTo>
                  <a:pt x="12970" y="6696"/>
                </a:lnTo>
                <a:lnTo>
                  <a:pt x="12970" y="6696"/>
                </a:lnTo>
                <a:cubicBezTo>
                  <a:pt x="12804" y="9989"/>
                  <a:pt x="10099" y="12625"/>
                  <a:pt x="6739" y="12751"/>
                </a:cubicBezTo>
                <a:lnTo>
                  <a:pt x="6728" y="12751"/>
                </a:lnTo>
                <a:lnTo>
                  <a:pt x="6728" y="9557"/>
                </a:lnTo>
                <a:lnTo>
                  <a:pt x="6742" y="9556"/>
                </a:lnTo>
                <a:cubicBezTo>
                  <a:pt x="8326" y="9440"/>
                  <a:pt x="9597" y="8242"/>
                  <a:pt x="9768" y="6725"/>
                </a:cubicBezTo>
                <a:lnTo>
                  <a:pt x="9772" y="6696"/>
                </a:lnTo>
                <a:close/>
                <a:moveTo>
                  <a:pt x="6" y="6696"/>
                </a:moveTo>
                <a:lnTo>
                  <a:pt x="3204" y="6696"/>
                </a:lnTo>
                <a:lnTo>
                  <a:pt x="3208" y="6725"/>
                </a:lnTo>
                <a:cubicBezTo>
                  <a:pt x="3379" y="8242"/>
                  <a:pt x="4650" y="9440"/>
                  <a:pt x="6234" y="9556"/>
                </a:cubicBezTo>
                <a:lnTo>
                  <a:pt x="6248" y="9557"/>
                </a:lnTo>
                <a:lnTo>
                  <a:pt x="6248" y="12751"/>
                </a:lnTo>
                <a:lnTo>
                  <a:pt x="6237" y="12751"/>
                </a:lnTo>
                <a:cubicBezTo>
                  <a:pt x="2877" y="12625"/>
                  <a:pt x="172" y="9989"/>
                  <a:pt x="6" y="6696"/>
                </a:cubicBezTo>
                <a:lnTo>
                  <a:pt x="6" y="6696"/>
                </a:lnTo>
                <a:close/>
                <a:moveTo>
                  <a:pt x="6728" y="0"/>
                </a:moveTo>
                <a:lnTo>
                  <a:pt x="6739" y="0"/>
                </a:lnTo>
                <a:cubicBezTo>
                  <a:pt x="10153" y="128"/>
                  <a:pt x="12891" y="2848"/>
                  <a:pt x="12976" y="6215"/>
                </a:cubicBezTo>
                <a:lnTo>
                  <a:pt x="12976" y="6216"/>
                </a:lnTo>
                <a:lnTo>
                  <a:pt x="9784" y="6216"/>
                </a:lnTo>
                <a:lnTo>
                  <a:pt x="9782" y="6180"/>
                </a:lnTo>
                <a:cubicBezTo>
                  <a:pt x="9683" y="4591"/>
                  <a:pt x="8379" y="3315"/>
                  <a:pt x="6742" y="3195"/>
                </a:cubicBezTo>
                <a:lnTo>
                  <a:pt x="6728" y="3194"/>
                </a:lnTo>
                <a:lnTo>
                  <a:pt x="6728" y="0"/>
                </a:lnTo>
                <a:close/>
                <a:moveTo>
                  <a:pt x="6248" y="0"/>
                </a:moveTo>
                <a:lnTo>
                  <a:pt x="6248" y="3194"/>
                </a:lnTo>
                <a:lnTo>
                  <a:pt x="6234" y="3195"/>
                </a:lnTo>
                <a:cubicBezTo>
                  <a:pt x="4597" y="3315"/>
                  <a:pt x="3293" y="4591"/>
                  <a:pt x="3194" y="6180"/>
                </a:cubicBezTo>
                <a:lnTo>
                  <a:pt x="3192" y="6216"/>
                </a:lnTo>
                <a:lnTo>
                  <a:pt x="0" y="6216"/>
                </a:lnTo>
                <a:lnTo>
                  <a:pt x="0" y="6215"/>
                </a:lnTo>
                <a:cubicBezTo>
                  <a:pt x="85" y="2848"/>
                  <a:pt x="2823" y="128"/>
                  <a:pt x="6237" y="0"/>
                </a:cubicBezTo>
                <a:lnTo>
                  <a:pt x="6248" y="0"/>
                </a:lnTo>
                <a:close/>
              </a:path>
            </a:pathLst>
          </a:custGeom>
          <a:ln>
            <a:noFill/>
          </a:ln>
          <a:effectLst>
            <a:outerShdw blurRad="50800" dist="50800" dir="5400000" algn="ctr" rotWithShape="0">
              <a:srgbClr val="000000">
                <a:alpha val="29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ltLang="zh-CN">
              <a:solidFill>
                <a:schemeClr val="tx1"/>
              </a:solidFill>
            </a:endParaRPr>
          </a:p>
        </p:txBody>
      </p:sp>
      <p:sp>
        <p:nvSpPr>
          <p:cNvPr id="9" name="文本框 8"/>
          <p:cNvSpPr txBox="1"/>
          <p:nvPr/>
        </p:nvSpPr>
        <p:spPr>
          <a:xfrm>
            <a:off x="902335" y="719455"/>
            <a:ext cx="4787900" cy="1106805"/>
          </a:xfrm>
          <a:prstGeom prst="rect">
            <a:avLst/>
          </a:prstGeom>
          <a:noFill/>
        </p:spPr>
        <p:txBody>
          <a:bodyPr wrap="square" rtlCol="0">
            <a:spAutoFit/>
          </a:bodyPr>
          <a:p>
            <a:r>
              <a:rPr lang="zh-CN" altLang="en-US" sz="6600" b="1">
                <a:solidFill>
                  <a:schemeClr val="bg1"/>
                </a:solidFill>
                <a:latin typeface="方正仿宋_GBK" panose="02000000000000000000" charset="-122"/>
                <a:ea typeface="方正仿宋_GBK" panose="02000000000000000000" charset="-122"/>
              </a:rPr>
              <a:t>目录</a:t>
            </a:r>
            <a:r>
              <a:rPr lang="en-US" altLang="zh-CN" sz="6600" b="1">
                <a:solidFill>
                  <a:schemeClr val="bg1"/>
                </a:solidFill>
                <a:latin typeface="方正仿宋_GBK" panose="02000000000000000000" charset="-122"/>
                <a:ea typeface="方正仿宋_GBK" panose="02000000000000000000" charset="-122"/>
              </a:rPr>
              <a:t> </a:t>
            </a:r>
            <a:r>
              <a:rPr lang="en-US" altLang="zh-CN" sz="2800" b="1">
                <a:solidFill>
                  <a:schemeClr val="bg1"/>
                </a:solidFill>
                <a:latin typeface="方正仿宋_GBK" panose="02000000000000000000" charset="-122"/>
                <a:ea typeface="方正仿宋_GBK" panose="02000000000000000000" charset="-122"/>
              </a:rPr>
              <a:t>CONTENTS</a:t>
            </a:r>
            <a:endParaRPr lang="en-US" altLang="zh-CN" sz="2800" b="1">
              <a:solidFill>
                <a:schemeClr val="bg1"/>
              </a:solidFill>
              <a:latin typeface="方正仿宋_GBK" panose="02000000000000000000" charset="-122"/>
              <a:ea typeface="方正仿宋_GBK" panose="02000000000000000000" charset="-122"/>
            </a:endParaRPr>
          </a:p>
        </p:txBody>
      </p:sp>
      <p:sp>
        <p:nvSpPr>
          <p:cNvPr id="10" name="等腰三角形 9"/>
          <p:cNvSpPr/>
          <p:nvPr/>
        </p:nvSpPr>
        <p:spPr>
          <a:xfrm rot="5400000">
            <a:off x="488950" y="2428240"/>
            <a:ext cx="495935" cy="43180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1358900" y="2332355"/>
            <a:ext cx="4330700" cy="645160"/>
          </a:xfrm>
          <a:prstGeom prst="rect">
            <a:avLst/>
          </a:prstGeom>
          <a:noFill/>
        </p:spPr>
        <p:txBody>
          <a:bodyPr wrap="square" rtlCol="0">
            <a:spAutoFit/>
          </a:bodyPr>
          <a:p>
            <a:r>
              <a:rPr lang="en-US" altLang="zh-CN" sz="3600">
                <a:solidFill>
                  <a:schemeClr val="bg1"/>
                </a:solidFill>
                <a:latin typeface="华文中宋" panose="02010600040101010101" charset="-122"/>
                <a:ea typeface="华文中宋" panose="02010600040101010101" charset="-122"/>
                <a:cs typeface="华文中宋" panose="02010600040101010101" charset="-122"/>
              </a:rPr>
              <a:t>01   </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动力电池</a:t>
            </a:r>
            <a:endParaRPr lang="zh-CN" altLang="en-US" sz="36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12" name="文本框 11"/>
          <p:cNvSpPr txBox="1"/>
          <p:nvPr/>
        </p:nvSpPr>
        <p:spPr>
          <a:xfrm>
            <a:off x="1359535" y="3405505"/>
            <a:ext cx="4330700" cy="645160"/>
          </a:xfrm>
          <a:prstGeom prst="rect">
            <a:avLst/>
          </a:prstGeom>
          <a:noFill/>
          <a:ln>
            <a:noFill/>
          </a:ln>
        </p:spPr>
        <p:txBody>
          <a:bodyPr wrap="square" rtlCol="0">
            <a:spAutoFit/>
          </a:bodyPr>
          <a:p>
            <a:r>
              <a:rPr lang="en-US" altLang="zh-CN" sz="3600">
                <a:solidFill>
                  <a:schemeClr val="bg1">
                    <a:alpha val="25000"/>
                  </a:schemeClr>
                </a:solidFill>
                <a:latin typeface="华文中宋" panose="02010600040101010101" charset="-122"/>
                <a:ea typeface="华文中宋" panose="02010600040101010101" charset="-122"/>
                <a:cs typeface="华文中宋" panose="02010600040101010101" charset="-122"/>
              </a:rPr>
              <a:t>02   </a:t>
            </a:r>
            <a:r>
              <a:rPr lang="zh-CN" altLang="en-US" sz="3600">
                <a:solidFill>
                  <a:schemeClr val="bg1">
                    <a:alpha val="25000"/>
                  </a:schemeClr>
                </a:solidFill>
                <a:latin typeface="华文中宋" panose="02010600040101010101" charset="-122"/>
                <a:ea typeface="华文中宋" panose="02010600040101010101" charset="-122"/>
                <a:cs typeface="华文中宋" panose="02010600040101010101" charset="-122"/>
              </a:rPr>
              <a:t>智能电机</a:t>
            </a:r>
            <a:endParaRPr lang="zh-CN" altLang="en-US" sz="3600">
              <a:solidFill>
                <a:schemeClr val="bg1">
                  <a:alpha val="25000"/>
                </a:schemeClr>
              </a:solidFill>
              <a:latin typeface="华文中宋" panose="02010600040101010101" charset="-122"/>
              <a:ea typeface="华文中宋" panose="02010600040101010101" charset="-122"/>
              <a:cs typeface="华文中宋" panose="02010600040101010101" charset="-122"/>
            </a:endParaRPr>
          </a:p>
        </p:txBody>
      </p:sp>
      <p:sp>
        <p:nvSpPr>
          <p:cNvPr id="13" name="文本框 12"/>
          <p:cNvSpPr txBox="1"/>
          <p:nvPr/>
        </p:nvSpPr>
        <p:spPr>
          <a:xfrm>
            <a:off x="1358900" y="4478655"/>
            <a:ext cx="4330700" cy="645160"/>
          </a:xfrm>
          <a:prstGeom prst="rect">
            <a:avLst/>
          </a:prstGeom>
          <a:noFill/>
          <a:ln>
            <a:noFill/>
          </a:ln>
        </p:spPr>
        <p:txBody>
          <a:bodyPr wrap="square" rtlCol="0">
            <a:spAutoFit/>
          </a:bodyPr>
          <a:p>
            <a:r>
              <a:rPr lang="en-US" altLang="zh-CN" sz="3600">
                <a:solidFill>
                  <a:schemeClr val="bg1">
                    <a:alpha val="28000"/>
                  </a:schemeClr>
                </a:solidFill>
                <a:latin typeface="华文中宋" panose="02010600040101010101" charset="-122"/>
                <a:ea typeface="华文中宋" panose="02010600040101010101" charset="-122"/>
                <a:cs typeface="华文中宋" panose="02010600040101010101" charset="-122"/>
              </a:rPr>
              <a:t>03   </a:t>
            </a:r>
            <a:r>
              <a:rPr lang="zh-CN" altLang="en-US" sz="3600">
                <a:solidFill>
                  <a:schemeClr val="bg1">
                    <a:alpha val="28000"/>
                  </a:schemeClr>
                </a:solidFill>
                <a:latin typeface="华文中宋" panose="02010600040101010101" charset="-122"/>
                <a:ea typeface="华文中宋" panose="02010600040101010101" charset="-122"/>
                <a:cs typeface="华文中宋" panose="02010600040101010101" charset="-122"/>
              </a:rPr>
              <a:t>智能电控</a:t>
            </a:r>
            <a:endParaRPr lang="zh-CN" altLang="en-US" sz="3600">
              <a:solidFill>
                <a:schemeClr val="bg1">
                  <a:alpha val="28000"/>
                </a:schemeClr>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Click="0" advTm="2000">
        <p:push/>
      </p:transition>
    </mc:Choice>
    <mc:Fallback>
      <p:transition spd="slow" advClick="0" advTm="2000">
        <p:push/>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矩形 3"/>
          <p:cNvSpPr/>
          <p:nvPr/>
        </p:nvSpPr>
        <p:spPr>
          <a:xfrm>
            <a:off x="0" y="12700"/>
            <a:ext cx="12204700" cy="6845300"/>
          </a:xfrm>
          <a:prstGeom prst="rect">
            <a:avLst/>
          </a:prstGeom>
          <a:solidFill>
            <a:schemeClr val="tx1">
              <a:alpha val="69000"/>
            </a:schemeClr>
          </a:solidFill>
          <a:ln>
            <a:noFill/>
          </a:ln>
          <a:effectLst>
            <a:outerShdw dist="2222500" dir="5400000" sx="104000" sy="104000" algn="ctr" rotWithShape="0">
              <a:srgbClr val="000000">
                <a:alpha val="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任意多边形 4"/>
          <p:cNvSpPr/>
          <p:nvPr/>
        </p:nvSpPr>
        <p:spPr>
          <a:xfrm rot="15240000" flipV="1">
            <a:off x="7462524" y="-619544"/>
            <a:ext cx="8239752" cy="8097087"/>
          </a:xfrm>
          <a:custGeom>
            <a:avLst/>
            <a:gdLst>
              <a:gd name="adj" fmla="val 25000"/>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2976" h="12751">
                <a:moveTo>
                  <a:pt x="9772" y="6696"/>
                </a:moveTo>
                <a:lnTo>
                  <a:pt x="12970" y="6696"/>
                </a:lnTo>
                <a:lnTo>
                  <a:pt x="12970" y="6696"/>
                </a:lnTo>
                <a:cubicBezTo>
                  <a:pt x="12804" y="9989"/>
                  <a:pt x="10099" y="12625"/>
                  <a:pt x="6739" y="12751"/>
                </a:cubicBezTo>
                <a:lnTo>
                  <a:pt x="6728" y="12751"/>
                </a:lnTo>
                <a:lnTo>
                  <a:pt x="6728" y="9557"/>
                </a:lnTo>
                <a:lnTo>
                  <a:pt x="6742" y="9556"/>
                </a:lnTo>
                <a:cubicBezTo>
                  <a:pt x="8326" y="9440"/>
                  <a:pt x="9597" y="8242"/>
                  <a:pt x="9768" y="6725"/>
                </a:cubicBezTo>
                <a:lnTo>
                  <a:pt x="9772" y="6696"/>
                </a:lnTo>
                <a:close/>
                <a:moveTo>
                  <a:pt x="6" y="6696"/>
                </a:moveTo>
                <a:lnTo>
                  <a:pt x="3204" y="6696"/>
                </a:lnTo>
                <a:lnTo>
                  <a:pt x="3208" y="6725"/>
                </a:lnTo>
                <a:cubicBezTo>
                  <a:pt x="3379" y="8242"/>
                  <a:pt x="4650" y="9440"/>
                  <a:pt x="6234" y="9556"/>
                </a:cubicBezTo>
                <a:lnTo>
                  <a:pt x="6248" y="9557"/>
                </a:lnTo>
                <a:lnTo>
                  <a:pt x="6248" y="12751"/>
                </a:lnTo>
                <a:lnTo>
                  <a:pt x="6237" y="12751"/>
                </a:lnTo>
                <a:cubicBezTo>
                  <a:pt x="2877" y="12625"/>
                  <a:pt x="172" y="9989"/>
                  <a:pt x="6" y="6696"/>
                </a:cubicBezTo>
                <a:lnTo>
                  <a:pt x="6" y="6696"/>
                </a:lnTo>
                <a:close/>
                <a:moveTo>
                  <a:pt x="6728" y="0"/>
                </a:moveTo>
                <a:lnTo>
                  <a:pt x="6739" y="0"/>
                </a:lnTo>
                <a:cubicBezTo>
                  <a:pt x="10153" y="128"/>
                  <a:pt x="12891" y="2848"/>
                  <a:pt x="12976" y="6215"/>
                </a:cubicBezTo>
                <a:lnTo>
                  <a:pt x="12976" y="6216"/>
                </a:lnTo>
                <a:lnTo>
                  <a:pt x="9784" y="6216"/>
                </a:lnTo>
                <a:lnTo>
                  <a:pt x="9782" y="6180"/>
                </a:lnTo>
                <a:cubicBezTo>
                  <a:pt x="9683" y="4591"/>
                  <a:pt x="8379" y="3315"/>
                  <a:pt x="6742" y="3195"/>
                </a:cubicBezTo>
                <a:lnTo>
                  <a:pt x="6728" y="3194"/>
                </a:lnTo>
                <a:lnTo>
                  <a:pt x="6728" y="0"/>
                </a:lnTo>
                <a:close/>
                <a:moveTo>
                  <a:pt x="6248" y="0"/>
                </a:moveTo>
                <a:lnTo>
                  <a:pt x="6248" y="3194"/>
                </a:lnTo>
                <a:lnTo>
                  <a:pt x="6234" y="3195"/>
                </a:lnTo>
                <a:cubicBezTo>
                  <a:pt x="4597" y="3315"/>
                  <a:pt x="3293" y="4591"/>
                  <a:pt x="3194" y="6180"/>
                </a:cubicBezTo>
                <a:lnTo>
                  <a:pt x="3192" y="6216"/>
                </a:lnTo>
                <a:lnTo>
                  <a:pt x="0" y="6216"/>
                </a:lnTo>
                <a:lnTo>
                  <a:pt x="0" y="6215"/>
                </a:lnTo>
                <a:cubicBezTo>
                  <a:pt x="85" y="2848"/>
                  <a:pt x="2823" y="128"/>
                  <a:pt x="6237" y="0"/>
                </a:cubicBezTo>
                <a:lnTo>
                  <a:pt x="6248" y="0"/>
                </a:lnTo>
                <a:close/>
              </a:path>
            </a:pathLst>
          </a:custGeom>
          <a:ln>
            <a:noFill/>
          </a:ln>
          <a:effectLst>
            <a:outerShdw blurRad="50800" dist="50800" dir="5400000" algn="ctr" rotWithShape="0">
              <a:srgbClr val="000000">
                <a:alpha val="29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ltLang="zh-CN">
              <a:solidFill>
                <a:schemeClr val="tx1"/>
              </a:solidFill>
            </a:endParaRPr>
          </a:p>
        </p:txBody>
      </p:sp>
      <p:sp>
        <p:nvSpPr>
          <p:cNvPr id="9" name="文本框 8"/>
          <p:cNvSpPr txBox="1"/>
          <p:nvPr/>
        </p:nvSpPr>
        <p:spPr>
          <a:xfrm>
            <a:off x="902335" y="719455"/>
            <a:ext cx="4787900" cy="1106805"/>
          </a:xfrm>
          <a:prstGeom prst="rect">
            <a:avLst/>
          </a:prstGeom>
          <a:noFill/>
        </p:spPr>
        <p:txBody>
          <a:bodyPr wrap="square" rtlCol="0">
            <a:spAutoFit/>
          </a:bodyPr>
          <a:p>
            <a:r>
              <a:rPr lang="zh-CN" altLang="en-US" sz="6600" b="1">
                <a:solidFill>
                  <a:schemeClr val="bg1"/>
                </a:solidFill>
                <a:latin typeface="方正仿宋_GBK" panose="02000000000000000000" charset="-122"/>
                <a:ea typeface="方正仿宋_GBK" panose="02000000000000000000" charset="-122"/>
              </a:rPr>
              <a:t>目录</a:t>
            </a:r>
            <a:r>
              <a:rPr lang="en-US" altLang="zh-CN" sz="6600" b="1">
                <a:solidFill>
                  <a:schemeClr val="bg1"/>
                </a:solidFill>
                <a:latin typeface="方正仿宋_GBK" panose="02000000000000000000" charset="-122"/>
                <a:ea typeface="方正仿宋_GBK" panose="02000000000000000000" charset="-122"/>
              </a:rPr>
              <a:t> </a:t>
            </a:r>
            <a:r>
              <a:rPr lang="en-US" altLang="zh-CN" sz="2800" b="1">
                <a:solidFill>
                  <a:schemeClr val="bg1"/>
                </a:solidFill>
                <a:latin typeface="方正仿宋_GBK" panose="02000000000000000000" charset="-122"/>
                <a:ea typeface="方正仿宋_GBK" panose="02000000000000000000" charset="-122"/>
              </a:rPr>
              <a:t>CONTENTS</a:t>
            </a:r>
            <a:endParaRPr lang="en-US" altLang="zh-CN" sz="2800" b="1">
              <a:solidFill>
                <a:schemeClr val="bg1"/>
              </a:solidFill>
              <a:latin typeface="方正仿宋_GBK" panose="02000000000000000000" charset="-122"/>
              <a:ea typeface="方正仿宋_GBK" panose="02000000000000000000" charset="-122"/>
            </a:endParaRPr>
          </a:p>
        </p:txBody>
      </p:sp>
      <p:sp>
        <p:nvSpPr>
          <p:cNvPr id="10" name="等腰三角形 9"/>
          <p:cNvSpPr/>
          <p:nvPr/>
        </p:nvSpPr>
        <p:spPr>
          <a:xfrm rot="5400000">
            <a:off x="488950" y="3469640"/>
            <a:ext cx="495935" cy="43180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1359535" y="2332355"/>
            <a:ext cx="4330700" cy="645160"/>
          </a:xfrm>
          <a:prstGeom prst="rect">
            <a:avLst/>
          </a:prstGeom>
          <a:noFill/>
        </p:spPr>
        <p:txBody>
          <a:bodyPr wrap="square" rtlCol="0">
            <a:spAutoFit/>
          </a:bodyPr>
          <a:p>
            <a:r>
              <a:rPr lang="en-US" altLang="zh-CN" sz="3600">
                <a:solidFill>
                  <a:schemeClr val="bg1">
                    <a:alpha val="25000"/>
                  </a:schemeClr>
                </a:solidFill>
                <a:latin typeface="华文中宋" panose="02010600040101010101" charset="-122"/>
                <a:ea typeface="华文中宋" panose="02010600040101010101" charset="-122"/>
                <a:cs typeface="华文中宋" panose="02010600040101010101" charset="-122"/>
              </a:rPr>
              <a:t>01   </a:t>
            </a:r>
            <a:r>
              <a:rPr lang="zh-CN" altLang="en-US" sz="3600">
                <a:solidFill>
                  <a:schemeClr val="bg1">
                    <a:alpha val="25000"/>
                  </a:schemeClr>
                </a:solidFill>
                <a:latin typeface="华文中宋" panose="02010600040101010101" charset="-122"/>
                <a:ea typeface="华文中宋" panose="02010600040101010101" charset="-122"/>
                <a:cs typeface="华文中宋" panose="02010600040101010101" charset="-122"/>
              </a:rPr>
              <a:t>动力电池</a:t>
            </a:r>
            <a:endParaRPr lang="zh-CN" altLang="en-US" sz="3600">
              <a:solidFill>
                <a:schemeClr val="bg1">
                  <a:alpha val="25000"/>
                </a:schemeClr>
              </a:solidFill>
              <a:latin typeface="华文中宋" panose="02010600040101010101" charset="-122"/>
              <a:ea typeface="华文中宋" panose="02010600040101010101" charset="-122"/>
              <a:cs typeface="华文中宋" panose="02010600040101010101" charset="-122"/>
            </a:endParaRPr>
          </a:p>
        </p:txBody>
      </p:sp>
      <p:sp>
        <p:nvSpPr>
          <p:cNvPr id="12" name="文本框 11"/>
          <p:cNvSpPr txBox="1"/>
          <p:nvPr/>
        </p:nvSpPr>
        <p:spPr>
          <a:xfrm>
            <a:off x="1358900" y="3405505"/>
            <a:ext cx="4330700" cy="645160"/>
          </a:xfrm>
          <a:prstGeom prst="rect">
            <a:avLst/>
          </a:prstGeom>
          <a:noFill/>
        </p:spPr>
        <p:txBody>
          <a:bodyPr wrap="square" rtlCol="0">
            <a:spAutoFit/>
          </a:bodyPr>
          <a:p>
            <a:r>
              <a:rPr lang="en-US" altLang="zh-CN" sz="3600">
                <a:solidFill>
                  <a:schemeClr val="bg1"/>
                </a:solidFill>
                <a:latin typeface="华文中宋" panose="02010600040101010101" charset="-122"/>
                <a:ea typeface="华文中宋" panose="02010600040101010101" charset="-122"/>
                <a:cs typeface="华文中宋" panose="02010600040101010101" charset="-122"/>
              </a:rPr>
              <a:t>02   </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智能电机</a:t>
            </a:r>
            <a:endParaRPr lang="zh-CN" altLang="en-US" sz="36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13" name="文本框 12"/>
          <p:cNvSpPr txBox="1"/>
          <p:nvPr/>
        </p:nvSpPr>
        <p:spPr>
          <a:xfrm>
            <a:off x="1358900" y="4478655"/>
            <a:ext cx="4330700" cy="645160"/>
          </a:xfrm>
          <a:prstGeom prst="rect">
            <a:avLst/>
          </a:prstGeom>
          <a:noFill/>
        </p:spPr>
        <p:txBody>
          <a:bodyPr wrap="square" rtlCol="0">
            <a:spAutoFit/>
          </a:bodyPr>
          <a:p>
            <a:r>
              <a:rPr lang="en-US" altLang="zh-CN" sz="3600">
                <a:solidFill>
                  <a:schemeClr val="bg1">
                    <a:alpha val="25000"/>
                  </a:schemeClr>
                </a:solidFill>
                <a:latin typeface="华文中宋" panose="02010600040101010101" charset="-122"/>
                <a:ea typeface="华文中宋" panose="02010600040101010101" charset="-122"/>
                <a:cs typeface="华文中宋" panose="02010600040101010101" charset="-122"/>
              </a:rPr>
              <a:t>03   </a:t>
            </a:r>
            <a:r>
              <a:rPr lang="zh-CN" altLang="en-US" sz="3600">
                <a:solidFill>
                  <a:schemeClr val="bg1">
                    <a:alpha val="25000"/>
                  </a:schemeClr>
                </a:solidFill>
                <a:latin typeface="华文中宋" panose="02010600040101010101" charset="-122"/>
                <a:ea typeface="华文中宋" panose="02010600040101010101" charset="-122"/>
                <a:cs typeface="华文中宋" panose="02010600040101010101" charset="-122"/>
              </a:rPr>
              <a:t>智能电控</a:t>
            </a:r>
            <a:endParaRPr lang="zh-CN" altLang="en-US" sz="3600">
              <a:solidFill>
                <a:schemeClr val="bg1">
                  <a:alpha val="25000"/>
                </a:schemeClr>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矩形 3"/>
          <p:cNvSpPr/>
          <p:nvPr/>
        </p:nvSpPr>
        <p:spPr>
          <a:xfrm>
            <a:off x="0" y="12700"/>
            <a:ext cx="12204700" cy="6845300"/>
          </a:xfrm>
          <a:prstGeom prst="rect">
            <a:avLst/>
          </a:prstGeom>
          <a:solidFill>
            <a:schemeClr val="tx1">
              <a:alpha val="69000"/>
            </a:schemeClr>
          </a:solidFill>
          <a:ln>
            <a:noFill/>
          </a:ln>
          <a:effectLst>
            <a:outerShdw dist="2222500" dir="5400000" sx="104000" sy="104000" algn="ctr" rotWithShape="0">
              <a:srgbClr val="000000">
                <a:alpha val="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useBgFill="1">
        <p:nvSpPr>
          <p:cNvPr id="5" name="任意多边形 4"/>
          <p:cNvSpPr/>
          <p:nvPr/>
        </p:nvSpPr>
        <p:spPr>
          <a:xfrm rot="12720000" flipV="1">
            <a:off x="7462524" y="-619544"/>
            <a:ext cx="8239752" cy="8097087"/>
          </a:xfrm>
          <a:custGeom>
            <a:avLst/>
            <a:gdLst>
              <a:gd name="adj" fmla="val 25000"/>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2976" h="12751">
                <a:moveTo>
                  <a:pt x="9772" y="6696"/>
                </a:moveTo>
                <a:lnTo>
                  <a:pt x="12970" y="6696"/>
                </a:lnTo>
                <a:lnTo>
                  <a:pt x="12970" y="6696"/>
                </a:lnTo>
                <a:cubicBezTo>
                  <a:pt x="12804" y="9989"/>
                  <a:pt x="10099" y="12625"/>
                  <a:pt x="6739" y="12751"/>
                </a:cubicBezTo>
                <a:lnTo>
                  <a:pt x="6728" y="12751"/>
                </a:lnTo>
                <a:lnTo>
                  <a:pt x="6728" y="9557"/>
                </a:lnTo>
                <a:lnTo>
                  <a:pt x="6742" y="9556"/>
                </a:lnTo>
                <a:cubicBezTo>
                  <a:pt x="8326" y="9440"/>
                  <a:pt x="9597" y="8242"/>
                  <a:pt x="9768" y="6725"/>
                </a:cubicBezTo>
                <a:lnTo>
                  <a:pt x="9772" y="6696"/>
                </a:lnTo>
                <a:close/>
                <a:moveTo>
                  <a:pt x="6" y="6696"/>
                </a:moveTo>
                <a:lnTo>
                  <a:pt x="3204" y="6696"/>
                </a:lnTo>
                <a:lnTo>
                  <a:pt x="3208" y="6725"/>
                </a:lnTo>
                <a:cubicBezTo>
                  <a:pt x="3379" y="8242"/>
                  <a:pt x="4650" y="9440"/>
                  <a:pt x="6234" y="9556"/>
                </a:cubicBezTo>
                <a:lnTo>
                  <a:pt x="6248" y="9557"/>
                </a:lnTo>
                <a:lnTo>
                  <a:pt x="6248" y="12751"/>
                </a:lnTo>
                <a:lnTo>
                  <a:pt x="6237" y="12751"/>
                </a:lnTo>
                <a:cubicBezTo>
                  <a:pt x="2877" y="12625"/>
                  <a:pt x="172" y="9989"/>
                  <a:pt x="6" y="6696"/>
                </a:cubicBezTo>
                <a:lnTo>
                  <a:pt x="6" y="6696"/>
                </a:lnTo>
                <a:close/>
                <a:moveTo>
                  <a:pt x="6728" y="0"/>
                </a:moveTo>
                <a:lnTo>
                  <a:pt x="6739" y="0"/>
                </a:lnTo>
                <a:cubicBezTo>
                  <a:pt x="10153" y="128"/>
                  <a:pt x="12891" y="2848"/>
                  <a:pt x="12976" y="6215"/>
                </a:cubicBezTo>
                <a:lnTo>
                  <a:pt x="12976" y="6216"/>
                </a:lnTo>
                <a:lnTo>
                  <a:pt x="9784" y="6216"/>
                </a:lnTo>
                <a:lnTo>
                  <a:pt x="9782" y="6180"/>
                </a:lnTo>
                <a:cubicBezTo>
                  <a:pt x="9683" y="4591"/>
                  <a:pt x="8379" y="3315"/>
                  <a:pt x="6742" y="3195"/>
                </a:cubicBezTo>
                <a:lnTo>
                  <a:pt x="6728" y="3194"/>
                </a:lnTo>
                <a:lnTo>
                  <a:pt x="6728" y="0"/>
                </a:lnTo>
                <a:close/>
                <a:moveTo>
                  <a:pt x="6248" y="0"/>
                </a:moveTo>
                <a:lnTo>
                  <a:pt x="6248" y="3194"/>
                </a:lnTo>
                <a:lnTo>
                  <a:pt x="6234" y="3195"/>
                </a:lnTo>
                <a:cubicBezTo>
                  <a:pt x="4597" y="3315"/>
                  <a:pt x="3293" y="4591"/>
                  <a:pt x="3194" y="6180"/>
                </a:cubicBezTo>
                <a:lnTo>
                  <a:pt x="3192" y="6216"/>
                </a:lnTo>
                <a:lnTo>
                  <a:pt x="0" y="6216"/>
                </a:lnTo>
                <a:lnTo>
                  <a:pt x="0" y="6215"/>
                </a:lnTo>
                <a:cubicBezTo>
                  <a:pt x="85" y="2848"/>
                  <a:pt x="2823" y="128"/>
                  <a:pt x="6237" y="0"/>
                </a:cubicBezTo>
                <a:lnTo>
                  <a:pt x="6248" y="0"/>
                </a:lnTo>
                <a:close/>
              </a:path>
            </a:pathLst>
          </a:custGeom>
          <a:ln>
            <a:noFill/>
          </a:ln>
          <a:effectLst>
            <a:outerShdw blurRad="50800" dist="50800" dir="5400000" algn="ctr" rotWithShape="0">
              <a:srgbClr val="000000">
                <a:alpha val="29000"/>
              </a:srgb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ltLang="zh-CN">
              <a:solidFill>
                <a:schemeClr val="tx1"/>
              </a:solidFill>
            </a:endParaRPr>
          </a:p>
        </p:txBody>
      </p:sp>
      <p:sp>
        <p:nvSpPr>
          <p:cNvPr id="9" name="文本框 8"/>
          <p:cNvSpPr txBox="1"/>
          <p:nvPr/>
        </p:nvSpPr>
        <p:spPr>
          <a:xfrm>
            <a:off x="902335" y="719455"/>
            <a:ext cx="4787900" cy="1106805"/>
          </a:xfrm>
          <a:prstGeom prst="rect">
            <a:avLst/>
          </a:prstGeom>
          <a:noFill/>
        </p:spPr>
        <p:txBody>
          <a:bodyPr wrap="square" rtlCol="0">
            <a:spAutoFit/>
          </a:bodyPr>
          <a:p>
            <a:r>
              <a:rPr lang="zh-CN" altLang="en-US" sz="6600" b="1">
                <a:solidFill>
                  <a:schemeClr val="bg1"/>
                </a:solidFill>
                <a:latin typeface="方正仿宋_GBK" panose="02000000000000000000" charset="-122"/>
                <a:ea typeface="方正仿宋_GBK" panose="02000000000000000000" charset="-122"/>
              </a:rPr>
              <a:t>目录</a:t>
            </a:r>
            <a:r>
              <a:rPr lang="en-US" altLang="zh-CN" sz="6600" b="1">
                <a:solidFill>
                  <a:schemeClr val="bg1"/>
                </a:solidFill>
                <a:latin typeface="方正仿宋_GBK" panose="02000000000000000000" charset="-122"/>
                <a:ea typeface="方正仿宋_GBK" panose="02000000000000000000" charset="-122"/>
              </a:rPr>
              <a:t> </a:t>
            </a:r>
            <a:r>
              <a:rPr lang="en-US" altLang="zh-CN" sz="2800" b="1">
                <a:solidFill>
                  <a:schemeClr val="bg1"/>
                </a:solidFill>
                <a:latin typeface="方正仿宋_GBK" panose="02000000000000000000" charset="-122"/>
                <a:ea typeface="方正仿宋_GBK" panose="02000000000000000000" charset="-122"/>
              </a:rPr>
              <a:t>CONTENTS</a:t>
            </a:r>
            <a:endParaRPr lang="en-US" altLang="zh-CN" sz="2800" b="1">
              <a:solidFill>
                <a:schemeClr val="bg1"/>
              </a:solidFill>
              <a:latin typeface="方正仿宋_GBK" panose="02000000000000000000" charset="-122"/>
              <a:ea typeface="方正仿宋_GBK" panose="02000000000000000000" charset="-122"/>
            </a:endParaRPr>
          </a:p>
        </p:txBody>
      </p:sp>
      <p:sp>
        <p:nvSpPr>
          <p:cNvPr id="10" name="等腰三角形 9"/>
          <p:cNvSpPr/>
          <p:nvPr/>
        </p:nvSpPr>
        <p:spPr>
          <a:xfrm rot="5400000">
            <a:off x="488950" y="4523740"/>
            <a:ext cx="495935" cy="431800"/>
          </a:xfrm>
          <a:prstGeom prst="triangl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1359535" y="2332355"/>
            <a:ext cx="4330700" cy="645160"/>
          </a:xfrm>
          <a:prstGeom prst="rect">
            <a:avLst/>
          </a:prstGeom>
          <a:noFill/>
        </p:spPr>
        <p:txBody>
          <a:bodyPr wrap="square" rtlCol="0">
            <a:spAutoFit/>
          </a:bodyPr>
          <a:p>
            <a:r>
              <a:rPr lang="en-US" altLang="zh-CN" sz="3600">
                <a:solidFill>
                  <a:schemeClr val="bg1">
                    <a:alpha val="25000"/>
                  </a:schemeClr>
                </a:solidFill>
                <a:latin typeface="华文中宋" panose="02010600040101010101" charset="-122"/>
                <a:ea typeface="华文中宋" panose="02010600040101010101" charset="-122"/>
                <a:cs typeface="华文中宋" panose="02010600040101010101" charset="-122"/>
              </a:rPr>
              <a:t>01   </a:t>
            </a:r>
            <a:r>
              <a:rPr lang="zh-CN" altLang="en-US" sz="3600">
                <a:solidFill>
                  <a:schemeClr val="bg1">
                    <a:alpha val="25000"/>
                  </a:schemeClr>
                </a:solidFill>
                <a:latin typeface="华文中宋" panose="02010600040101010101" charset="-122"/>
                <a:ea typeface="华文中宋" panose="02010600040101010101" charset="-122"/>
                <a:cs typeface="华文中宋" panose="02010600040101010101" charset="-122"/>
              </a:rPr>
              <a:t>动力电池</a:t>
            </a:r>
            <a:endParaRPr lang="zh-CN" altLang="en-US" sz="3600">
              <a:solidFill>
                <a:schemeClr val="bg1">
                  <a:alpha val="25000"/>
                </a:schemeClr>
              </a:solidFill>
              <a:latin typeface="华文中宋" panose="02010600040101010101" charset="-122"/>
              <a:ea typeface="华文中宋" panose="02010600040101010101" charset="-122"/>
              <a:cs typeface="华文中宋" panose="02010600040101010101" charset="-122"/>
            </a:endParaRPr>
          </a:p>
        </p:txBody>
      </p:sp>
      <p:sp>
        <p:nvSpPr>
          <p:cNvPr id="12" name="文本框 11"/>
          <p:cNvSpPr txBox="1"/>
          <p:nvPr/>
        </p:nvSpPr>
        <p:spPr>
          <a:xfrm>
            <a:off x="1358900" y="3405505"/>
            <a:ext cx="4330700" cy="645160"/>
          </a:xfrm>
          <a:prstGeom prst="rect">
            <a:avLst/>
          </a:prstGeom>
          <a:noFill/>
        </p:spPr>
        <p:txBody>
          <a:bodyPr wrap="square" rtlCol="0">
            <a:spAutoFit/>
          </a:bodyPr>
          <a:p>
            <a:r>
              <a:rPr lang="en-US" altLang="zh-CN" sz="3600">
                <a:solidFill>
                  <a:srgbClr val="FFFFFF">
                    <a:alpha val="25000"/>
                  </a:srgbClr>
                </a:solidFill>
                <a:latin typeface="华文中宋" panose="02010600040101010101" charset="-122"/>
                <a:ea typeface="华文中宋" panose="02010600040101010101" charset="-122"/>
                <a:cs typeface="华文中宋" panose="02010600040101010101" charset="-122"/>
              </a:rPr>
              <a:t>02   </a:t>
            </a:r>
            <a:r>
              <a:rPr lang="zh-CN" altLang="en-US" sz="3600">
                <a:solidFill>
                  <a:srgbClr val="FFFFFF">
                    <a:alpha val="25000"/>
                  </a:srgbClr>
                </a:solidFill>
                <a:latin typeface="华文中宋" panose="02010600040101010101" charset="-122"/>
                <a:ea typeface="华文中宋" panose="02010600040101010101" charset="-122"/>
                <a:cs typeface="华文中宋" panose="02010600040101010101" charset="-122"/>
              </a:rPr>
              <a:t>智能电机</a:t>
            </a:r>
            <a:endParaRPr lang="zh-CN" altLang="en-US" sz="3600">
              <a:solidFill>
                <a:srgbClr val="FFFFFF">
                  <a:alpha val="25000"/>
                </a:srgbClr>
              </a:solidFill>
              <a:latin typeface="华文中宋" panose="02010600040101010101" charset="-122"/>
              <a:ea typeface="华文中宋" panose="02010600040101010101" charset="-122"/>
              <a:cs typeface="华文中宋" panose="02010600040101010101" charset="-122"/>
            </a:endParaRPr>
          </a:p>
        </p:txBody>
      </p:sp>
      <p:sp>
        <p:nvSpPr>
          <p:cNvPr id="13" name="文本框 12"/>
          <p:cNvSpPr txBox="1"/>
          <p:nvPr/>
        </p:nvSpPr>
        <p:spPr>
          <a:xfrm>
            <a:off x="1358900" y="4478655"/>
            <a:ext cx="4330700" cy="645160"/>
          </a:xfrm>
          <a:prstGeom prst="rect">
            <a:avLst/>
          </a:prstGeom>
          <a:noFill/>
        </p:spPr>
        <p:txBody>
          <a:bodyPr wrap="square" rtlCol="0">
            <a:spAutoFit/>
          </a:bodyPr>
          <a:p>
            <a:r>
              <a:rPr lang="en-US" altLang="zh-CN" sz="3600">
                <a:solidFill>
                  <a:schemeClr val="bg1"/>
                </a:solidFill>
                <a:latin typeface="华文中宋" panose="02010600040101010101" charset="-122"/>
                <a:ea typeface="华文中宋" panose="02010600040101010101" charset="-122"/>
                <a:cs typeface="华文中宋" panose="02010600040101010101" charset="-122"/>
              </a:rPr>
              <a:t>03   </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智能电控</a:t>
            </a:r>
            <a:endParaRPr lang="zh-CN" altLang="en-US" sz="3600">
              <a:solidFill>
                <a:schemeClr val="bg1"/>
              </a:solidFill>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flipH="1">
            <a:off x="0" y="0"/>
            <a:ext cx="10515600" cy="6858000"/>
          </a:xfrm>
          <a:prstGeom prst="rect">
            <a:avLst/>
          </a:prstGeom>
          <a:blipFill dpi="0" rotWithShape="1">
            <a:blip r:embed="rId1"/>
            <a:srcRect/>
            <a:stretch>
              <a:fillRect l="-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788578" y="1195387"/>
            <a:ext cx="1106170" cy="4500563"/>
          </a:xfrm>
          <a:prstGeom prst="rect">
            <a:avLst/>
          </a:prstGeom>
          <a:noFill/>
        </p:spPr>
        <p:txBody>
          <a:bodyPr vert="eaVert" wrap="square" rtlCol="0">
            <a:spAutoFit/>
          </a:bodyPr>
          <a:lstStyle/>
          <a:p>
            <a:pPr algn="dist"/>
            <a:r>
              <a:rPr lang="zh-CN" altLang="en-US" sz="6000" dirty="0">
                <a:solidFill>
                  <a:schemeClr val="bg1"/>
                </a:solidFill>
                <a:latin typeface="字魂22号-文宋体" panose="00000500000000000000" pitchFamily="2" charset="-122"/>
                <a:ea typeface="字魂22号-文宋体" panose="00000500000000000000" pitchFamily="2" charset="-122"/>
              </a:rPr>
              <a:t>动力电池</a:t>
            </a:r>
            <a:endParaRPr lang="zh-CN" altLang="en-US" sz="6000" dirty="0">
              <a:solidFill>
                <a:schemeClr val="bg1"/>
              </a:solidFill>
              <a:latin typeface="字魂22号-文宋体" panose="00000500000000000000" pitchFamily="2" charset="-122"/>
              <a:ea typeface="字魂22号-文宋体" panose="00000500000000000000" pitchFamily="2" charset="-122"/>
            </a:endParaRPr>
          </a:p>
        </p:txBody>
      </p:sp>
      <p:grpSp>
        <p:nvGrpSpPr>
          <p:cNvPr id="10" name="组合 9"/>
          <p:cNvGrpSpPr/>
          <p:nvPr/>
        </p:nvGrpSpPr>
        <p:grpSpPr>
          <a:xfrm>
            <a:off x="8667750" y="1123950"/>
            <a:ext cx="1266825" cy="4610100"/>
            <a:chOff x="8496300" y="771525"/>
            <a:chExt cx="1266825" cy="4610100"/>
          </a:xfrm>
        </p:grpSpPr>
        <p:sp>
          <p:nvSpPr>
            <p:cNvPr id="6" name="椭圆 5"/>
            <p:cNvSpPr/>
            <p:nvPr/>
          </p:nvSpPr>
          <p:spPr>
            <a:xfrm>
              <a:off x="8496300" y="771525"/>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496300" y="1885950"/>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496300" y="3000375"/>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496300" y="4114800"/>
              <a:ext cx="1266825" cy="12668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rot="5400000">
            <a:off x="6569476" y="2875114"/>
            <a:ext cx="3557837" cy="583565"/>
          </a:xfrm>
          <a:prstGeom prst="rect">
            <a:avLst/>
          </a:prstGeom>
          <a:noFill/>
        </p:spPr>
        <p:txBody>
          <a:bodyPr wrap="square" rtlCol="0">
            <a:spAutoFit/>
          </a:bodyPr>
          <a:lstStyle/>
          <a:p>
            <a:pPr algn="dist"/>
            <a:r>
              <a:rPr lang="en-US" altLang="en-US" sz="3200" dirty="0">
                <a:solidFill>
                  <a:schemeClr val="bg1"/>
                </a:solidFill>
                <a:latin typeface="字魂22号-文宋体" panose="00000500000000000000" pitchFamily="2" charset="-122"/>
                <a:ea typeface="字魂22号-文宋体" panose="00000500000000000000" pitchFamily="2" charset="-122"/>
              </a:rPr>
              <a:t> </a:t>
            </a:r>
            <a:r>
              <a:rPr lang="en-US" altLang="zh-CN" sz="3200" dirty="0">
                <a:solidFill>
                  <a:schemeClr val="bg1"/>
                </a:solidFill>
                <a:latin typeface="字魂22号-文宋体" panose="00000500000000000000" pitchFamily="2" charset="-122"/>
                <a:ea typeface="字魂22号-文宋体" panose="00000500000000000000" pitchFamily="2" charset="-122"/>
              </a:rPr>
              <a:t>Power Battery</a:t>
            </a:r>
            <a:endParaRPr lang="en-US" altLang="zh-CN" sz="3200" dirty="0">
              <a:solidFill>
                <a:schemeClr val="bg1"/>
              </a:solidFill>
              <a:latin typeface="字魂22号-文宋体" panose="00000500000000000000" pitchFamily="2" charset="-122"/>
              <a:ea typeface="字魂22号-文宋体" panose="00000500000000000000" pitchFamily="2" charset="-122"/>
            </a:endParaRPr>
          </a:p>
        </p:txBody>
      </p:sp>
      <p:sp>
        <p:nvSpPr>
          <p:cNvPr id="13" name="文本框 12"/>
          <p:cNvSpPr txBox="1"/>
          <p:nvPr/>
        </p:nvSpPr>
        <p:spPr>
          <a:xfrm>
            <a:off x="10797994" y="1281245"/>
            <a:ext cx="921385" cy="4881430"/>
          </a:xfrm>
          <a:prstGeom prst="rect">
            <a:avLst/>
          </a:prstGeom>
          <a:noFill/>
        </p:spPr>
        <p:txBody>
          <a:bodyPr vert="eaVert" wrap="square" rtlCol="0">
            <a:spAutoFit/>
          </a:bodyPr>
          <a:lstStyle/>
          <a:p>
            <a:pPr lvl="0" eaLnBrk="0" fontAlgn="base" hangingPunct="0">
              <a:lnSpc>
                <a:spcPct val="150000"/>
              </a:lnSpc>
              <a:spcBef>
                <a:spcPct val="0"/>
              </a:spcBef>
              <a:spcAft>
                <a:spcPct val="0"/>
              </a:spcAft>
            </a:pPr>
            <a:r>
              <a:rPr kumimoji="0" lang="zh-CN" altLang="en-US" sz="1600" b="0" i="0" u="none" strike="noStrike" cap="none" normalizeH="0" baseline="0" dirty="0">
                <a:ln>
                  <a:noFill/>
                </a:ln>
                <a:solidFill>
                  <a:schemeClr val="tx1"/>
                </a:solidFill>
                <a:effectLst/>
                <a:latin typeface="华文中宋" panose="02010600040101010101" charset="-122"/>
                <a:ea typeface="华文中宋" panose="02010600040101010101" charset="-122"/>
              </a:rPr>
              <a:t>在新能源汽车飞速发展的时代，动力电池如同车辆的</a:t>
            </a:r>
            <a:r>
              <a:rPr kumimoji="0" lang="en-US" altLang="zh-CN" sz="1600" b="0" i="0" u="none" strike="noStrike" cap="none" normalizeH="0" baseline="0" dirty="0">
                <a:ln>
                  <a:noFill/>
                </a:ln>
                <a:solidFill>
                  <a:schemeClr val="tx1"/>
                </a:solidFill>
                <a:effectLst/>
                <a:latin typeface="华文中宋" panose="02010600040101010101" charset="-122"/>
                <a:ea typeface="华文中宋" panose="02010600040101010101" charset="-122"/>
              </a:rPr>
              <a:t>“</a:t>
            </a:r>
            <a:r>
              <a:rPr kumimoji="0" lang="zh-CN" altLang="en-US" sz="1600" b="0" i="0" u="none" strike="noStrike" cap="none" normalizeH="0" baseline="0" dirty="0">
                <a:ln>
                  <a:noFill/>
                </a:ln>
                <a:solidFill>
                  <a:schemeClr val="tx1"/>
                </a:solidFill>
                <a:effectLst/>
                <a:latin typeface="华文中宋" panose="02010600040101010101" charset="-122"/>
                <a:ea typeface="华文中宋" panose="02010600040101010101" charset="-122"/>
              </a:rPr>
              <a:t>心脏</a:t>
            </a:r>
            <a:r>
              <a:rPr kumimoji="0" lang="en-US" altLang="zh-CN" sz="1600" b="0" i="0" u="none" strike="noStrike" cap="none" normalizeH="0" baseline="0" dirty="0">
                <a:ln>
                  <a:noFill/>
                </a:ln>
                <a:solidFill>
                  <a:schemeClr val="tx1"/>
                </a:solidFill>
                <a:effectLst/>
                <a:latin typeface="华文中宋" panose="02010600040101010101" charset="-122"/>
                <a:ea typeface="华文中宋" panose="02010600040101010101" charset="-122"/>
              </a:rPr>
              <a:t>”</a:t>
            </a:r>
            <a:r>
              <a:rPr kumimoji="0" lang="zh-CN" altLang="en-US" sz="1600" b="0" i="0" u="none" strike="noStrike" cap="none" normalizeH="0" baseline="0" dirty="0">
                <a:ln>
                  <a:noFill/>
                </a:ln>
                <a:solidFill>
                  <a:schemeClr val="tx1"/>
                </a:solidFill>
                <a:effectLst/>
                <a:latin typeface="华文中宋" panose="02010600040101010101" charset="-122"/>
                <a:ea typeface="华文中宋" panose="02010600040101010101" charset="-122"/>
              </a:rPr>
              <a:t>，驱动着绿色出行的未来。</a:t>
            </a:r>
            <a:endParaRPr kumimoji="0" lang="zh-CN" altLang="en-US" sz="1600" b="0" i="0" u="none" strike="noStrike" cap="none" normalizeH="0" baseline="0" dirty="0">
              <a:ln>
                <a:noFill/>
              </a:ln>
              <a:solidFill>
                <a:schemeClr val="tx1"/>
              </a:solidFill>
              <a:effectLst/>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500"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500"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500"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flipH="1">
            <a:off x="361948" y="295274"/>
            <a:ext cx="11458573" cy="6343651"/>
          </a:xfrm>
          <a:prstGeom prst="rect">
            <a:avLst/>
          </a:prstGeom>
          <a:blipFill dpi="0" rotWithShape="1">
            <a:blip r:embed="rId1"/>
            <a:srcRect/>
            <a:stretch>
              <a:fillRect l="-18000" r="-1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314446" y="1033461"/>
            <a:ext cx="9572625" cy="486727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59"/>
          <p:cNvSpPr>
            <a:spLocks noChangeArrowheads="1"/>
          </p:cNvSpPr>
          <p:nvPr/>
        </p:nvSpPr>
        <p:spPr bwMode="auto">
          <a:xfrm rot="19268" flipH="1">
            <a:off x="1691967" y="2630857"/>
            <a:ext cx="2477511" cy="14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44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动力</a:t>
            </a:r>
            <a:endParaRPr lang="zh-CN" altLang="en-US" sz="44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a:p>
            <a:pPr algn="ctr"/>
            <a:r>
              <a:rPr lang="zh-CN" altLang="en-US" sz="44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电池构成</a:t>
            </a:r>
            <a:endParaRPr lang="zh-CN" altLang="en-US" sz="44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grpSp>
        <p:nvGrpSpPr>
          <p:cNvPr id="20" name="组合 19"/>
          <p:cNvGrpSpPr/>
          <p:nvPr>
            <p:custDataLst>
              <p:tags r:id="rId2"/>
            </p:custDataLst>
          </p:nvPr>
        </p:nvGrpSpPr>
        <p:grpSpPr>
          <a:xfrm>
            <a:off x="6329794" y="2248116"/>
            <a:ext cx="862389" cy="2581275"/>
            <a:chOff x="4850178" y="2219325"/>
            <a:chExt cx="862791" cy="2581584"/>
          </a:xfrm>
        </p:grpSpPr>
        <p:sp>
          <p:nvSpPr>
            <p:cNvPr id="21" name="椭圆 20"/>
            <p:cNvSpPr/>
            <p:nvPr/>
          </p:nvSpPr>
          <p:spPr>
            <a:xfrm>
              <a:off x="5162550" y="2219325"/>
              <a:ext cx="285750" cy="285750"/>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4850178" y="2625288"/>
              <a:ext cx="862791" cy="2175621"/>
              <a:chOff x="4773978" y="2777688"/>
              <a:chExt cx="862791" cy="2175621"/>
            </a:xfrm>
          </p:grpSpPr>
          <p:sp>
            <p:nvSpPr>
              <p:cNvPr id="23" name="TextBox 59"/>
              <p:cNvSpPr>
                <a:spLocks noChangeArrowheads="1"/>
              </p:cNvSpPr>
              <p:nvPr>
                <p:custDataLst>
                  <p:tags r:id="rId3"/>
                </p:custDataLst>
              </p:nvPr>
            </p:nvSpPr>
            <p:spPr bwMode="auto">
              <a:xfrm rot="19268" flipH="1">
                <a:off x="5146321" y="2777688"/>
                <a:ext cx="490448"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电池管理系统</a:t>
                </a:r>
                <a:endParaRPr lang="zh-CN" altLang="en-US" sz="20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24" name="Rectangle 20"/>
              <p:cNvSpPr>
                <a:spLocks noChangeArrowheads="1"/>
              </p:cNvSpPr>
              <p:nvPr>
                <p:custDataLst>
                  <p:tags r:id="rId4"/>
                </p:custDataLst>
              </p:nvPr>
            </p:nvSpPr>
            <p:spPr bwMode="auto">
              <a:xfrm rot="19268">
                <a:off x="4773978" y="2842782"/>
                <a:ext cx="430731"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indent="0" algn="just" fontAlgn="base" latinLnBrk="1">
                  <a:spcBef>
                    <a:spcPct val="0"/>
                  </a:spcBef>
                  <a:spcAft>
                    <a:spcPct val="0"/>
                  </a:spcAft>
                  <a:buFont typeface="Arial" panose="020B0604020202020204" pitchFamily="34" charset="0"/>
                  <a:buNone/>
                </a:pPr>
                <a:r>
                  <a:rPr lang="en-US" altLang="zh-CN" sz="1400" dirty="0">
                    <a:solidFill>
                      <a:schemeClr val="tx1">
                        <a:lumMod val="85000"/>
                        <a:lumOff val="15000"/>
                      </a:schemeClr>
                    </a:solidFill>
                    <a:latin typeface="字魂22号-文宋体" panose="00000500000000000000" pitchFamily="2" charset="-122"/>
                    <a:ea typeface="字魂22号-文宋体" panose="00000500000000000000" pitchFamily="2" charset="-122"/>
                    <a:cs typeface="Arial" panose="020B0604020202020204" pitchFamily="34" charset="0"/>
                  </a:rPr>
                  <a:t>Battery Management   System</a:t>
                </a:r>
                <a:endParaRPr lang="en-US" altLang="zh-CN" sz="1400" dirty="0">
                  <a:solidFill>
                    <a:schemeClr val="tx1">
                      <a:lumMod val="85000"/>
                      <a:lumOff val="15000"/>
                    </a:schemeClr>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grpSp>
        <p:nvGrpSpPr>
          <p:cNvPr id="25" name="组合 24"/>
          <p:cNvGrpSpPr/>
          <p:nvPr>
            <p:custDataLst>
              <p:tags r:id="rId5"/>
            </p:custDataLst>
          </p:nvPr>
        </p:nvGrpSpPr>
        <p:grpSpPr>
          <a:xfrm>
            <a:off x="7694409" y="2224312"/>
            <a:ext cx="862389" cy="2581584"/>
            <a:chOff x="4850178" y="2219325"/>
            <a:chExt cx="862791" cy="2581584"/>
          </a:xfrm>
        </p:grpSpPr>
        <p:sp>
          <p:nvSpPr>
            <p:cNvPr id="26" name="椭圆 25"/>
            <p:cNvSpPr/>
            <p:nvPr/>
          </p:nvSpPr>
          <p:spPr>
            <a:xfrm>
              <a:off x="5162550" y="2219325"/>
              <a:ext cx="285750" cy="285750"/>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4850178" y="2625288"/>
              <a:ext cx="862791" cy="2175621"/>
              <a:chOff x="4773978" y="2777688"/>
              <a:chExt cx="862791" cy="2175621"/>
            </a:xfrm>
          </p:grpSpPr>
          <p:sp>
            <p:nvSpPr>
              <p:cNvPr id="28" name="TextBox 59"/>
              <p:cNvSpPr>
                <a:spLocks noChangeArrowheads="1"/>
              </p:cNvSpPr>
              <p:nvPr>
                <p:custDataLst>
                  <p:tags r:id="rId6"/>
                </p:custDataLst>
              </p:nvPr>
            </p:nvSpPr>
            <p:spPr bwMode="auto">
              <a:xfrm rot="19268" flipH="1">
                <a:off x="5146321" y="2777688"/>
                <a:ext cx="490448"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辅助元器件</a:t>
                </a:r>
                <a:endPar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29" name="Rectangle 20"/>
              <p:cNvSpPr>
                <a:spLocks noChangeArrowheads="1"/>
              </p:cNvSpPr>
              <p:nvPr>
                <p:custDataLst>
                  <p:tags r:id="rId7"/>
                </p:custDataLst>
              </p:nvPr>
            </p:nvSpPr>
            <p:spPr bwMode="auto">
              <a:xfrm rot="19268">
                <a:off x="4773978" y="2842782"/>
                <a:ext cx="430731"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indent="0" algn="just" fontAlgn="base" latinLnBrk="1">
                  <a:spcBef>
                    <a:spcPct val="0"/>
                  </a:spcBef>
                  <a:spcAft>
                    <a:spcPct val="0"/>
                  </a:spcAft>
                  <a:buFont typeface="Arial" panose="020B0604020202020204" pitchFamily="34" charset="0"/>
                  <a:buNone/>
                </a:pPr>
                <a:r>
                  <a:rPr lang="en-US" altLang="zh-CN" sz="1400" dirty="0">
                    <a:solidFill>
                      <a:schemeClr val="tx1">
                        <a:lumMod val="85000"/>
                        <a:lumOff val="15000"/>
                      </a:schemeClr>
                    </a:solidFill>
                    <a:latin typeface="字魂22号-文宋体" panose="00000500000000000000" pitchFamily="2" charset="-122"/>
                    <a:ea typeface="字魂22号-文宋体" panose="00000500000000000000" pitchFamily="2" charset="-122"/>
                    <a:cs typeface="Arial" panose="020B0604020202020204" pitchFamily="34" charset="0"/>
                  </a:rPr>
                  <a:t>Auxiliary       Components</a:t>
                </a:r>
                <a:endParaRPr lang="en-US" altLang="zh-CN" sz="1400" dirty="0">
                  <a:solidFill>
                    <a:schemeClr val="tx1">
                      <a:lumMod val="85000"/>
                      <a:lumOff val="15000"/>
                    </a:schemeClr>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grpSp>
        <p:nvGrpSpPr>
          <p:cNvPr id="5" name="组合 4"/>
          <p:cNvGrpSpPr/>
          <p:nvPr>
            <p:custDataLst>
              <p:tags r:id="rId8"/>
            </p:custDataLst>
          </p:nvPr>
        </p:nvGrpSpPr>
        <p:grpSpPr>
          <a:xfrm>
            <a:off x="4964978" y="2295106"/>
            <a:ext cx="887990" cy="2581275"/>
            <a:chOff x="4850379" y="2219325"/>
            <a:chExt cx="887990" cy="2581584"/>
          </a:xfrm>
        </p:grpSpPr>
        <p:sp>
          <p:nvSpPr>
            <p:cNvPr id="6" name="椭圆 5"/>
            <p:cNvSpPr/>
            <p:nvPr/>
          </p:nvSpPr>
          <p:spPr>
            <a:xfrm>
              <a:off x="5162550" y="2219325"/>
              <a:ext cx="285750" cy="285750"/>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4850379" y="2625288"/>
              <a:ext cx="887990" cy="2175621"/>
              <a:chOff x="4774179" y="2777688"/>
              <a:chExt cx="887990" cy="2175621"/>
            </a:xfrm>
          </p:grpSpPr>
          <p:sp>
            <p:nvSpPr>
              <p:cNvPr id="8" name="TextBox 59"/>
              <p:cNvSpPr>
                <a:spLocks noChangeArrowheads="1"/>
              </p:cNvSpPr>
              <p:nvPr>
                <p:custDataLst>
                  <p:tags r:id="rId9"/>
                </p:custDataLst>
              </p:nvPr>
            </p:nvSpPr>
            <p:spPr bwMode="auto">
              <a:xfrm rot="19268" flipH="1">
                <a:off x="5171949" y="2777688"/>
                <a:ext cx="490220"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动力电池模组</a:t>
                </a:r>
                <a:endPar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9" name="Rectangle 20"/>
              <p:cNvSpPr>
                <a:spLocks noChangeArrowheads="1"/>
              </p:cNvSpPr>
              <p:nvPr>
                <p:custDataLst>
                  <p:tags r:id="rId10"/>
                </p:custDataLst>
              </p:nvPr>
            </p:nvSpPr>
            <p:spPr bwMode="auto">
              <a:xfrm rot="19268">
                <a:off x="4774179" y="2842782"/>
                <a:ext cx="430530"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indent="0" algn="just" fontAlgn="base" latinLnBrk="1">
                  <a:spcBef>
                    <a:spcPct val="0"/>
                  </a:spcBef>
                  <a:spcAft>
                    <a:spcPct val="0"/>
                  </a:spcAft>
                  <a:buFont typeface="Arial" panose="020B0604020202020204" pitchFamily="34" charset="0"/>
                  <a:buNone/>
                </a:pPr>
                <a:r>
                  <a:rPr lang="en-US" altLang="zh-CN" sz="1400" dirty="0">
                    <a:latin typeface="字魂22号-文宋体" panose="00000500000000000000" pitchFamily="2" charset="-122"/>
                    <a:ea typeface="字魂22号-文宋体" panose="00000500000000000000" pitchFamily="2" charset="-122"/>
                  </a:rPr>
                  <a:t>Power Battery  ModuleE</a:t>
                </a:r>
                <a:endParaRPr lang="en-US" altLang="zh-CN" sz="1400" dirty="0">
                  <a:solidFill>
                    <a:schemeClr val="tx1">
                      <a:lumMod val="85000"/>
                      <a:lumOff val="15000"/>
                    </a:schemeClr>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000"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000"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000"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blipFill>
            <a:blip r:embed="rId1"/>
            <a:stretch>
              <a:fillRect l="-10000" r="-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86275" y="1943100"/>
            <a:ext cx="7705725" cy="3169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custDataLst>
              <p:tags r:id="rId2"/>
            </p:custDataLst>
          </p:nvPr>
        </p:nvGrpSpPr>
        <p:grpSpPr>
          <a:xfrm>
            <a:off x="57024" y="495300"/>
            <a:ext cx="613410" cy="4908151"/>
            <a:chOff x="57024" y="371475"/>
            <a:chExt cx="613410" cy="4908151"/>
          </a:xfrm>
        </p:grpSpPr>
        <p:grpSp>
          <p:nvGrpSpPr>
            <p:cNvPr id="14" name="组合 13"/>
            <p:cNvGrpSpPr/>
            <p:nvPr/>
          </p:nvGrpSpPr>
          <p:grpSpPr>
            <a:xfrm>
              <a:off x="57024" y="371475"/>
              <a:ext cx="613410" cy="4908151"/>
              <a:chOff x="4990974" y="2219325"/>
              <a:chExt cx="613410" cy="4908151"/>
            </a:xfrm>
          </p:grpSpPr>
          <p:sp>
            <p:nvSpPr>
              <p:cNvPr id="15" name="椭圆 14"/>
              <p:cNvSpPr/>
              <p:nvPr/>
            </p:nvSpPr>
            <p:spPr>
              <a:xfrm>
                <a:off x="5175250" y="2219325"/>
                <a:ext cx="285750" cy="28575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6" name="组合 15"/>
              <p:cNvGrpSpPr/>
              <p:nvPr/>
            </p:nvGrpSpPr>
            <p:grpSpPr>
              <a:xfrm>
                <a:off x="4990974" y="2625288"/>
                <a:ext cx="613410" cy="4502188"/>
                <a:chOff x="4914774" y="2777688"/>
                <a:chExt cx="613410" cy="4502188"/>
              </a:xfrm>
            </p:grpSpPr>
            <p:sp>
              <p:nvSpPr>
                <p:cNvPr id="17" name="TextBox 59"/>
                <p:cNvSpPr>
                  <a:spLocks noChangeArrowheads="1"/>
                </p:cNvSpPr>
                <p:nvPr>
                  <p:custDataLst>
                    <p:tags r:id="rId3"/>
                  </p:custDataLst>
                </p:nvPr>
              </p:nvSpPr>
              <p:spPr bwMode="auto">
                <a:xfrm rot="19268" flipH="1">
                  <a:off x="4914774" y="2777688"/>
                  <a:ext cx="613410" cy="239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rPr>
                    <a:t>动力电池类型</a:t>
                  </a:r>
                  <a:endParaRPr lang="zh-CN" altLang="en-US" sz="2800" b="1" dirty="0">
                    <a:solidFill>
                      <a:schemeClr val="bg1"/>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18" name="Rectangle 20"/>
                <p:cNvSpPr>
                  <a:spLocks noChangeArrowheads="1"/>
                </p:cNvSpPr>
                <p:nvPr>
                  <p:custDataLst>
                    <p:tags r:id="rId4"/>
                  </p:custDataLst>
                </p:nvPr>
              </p:nvSpPr>
              <p:spPr bwMode="auto">
                <a:xfrm rot="19268">
                  <a:off x="4985149" y="5620906"/>
                  <a:ext cx="492125"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indent="0" algn="ctr" fontAlgn="base" latinLnBrk="1">
                    <a:spcBef>
                      <a:spcPct val="0"/>
                    </a:spcBef>
                    <a:spcAft>
                      <a:spcPct val="0"/>
                    </a:spcAft>
                    <a:buFont typeface="Arial" panose="020B0604020202020204" pitchFamily="34" charset="0"/>
                    <a:buNone/>
                  </a:pPr>
                  <a:r>
                    <a:rPr lang="en-US" altLang="zh-CN" sz="16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rPr>
                    <a:t>Power Battery             Types</a:t>
                  </a:r>
                  <a:endParaRPr lang="en-US" altLang="zh-CN" sz="1600" dirty="0">
                    <a:solidFill>
                      <a:schemeClr val="bg1"/>
                    </a:solidFill>
                    <a:latin typeface="字魂22号-文宋体" panose="00000500000000000000" pitchFamily="2" charset="-122"/>
                    <a:ea typeface="字魂22号-文宋体" panose="00000500000000000000" pitchFamily="2" charset="-122"/>
                    <a:cs typeface="Arial" panose="020B0604020202020204" pitchFamily="34" charset="0"/>
                  </a:endParaRPr>
                </a:p>
              </p:txBody>
            </p:sp>
          </p:grpSp>
        </p:grpSp>
        <p:cxnSp>
          <p:nvCxnSpPr>
            <p:cNvPr id="20" name="直接连接符 19"/>
            <p:cNvCxnSpPr/>
            <p:nvPr>
              <p:custDataLst>
                <p:tags r:id="rId5"/>
              </p:custDataLst>
            </p:nvPr>
          </p:nvCxnSpPr>
          <p:spPr>
            <a:xfrm>
              <a:off x="361950" y="3003550"/>
              <a:ext cx="0" cy="485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4947920" y="2446020"/>
            <a:ext cx="6685280" cy="2168525"/>
          </a:xfrm>
          <a:prstGeom prst="rect">
            <a:avLst/>
          </a:prstGeom>
          <a:ln>
            <a:noFill/>
          </a:ln>
        </p:spPr>
        <p:txBody>
          <a:bodyPr wrap="square">
            <a:spAutoFit/>
          </a:bodyPr>
          <a:lstStyle/>
          <a:p>
            <a:pPr indent="0" algn="just" fontAlgn="auto">
              <a:lnSpc>
                <a:spcPct val="150000"/>
              </a:lnSpc>
              <a:spcBef>
                <a:spcPts val="0"/>
              </a:spcBef>
              <a:spcAft>
                <a:spcPts val="600"/>
              </a:spcAft>
              <a:buClr>
                <a:schemeClr val="accent1">
                  <a:lumMod val="75000"/>
                </a:schemeClr>
              </a:buClr>
              <a:buSzPct val="145000"/>
            </a:pPr>
            <a:r>
              <a:rPr lang="zh-CN" altLang="en-US"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rPr>
              <a:t>智能汽车的储能装置主要包括蓄电池、燃料电池、超级电容、飞轮电池等，其中蓄电池是最常用的能量存储装置。蓄电池，又称二次电池，指的是在放电后可以通过充电的方法使活性物质复原而继续使用的电池，常见的有铅酸蓄电池、锂离子电池、镍氢电池等。</a:t>
            </a:r>
            <a:endParaRPr lang="zh-CN" altLang="en-US" b="1" spc="300" dirty="0">
              <a:solidFill>
                <a:schemeClr val="tx1">
                  <a:lumMod val="75000"/>
                  <a:lumOff val="25000"/>
                </a:schemeClr>
              </a:solidFill>
              <a:latin typeface="汉仪颜楷简" panose="00020600040101010101" charset="-122"/>
              <a:ea typeface="汉仪颜楷简" panose="00020600040101010101" charset="-122"/>
              <a:cs typeface="Montserrat Light" charset="0"/>
              <a:sym typeface="汉仪颜楷简" panose="0002060004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2000"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iterate type="lt">
                                    <p:tmPct val="35000"/>
                                  </p:iterate>
                                  <p:childTnLst>
                                    <p:set>
                                      <p:cBhvr>
                                        <p:cTn id="10" dur="500"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anim calcmode="lin" valueType="num">
                                      <p:cBhvr>
                                        <p:cTn id="12" dur="500" fill="hold"/>
                                        <p:tgtEl>
                                          <p:spTgt spid="24"/>
                                        </p:tgtEl>
                                        <p:attrNameLst>
                                          <p:attrName>ppt_x</p:attrName>
                                        </p:attrNameLst>
                                      </p:cBhvr>
                                      <p:tavLst>
                                        <p:tav tm="0">
                                          <p:val>
                                            <p:strVal val="#ppt_x"/>
                                          </p:val>
                                        </p:tav>
                                        <p:tav tm="100000">
                                          <p:val>
                                            <p:strVal val="#ppt_x"/>
                                          </p:val>
                                        </p:tav>
                                      </p:tavLst>
                                    </p:anim>
                                    <p:anim calcmode="lin" valueType="num">
                                      <p:cBhvr>
                                        <p:cTn id="1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flipH="1">
            <a:off x="361948" y="295274"/>
            <a:ext cx="11458573" cy="6343651"/>
          </a:xfrm>
          <a:prstGeom prst="rect">
            <a:avLst/>
          </a:prstGeom>
          <a:blipFill dpi="0" rotWithShape="1">
            <a:blip r:embed="rId1"/>
            <a:srcRect/>
            <a:stretch>
              <a:fillRect l="-18000" r="-1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314446" y="1033461"/>
            <a:ext cx="9572625" cy="486727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custDataLst>
              <p:tags r:id="rId2"/>
            </p:custDataLst>
          </p:nvPr>
        </p:nvGrpSpPr>
        <p:grpSpPr>
          <a:xfrm>
            <a:off x="3772073" y="2224312"/>
            <a:ext cx="904240" cy="2581424"/>
            <a:chOff x="4922602" y="2219325"/>
            <a:chExt cx="904663" cy="2581733"/>
          </a:xfrm>
        </p:grpSpPr>
        <p:sp>
          <p:nvSpPr>
            <p:cNvPr id="21" name="椭圆 20"/>
            <p:cNvSpPr/>
            <p:nvPr/>
          </p:nvSpPr>
          <p:spPr>
            <a:xfrm>
              <a:off x="5162550" y="2219325"/>
              <a:ext cx="285750" cy="285750"/>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4922602" y="2625288"/>
              <a:ext cx="904663" cy="2175770"/>
              <a:chOff x="4846402" y="2777688"/>
              <a:chExt cx="904663" cy="2175770"/>
            </a:xfrm>
          </p:grpSpPr>
          <p:sp>
            <p:nvSpPr>
              <p:cNvPr id="23" name="TextBox 59"/>
              <p:cNvSpPr>
                <a:spLocks noChangeArrowheads="1"/>
              </p:cNvSpPr>
              <p:nvPr>
                <p:custDataLst>
                  <p:tags r:id="rId3"/>
                </p:custDataLst>
              </p:nvPr>
            </p:nvSpPr>
            <p:spPr bwMode="auto">
              <a:xfrm rot="19268" flipH="1">
                <a:off x="5329228" y="2777688"/>
                <a:ext cx="421837" cy="217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14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Lithium Iron Phosphate Battery</a:t>
                </a:r>
                <a:endParaRPr lang="en-US" altLang="zh-CN" sz="14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24" name="Rectangle 20"/>
              <p:cNvSpPr>
                <a:spLocks noChangeArrowheads="1"/>
              </p:cNvSpPr>
              <p:nvPr>
                <p:custDataLst>
                  <p:tags r:id="rId4"/>
                </p:custDataLst>
              </p:nvPr>
            </p:nvSpPr>
            <p:spPr bwMode="auto">
              <a:xfrm rot="19268">
                <a:off x="4846402" y="2842782"/>
                <a:ext cx="307483"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l" eaLnBrk="0" hangingPunct="0">
                  <a:buClrTx/>
                  <a:buSzTx/>
                  <a:buFontTx/>
                  <a:buNone/>
                </a:pPr>
                <a:r>
                  <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rPr>
                  <a:t>磷酸铁锂电池</a:t>
                </a:r>
                <a:endPar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endParaRPr>
              </a:p>
            </p:txBody>
          </p:sp>
        </p:grpSp>
      </p:grpSp>
      <p:grpSp>
        <p:nvGrpSpPr>
          <p:cNvPr id="25" name="组合 24"/>
          <p:cNvGrpSpPr/>
          <p:nvPr>
            <p:custDataLst>
              <p:tags r:id="rId5"/>
            </p:custDataLst>
          </p:nvPr>
        </p:nvGrpSpPr>
        <p:grpSpPr>
          <a:xfrm>
            <a:off x="5084618" y="2224312"/>
            <a:ext cx="828040" cy="2581584"/>
            <a:chOff x="4935308" y="2219325"/>
            <a:chExt cx="828485" cy="2581584"/>
          </a:xfrm>
        </p:grpSpPr>
        <p:sp>
          <p:nvSpPr>
            <p:cNvPr id="26" name="椭圆 25"/>
            <p:cNvSpPr/>
            <p:nvPr/>
          </p:nvSpPr>
          <p:spPr>
            <a:xfrm>
              <a:off x="5162550" y="2219325"/>
              <a:ext cx="285750" cy="285750"/>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4935308" y="2625288"/>
              <a:ext cx="828485" cy="2175621"/>
              <a:chOff x="4859108" y="2777688"/>
              <a:chExt cx="828485" cy="2175621"/>
            </a:xfrm>
          </p:grpSpPr>
          <p:sp>
            <p:nvSpPr>
              <p:cNvPr id="28" name="TextBox 59"/>
              <p:cNvSpPr>
                <a:spLocks noChangeArrowheads="1"/>
              </p:cNvSpPr>
              <p:nvPr>
                <p:custDataLst>
                  <p:tags r:id="rId6"/>
                </p:custDataLst>
              </p:nvPr>
            </p:nvSpPr>
            <p:spPr bwMode="auto">
              <a:xfrm rot="19268" flipH="1">
                <a:off x="5073897" y="2777688"/>
                <a:ext cx="613696"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14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Lithium Manganate Battery</a:t>
                </a:r>
                <a:endParaRPr lang="en-US" altLang="zh-CN" sz="14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29" name="Rectangle 20"/>
              <p:cNvSpPr>
                <a:spLocks noChangeArrowheads="1"/>
              </p:cNvSpPr>
              <p:nvPr>
                <p:custDataLst>
                  <p:tags r:id="rId7"/>
                </p:custDataLst>
              </p:nvPr>
            </p:nvSpPr>
            <p:spPr bwMode="auto">
              <a:xfrm rot="19268">
                <a:off x="4859108" y="2842782"/>
                <a:ext cx="307483"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indent="0" algn="just" fontAlgn="base" latinLnBrk="1">
                  <a:spcBef>
                    <a:spcPct val="0"/>
                  </a:spcBef>
                  <a:spcAft>
                    <a:spcPct val="0"/>
                  </a:spcAft>
                  <a:buFont typeface="Arial" panose="020B0604020202020204" pitchFamily="34" charset="0"/>
                  <a:buNone/>
                </a:pPr>
                <a:r>
                  <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rPr>
                  <a:t>锰酸锂电池</a:t>
                </a:r>
                <a:endPar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endParaRPr>
              </a:p>
            </p:txBody>
          </p:sp>
        </p:grpSp>
      </p:grpSp>
      <p:grpSp>
        <p:nvGrpSpPr>
          <p:cNvPr id="5" name="组合 4"/>
          <p:cNvGrpSpPr/>
          <p:nvPr>
            <p:custDataLst>
              <p:tags r:id="rId8"/>
            </p:custDataLst>
          </p:nvPr>
        </p:nvGrpSpPr>
        <p:grpSpPr>
          <a:xfrm>
            <a:off x="2459268" y="2224312"/>
            <a:ext cx="904500" cy="2581275"/>
            <a:chOff x="4948169" y="2219325"/>
            <a:chExt cx="904500" cy="2581584"/>
          </a:xfrm>
        </p:grpSpPr>
        <p:sp>
          <p:nvSpPr>
            <p:cNvPr id="6" name="椭圆 5"/>
            <p:cNvSpPr/>
            <p:nvPr/>
          </p:nvSpPr>
          <p:spPr>
            <a:xfrm>
              <a:off x="5162550" y="2219325"/>
              <a:ext cx="285750" cy="285750"/>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4948169" y="2625288"/>
              <a:ext cx="904500" cy="2175621"/>
              <a:chOff x="4871969" y="2777688"/>
              <a:chExt cx="904500" cy="2175621"/>
            </a:xfrm>
          </p:grpSpPr>
          <p:sp>
            <p:nvSpPr>
              <p:cNvPr id="8" name="TextBox 59"/>
              <p:cNvSpPr>
                <a:spLocks noChangeArrowheads="1"/>
              </p:cNvSpPr>
              <p:nvPr>
                <p:custDataLst>
                  <p:tags r:id="rId9"/>
                </p:custDataLst>
              </p:nvPr>
            </p:nvSpPr>
            <p:spPr bwMode="auto">
              <a:xfrm rot="19268" flipH="1">
                <a:off x="5163059" y="2777688"/>
                <a:ext cx="613410"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en-US" altLang="zh-CN" sz="14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Ternary Lithium Battery</a:t>
                </a:r>
                <a:endParaRPr lang="en-US" altLang="zh-CN" sz="14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9" name="Rectangle 20"/>
              <p:cNvSpPr>
                <a:spLocks noChangeArrowheads="1"/>
              </p:cNvSpPr>
              <p:nvPr>
                <p:custDataLst>
                  <p:tags r:id="rId10"/>
                </p:custDataLst>
              </p:nvPr>
            </p:nvSpPr>
            <p:spPr bwMode="auto">
              <a:xfrm rot="19268">
                <a:off x="4871969" y="2842782"/>
                <a:ext cx="307340"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l" eaLnBrk="0" hangingPunct="0">
                  <a:buClrTx/>
                  <a:buSzTx/>
                  <a:buFontTx/>
                  <a:buNone/>
                </a:pPr>
                <a:r>
                  <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rPr>
                  <a:t>三元锂电池</a:t>
                </a:r>
                <a:endPar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endParaRPr>
              </a:p>
            </p:txBody>
          </p:sp>
        </p:grpSp>
      </p:grpSp>
      <p:grpSp>
        <p:nvGrpSpPr>
          <p:cNvPr id="3" name="组合 2"/>
          <p:cNvGrpSpPr/>
          <p:nvPr>
            <p:custDataLst>
              <p:tags r:id="rId11"/>
            </p:custDataLst>
          </p:nvPr>
        </p:nvGrpSpPr>
        <p:grpSpPr>
          <a:xfrm>
            <a:off x="6320963" y="2224312"/>
            <a:ext cx="904240" cy="2581275"/>
            <a:chOff x="4948169" y="2219325"/>
            <a:chExt cx="904500" cy="2581584"/>
          </a:xfrm>
        </p:grpSpPr>
        <p:sp>
          <p:nvSpPr>
            <p:cNvPr id="10" name="椭圆 9"/>
            <p:cNvSpPr/>
            <p:nvPr/>
          </p:nvSpPr>
          <p:spPr>
            <a:xfrm>
              <a:off x="5162550" y="2219325"/>
              <a:ext cx="285750" cy="285750"/>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4948169" y="2625288"/>
              <a:ext cx="904500" cy="2175621"/>
              <a:chOff x="4871969" y="2777688"/>
              <a:chExt cx="904500" cy="2175621"/>
            </a:xfrm>
          </p:grpSpPr>
          <p:sp>
            <p:nvSpPr>
              <p:cNvPr id="12" name="TextBox 59"/>
              <p:cNvSpPr>
                <a:spLocks noChangeArrowheads="1"/>
              </p:cNvSpPr>
              <p:nvPr>
                <p:custDataLst>
                  <p:tags r:id="rId12"/>
                </p:custDataLst>
              </p:nvPr>
            </p:nvSpPr>
            <p:spPr bwMode="auto">
              <a:xfrm rot="19268" flipH="1">
                <a:off x="5163059" y="2777688"/>
                <a:ext cx="613410" cy="21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en-US" altLang="zh-CN" sz="14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Lithium Titanate Battery</a:t>
                </a:r>
                <a:endParaRPr lang="en-US" altLang="zh-CN" sz="1400" b="1"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
            <p:nvSpPr>
              <p:cNvPr id="13" name="Rectangle 20"/>
              <p:cNvSpPr>
                <a:spLocks noChangeArrowheads="1"/>
              </p:cNvSpPr>
              <p:nvPr>
                <p:custDataLst>
                  <p:tags r:id="rId13"/>
                </p:custDataLst>
              </p:nvPr>
            </p:nvSpPr>
            <p:spPr bwMode="auto">
              <a:xfrm rot="19268">
                <a:off x="4871969" y="2842782"/>
                <a:ext cx="307340" cy="16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l" eaLnBrk="0" hangingPunct="0">
                  <a:buClrTx/>
                  <a:buSzTx/>
                  <a:buFontTx/>
                  <a:buNone/>
                </a:pPr>
                <a:r>
                  <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rPr>
                  <a:t>钛酸锂电池</a:t>
                </a:r>
                <a:endParaRPr lang="zh-CN" altLang="en-US" sz="2000" b="1" dirty="0">
                  <a:solidFill>
                    <a:schemeClr val="tx1">
                      <a:lumMod val="85000"/>
                      <a:lumOff val="15000"/>
                    </a:schemeClr>
                  </a:solidFill>
                  <a:latin typeface="字魂22号-文宋体" panose="00000500000000000000" pitchFamily="2" charset="-122"/>
                  <a:ea typeface="字魂22号-文宋体" panose="00000500000000000000" pitchFamily="2" charset="-122"/>
                </a:endParaRPr>
              </a:p>
            </p:txBody>
          </p:sp>
        </p:grpSp>
      </p:grpSp>
      <p:sp>
        <p:nvSpPr>
          <p:cNvPr id="16" name="文本框 15"/>
          <p:cNvSpPr txBox="1"/>
          <p:nvPr/>
        </p:nvSpPr>
        <p:spPr>
          <a:xfrm>
            <a:off x="7650480" y="1435100"/>
            <a:ext cx="2029460" cy="4178300"/>
          </a:xfrm>
          <a:prstGeom prst="rect">
            <a:avLst/>
          </a:prstGeom>
          <a:noFill/>
        </p:spPr>
        <p:txBody>
          <a:bodyPr vert="eaVert" wrap="square" rtlCol="0">
            <a:spAutoFit/>
          </a:bodyPr>
          <a:p>
            <a:pPr indent="0" fontAlgn="auto">
              <a:lnSpc>
                <a:spcPct val="150000"/>
              </a:lnSpc>
            </a:pPr>
            <a:r>
              <a:rPr lang="zh-CN" altLang="en-US" sz="40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rPr>
              <a:t>国内智能汽车使用的主流电池类型</a:t>
            </a:r>
            <a:endParaRPr lang="zh-CN" altLang="en-US" sz="4000" dirty="0">
              <a:solidFill>
                <a:schemeClr val="tx1">
                  <a:lumMod val="85000"/>
                  <a:lumOff val="15000"/>
                </a:schemeClr>
              </a:solidFill>
              <a:latin typeface="字魂22号-文宋体" panose="00000500000000000000" pitchFamily="2" charset="-122"/>
              <a:ea typeface="字魂22号-文宋体" panose="00000500000000000000" pitchFamily="2" charset="-122"/>
              <a:sym typeface="方正兰亭黑_GBK"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2000"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2000"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ppt_x</p:attrName>
                                        </p:attrNameLst>
                                      </p:cBhvr>
                                      <p:tavLst>
                                        <p:tav tm="0">
                                          <p:val>
                                            <p:strVal val="#ppt_x"/>
                                          </p:val>
                                        </p:tav>
                                        <p:tav tm="100000">
                                          <p:val>
                                            <p:strVal val="#ppt_x"/>
                                          </p:val>
                                        </p:tav>
                                      </p:tavLst>
                                    </p:anim>
                                    <p:anim calcmode="lin" valueType="num">
                                      <p:cBhvr>
                                        <p:cTn id="15" dur="2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2000"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anim calcmode="lin" valueType="num">
                                      <p:cBhvr>
                                        <p:cTn id="20" dur="2000" fill="hold"/>
                                        <p:tgtEl>
                                          <p:spTgt spid="20"/>
                                        </p:tgtEl>
                                        <p:attrNameLst>
                                          <p:attrName>ppt_x</p:attrName>
                                        </p:attrNameLst>
                                      </p:cBhvr>
                                      <p:tavLst>
                                        <p:tav tm="0">
                                          <p:val>
                                            <p:strVal val="#ppt_x"/>
                                          </p:val>
                                        </p:tav>
                                        <p:tav tm="100000">
                                          <p:val>
                                            <p:strVal val="#ppt_x"/>
                                          </p:val>
                                        </p:tav>
                                      </p:tavLst>
                                    </p:anim>
                                    <p:anim calcmode="lin" valueType="num">
                                      <p:cBhvr>
                                        <p:cTn id="21" dur="2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0"/>
                                  </p:stCondLst>
                                  <p:childTnLst>
                                    <p:set>
                                      <p:cBhvr>
                                        <p:cTn id="24" dur="2000"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anim calcmode="lin" valueType="num">
                                      <p:cBhvr>
                                        <p:cTn id="26" dur="2000" fill="hold"/>
                                        <p:tgtEl>
                                          <p:spTgt spid="25"/>
                                        </p:tgtEl>
                                        <p:attrNameLst>
                                          <p:attrName>ppt_x</p:attrName>
                                        </p:attrNameLst>
                                      </p:cBhvr>
                                      <p:tavLst>
                                        <p:tav tm="0">
                                          <p:val>
                                            <p:strVal val="#ppt_x"/>
                                          </p:val>
                                        </p:tav>
                                        <p:tav tm="100000">
                                          <p:val>
                                            <p:strVal val="#ppt_x"/>
                                          </p:val>
                                        </p:tav>
                                      </p:tavLst>
                                    </p:anim>
                                    <p:anim calcmode="lin" valueType="num">
                                      <p:cBhvr>
                                        <p:cTn id="27" dur="200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0"/>
                                  </p:stCondLst>
                                  <p:childTnLst>
                                    <p:set>
                                      <p:cBhvr>
                                        <p:cTn id="30" dur="2000"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ppt_x</p:attrName>
                                        </p:attrNameLst>
                                      </p:cBhvr>
                                      <p:tavLst>
                                        <p:tav tm="0">
                                          <p:val>
                                            <p:strVal val="#ppt_x"/>
                                          </p:val>
                                        </p:tav>
                                        <p:tav tm="100000">
                                          <p:val>
                                            <p:strVal val="#ppt_x"/>
                                          </p:val>
                                        </p:tav>
                                      </p:tavLst>
                                    </p:anim>
                                    <p:anim calcmode="lin" valueType="num">
                                      <p:cBhvr>
                                        <p:cTn id="33"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tags/tag1.xml><?xml version="1.0" encoding="utf-8"?>
<p:tagLst xmlns:p="http://schemas.openxmlformats.org/presentationml/2006/main">
  <p:tag name="KSO_WM_DIAGRAM_VIRTUALLY_FRAME" val="{&quot;height&quot;:259.2,&quot;left&quot;:314.2900787401574,&quot;top&quot;:153.75,&quot;width&quot;:441.9848818897638}"/>
</p:tagLst>
</file>

<file path=ppt/tags/tag10.xml><?xml version="1.0" encoding="utf-8"?>
<p:tagLst xmlns:p="http://schemas.openxmlformats.org/presentationml/2006/main">
  <p:tag name="KSO_WM_DIAGRAM_VIRTUALLY_FRAME" val="{&quot;height&quot;:386.46858267716533,&quot;left&quot;:-34.45992125984252,&quot;top&quot;:39,&quot;width&quot;:521.8}"/>
</p:tagLst>
</file>

<file path=ppt/tags/tag11.xml><?xml version="1.0" encoding="utf-8"?>
<p:tagLst xmlns:p="http://schemas.openxmlformats.org/presentationml/2006/main">
  <p:tag name="KSO_WM_DIAGRAM_VIRTUALLY_FRAME" val="{&quot;height&quot;:386.46858267716533,&quot;left&quot;:-34.45992125984252,&quot;top&quot;:39,&quot;width&quot;:521.8}"/>
</p:tagLst>
</file>

<file path=ppt/tags/tag12.xml><?xml version="1.0" encoding="utf-8"?>
<p:tagLst xmlns:p="http://schemas.openxmlformats.org/presentationml/2006/main">
  <p:tag name="KSO_WM_DIAGRAM_VIRTUALLY_FRAME" val="{&quot;height&quot;:386.46858267716533,&quot;left&quot;:-34.45992125984252,&quot;top&quot;:39,&quot;width&quot;:521.8}"/>
</p:tagLst>
</file>

<file path=ppt/tags/tag13.xml><?xml version="1.0" encoding="utf-8"?>
<p:tagLst xmlns:p="http://schemas.openxmlformats.org/presentationml/2006/main">
  <p:tag name="KSO_WM_DIAGRAM_VIRTUALLY_FRAME" val="{&quot;height&quot;:386.46858267716533,&quot;left&quot;:-34.45992125984252,&quot;top&quot;:39,&quot;width&quot;:521.8}"/>
</p:tagLst>
</file>

<file path=ppt/tags/tag14.xml><?xml version="1.0" encoding="utf-8"?>
<p:tagLst xmlns:p="http://schemas.openxmlformats.org/presentationml/2006/main">
  <p:tag name="KSO_WM_DIAGRAM_VIRTUALLY_FRAME" val="{&quot;height&quot;:259.2,&quot;left&quot;:244.94314960629927,&quot;top&quot;:153.75,&quot;width&quot;:511.331811023622}"/>
</p:tagLst>
</file>

<file path=ppt/tags/tag15.xml><?xml version="1.0" encoding="utf-8"?>
<p:tagLst xmlns:p="http://schemas.openxmlformats.org/presentationml/2006/main">
  <p:tag name="KSO_WM_DIAGRAM_VIRTUALLY_FRAME" val="{&quot;height&quot;:259.2,&quot;left&quot;:244.94314960629927,&quot;top&quot;:153.75,&quot;width&quot;:511.331811023622}"/>
</p:tagLst>
</file>

<file path=ppt/tags/tag16.xml><?xml version="1.0" encoding="utf-8"?>
<p:tagLst xmlns:p="http://schemas.openxmlformats.org/presentationml/2006/main">
  <p:tag name="KSO_WM_DIAGRAM_VIRTUALLY_FRAME" val="{&quot;height&quot;:259.2,&quot;left&quot;:244.94314960629927,&quot;top&quot;:153.75,&quot;width&quot;:511.331811023622}"/>
</p:tagLst>
</file>

<file path=ppt/tags/tag17.xml><?xml version="1.0" encoding="utf-8"?>
<p:tagLst xmlns:p="http://schemas.openxmlformats.org/presentationml/2006/main">
  <p:tag name="KSO_WM_DIAGRAM_VIRTUALLY_FRAME" val="{&quot;height&quot;:259.2,&quot;left&quot;:244.94314960629927,&quot;top&quot;:153.75,&quot;width&quot;:511.331811023622}"/>
</p:tagLst>
</file>

<file path=ppt/tags/tag18.xml><?xml version="1.0" encoding="utf-8"?>
<p:tagLst xmlns:p="http://schemas.openxmlformats.org/presentationml/2006/main">
  <p:tag name="KSO_WM_DIAGRAM_VIRTUALLY_FRAME" val="{&quot;height&quot;:259.2,&quot;left&quot;:244.94314960629927,&quot;top&quot;:153.75,&quot;width&quot;:511.331811023622}"/>
</p:tagLst>
</file>

<file path=ppt/tags/tag19.xml><?xml version="1.0" encoding="utf-8"?>
<p:tagLst xmlns:p="http://schemas.openxmlformats.org/presentationml/2006/main">
  <p:tag name="KSO_WM_DIAGRAM_VIRTUALLY_FRAME" val="{&quot;height&quot;:259.2,&quot;left&quot;:244.94314960629927,&quot;top&quot;:153.75,&quot;width&quot;:511.331811023622}"/>
</p:tagLst>
</file>

<file path=ppt/tags/tag2.xml><?xml version="1.0" encoding="utf-8"?>
<p:tagLst xmlns:p="http://schemas.openxmlformats.org/presentationml/2006/main">
  <p:tag name="KSO_WM_DIAGRAM_VIRTUALLY_FRAME" val="{&quot;height&quot;:259.2,&quot;left&quot;:314.2900787401574,&quot;top&quot;:153.75,&quot;width&quot;:441.9848818897638}"/>
</p:tagLst>
</file>

<file path=ppt/tags/tag20.xml><?xml version="1.0" encoding="utf-8"?>
<p:tagLst xmlns:p="http://schemas.openxmlformats.org/presentationml/2006/main">
  <p:tag name="KSO_WM_DIAGRAM_VIRTUALLY_FRAME" val="{&quot;height&quot;:259.2,&quot;left&quot;:244.94314960629927,&quot;top&quot;:153.75,&quot;width&quot;:511.331811023622}"/>
</p:tagLst>
</file>

<file path=ppt/tags/tag21.xml><?xml version="1.0" encoding="utf-8"?>
<p:tagLst xmlns:p="http://schemas.openxmlformats.org/presentationml/2006/main">
  <p:tag name="KSO_WM_DIAGRAM_VIRTUALLY_FRAME" val="{&quot;height&quot;:259.2,&quot;left&quot;:244.94314960629927,&quot;top&quot;:153.75,&quot;width&quot;:511.331811023622}"/>
</p:tagLst>
</file>

<file path=ppt/tags/tag22.xml><?xml version="1.0" encoding="utf-8"?>
<p:tagLst xmlns:p="http://schemas.openxmlformats.org/presentationml/2006/main">
  <p:tag name="KSO_WM_DIAGRAM_VIRTUALLY_FRAME" val="{&quot;height&quot;:259.2,&quot;left&quot;:244.94314960629927,&quot;top&quot;:153.75,&quot;width&quot;:511.331811023622}"/>
</p:tagLst>
</file>

<file path=ppt/tags/tag23.xml><?xml version="1.0" encoding="utf-8"?>
<p:tagLst xmlns:p="http://schemas.openxmlformats.org/presentationml/2006/main">
  <p:tag name="KSO_WM_DIAGRAM_VIRTUALLY_FRAME" val="{&quot;height&quot;:259.2,&quot;left&quot;:244.94314960629927,&quot;top&quot;:153.75,&quot;width&quot;:511.331811023622}"/>
</p:tagLst>
</file>

<file path=ppt/tags/tag24.xml><?xml version="1.0" encoding="utf-8"?>
<p:tagLst xmlns:p="http://schemas.openxmlformats.org/presentationml/2006/main">
  <p:tag name="KSO_WM_DIAGRAM_VIRTUALLY_FRAME" val="{&quot;height&quot;:259.2,&quot;left&quot;:244.94314960629927,&quot;top&quot;:153.75,&quot;width&quot;:511.331811023622}"/>
</p:tagLst>
</file>

<file path=ppt/tags/tag25.xml><?xml version="1.0" encoding="utf-8"?>
<p:tagLst xmlns:p="http://schemas.openxmlformats.org/presentationml/2006/main">
  <p:tag name="KSO_WM_DIAGRAM_VIRTUALLY_FRAME" val="{&quot;height&quot;:259.2,&quot;left&quot;:244.94314960629927,&quot;top&quot;:153.75,&quot;width&quot;:511.331811023622}"/>
</p:tagLst>
</file>

<file path=ppt/tags/tag26.xml><?xml version="1.0" encoding="utf-8"?>
<p:tagLst xmlns:p="http://schemas.openxmlformats.org/presentationml/2006/main">
  <p:tag name="KSO_WM_DIAGRAM_VIRTUALLY_FRAME" val="{&quot;height&quot;:386.46858267716533,&quot;left&quot;:-34.45992125984252,&quot;top&quot;:39,&quot;width&quot;:521.8}"/>
</p:tagLst>
</file>

<file path=ppt/tags/tag27.xml><?xml version="1.0" encoding="utf-8"?>
<p:tagLst xmlns:p="http://schemas.openxmlformats.org/presentationml/2006/main">
  <p:tag name="KSO_WM_DIAGRAM_VIRTUALLY_FRAME" val="{&quot;height&quot;:386.46858267716533,&quot;left&quot;:-34.45992125984252,&quot;top&quot;:39,&quot;width&quot;:521.8}"/>
</p:tagLst>
</file>

<file path=ppt/tags/tag28.xml><?xml version="1.0" encoding="utf-8"?>
<p:tagLst xmlns:p="http://schemas.openxmlformats.org/presentationml/2006/main">
  <p:tag name="KSO_WM_DIAGRAM_VIRTUALLY_FRAME" val="{&quot;height&quot;:386.46858267716533,&quot;left&quot;:-34.45992125984252,&quot;top&quot;:39,&quot;width&quot;:521.8}"/>
</p:tagLst>
</file>

<file path=ppt/tags/tag29.xml><?xml version="1.0" encoding="utf-8"?>
<p:tagLst xmlns:p="http://schemas.openxmlformats.org/presentationml/2006/main">
  <p:tag name="KSO_WM_DIAGRAM_VIRTUALLY_FRAME" val="{&quot;height&quot;:386.46858267716533,&quot;left&quot;:-34.45992125984252,&quot;top&quot;:39,&quot;width&quot;:521.8}"/>
</p:tagLst>
</file>

<file path=ppt/tags/tag3.xml><?xml version="1.0" encoding="utf-8"?>
<p:tagLst xmlns:p="http://schemas.openxmlformats.org/presentationml/2006/main">
  <p:tag name="KSO_WM_DIAGRAM_VIRTUALLY_FRAME" val="{&quot;height&quot;:259.2,&quot;left&quot;:314.2900787401574,&quot;top&quot;:153.75,&quot;width&quot;:441.9848818897638}"/>
</p:tagLst>
</file>

<file path=ppt/tags/tag30.xml><?xml version="1.0" encoding="utf-8"?>
<p:tagLst xmlns:p="http://schemas.openxmlformats.org/presentationml/2006/main">
  <p:tag name="KSO_WM_DIAGRAM_VIRTUALLY_FRAME" val="{&quot;height&quot;:386.46858267716533,&quot;left&quot;:-34.45992125984252,&quot;top&quot;:39,&quot;width&quot;:521.8}"/>
</p:tagLst>
</file>

<file path=ppt/tags/tag31.xml><?xml version="1.0" encoding="utf-8"?>
<p:tagLst xmlns:p="http://schemas.openxmlformats.org/presentationml/2006/main">
  <p:tag name="KSO_WM_DIAGRAM_VIRTUALLY_FRAME" val="{&quot;height&quot;:386.46858267716533,&quot;left&quot;:-34.45992125984252,&quot;top&quot;:39,&quot;width&quot;:521.8}"/>
</p:tagLst>
</file>

<file path=ppt/tags/tag32.xml><?xml version="1.0" encoding="utf-8"?>
<p:tagLst xmlns:p="http://schemas.openxmlformats.org/presentationml/2006/main">
  <p:tag name="KSO_WM_DIAGRAM_VIRTUALLY_FRAME" val="{&quot;height&quot;:386.46858267716533,&quot;left&quot;:-34.45992125984252,&quot;top&quot;:39,&quot;width&quot;:521.8}"/>
</p:tagLst>
</file>

<file path=ppt/tags/tag33.xml><?xml version="1.0" encoding="utf-8"?>
<p:tagLst xmlns:p="http://schemas.openxmlformats.org/presentationml/2006/main">
  <p:tag name="KSO_WM_DIAGRAM_VIRTUALLY_FRAME" val="{&quot;height&quot;:386.46858267716533,&quot;left&quot;:-34.45992125984252,&quot;top&quot;:39,&quot;width&quot;:521.8}"/>
</p:tagLst>
</file>

<file path=ppt/tags/tag34.xml><?xml version="1.0" encoding="utf-8"?>
<p:tagLst xmlns:p="http://schemas.openxmlformats.org/presentationml/2006/main">
  <p:tag name="KSO_WM_DIAGRAM_VIRTUALLY_FRAME" val="{&quot;height&quot;:429.437874015748,&quot;left&quot;:670.758346456693,&quot;top&quot;:37.24133858267716,&quot;width&quot;:242.06133858267714}"/>
</p:tagLst>
</file>

<file path=ppt/tags/tag35.xml><?xml version="1.0" encoding="utf-8"?>
<p:tagLst xmlns:p="http://schemas.openxmlformats.org/presentationml/2006/main">
  <p:tag name="KSO_WM_DIAGRAM_VIRTUALLY_FRAME" val="{&quot;height&quot;:429.437874015748,&quot;left&quot;:670.75,&quot;top&quot;:37.24133858267716,&quot;width&quot;:242.06968503937006}"/>
</p:tagLst>
</file>

<file path=ppt/tags/tag36.xml><?xml version="1.0" encoding="utf-8"?>
<p:tagLst xmlns:p="http://schemas.openxmlformats.org/presentationml/2006/main">
  <p:tag name="KSO_WM_DIAGRAM_VIRTUALLY_FRAME" val="{&quot;height&quot;:429.437874015748,&quot;left&quot;:670.75,&quot;top&quot;:37.24133858267716,&quot;width&quot;:242.06968503937006}"/>
</p:tagLst>
</file>

<file path=ppt/tags/tag37.xml><?xml version="1.0" encoding="utf-8"?>
<p:tagLst xmlns:p="http://schemas.openxmlformats.org/presentationml/2006/main">
  <p:tag name="KSO_WM_DIAGRAM_VIRTUALLY_FRAME" val="{&quot;height&quot;:429.437874015748,&quot;left&quot;:670.758346456693,&quot;top&quot;:37.24133858267716,&quot;width&quot;:242.06133858267714}"/>
</p:tagLst>
</file>

<file path=ppt/tags/tag38.xml><?xml version="1.0" encoding="utf-8"?>
<p:tagLst xmlns:p="http://schemas.openxmlformats.org/presentationml/2006/main">
  <p:tag name="KSO_WM_DIAGRAM_VIRTUALLY_FRAME" val="{&quot;height&quot;:429.437874015748,&quot;left&quot;:670.75,&quot;top&quot;:37.24133858267716,&quot;width&quot;:242.06968503937006}"/>
</p:tagLst>
</file>

<file path=ppt/tags/tag39.xml><?xml version="1.0" encoding="utf-8"?>
<p:tagLst xmlns:p="http://schemas.openxmlformats.org/presentationml/2006/main">
  <p:tag name="KSO_WM_DIAGRAM_VIRTUALLY_FRAME" val="{&quot;height&quot;:429.437874015748,&quot;left&quot;:670.75,&quot;top&quot;:37.24133858267716,&quot;width&quot;:242.06968503937006}"/>
</p:tagLst>
</file>

<file path=ppt/tags/tag4.xml><?xml version="1.0" encoding="utf-8"?>
<p:tagLst xmlns:p="http://schemas.openxmlformats.org/presentationml/2006/main">
  <p:tag name="KSO_WM_DIAGRAM_VIRTUALLY_FRAME" val="{&quot;height&quot;:259.2,&quot;left&quot;:314.2900787401574,&quot;top&quot;:153.75,&quot;width&quot;:441.9848818897638}"/>
</p:tagLst>
</file>

<file path=ppt/tags/tag40.xml><?xml version="1.0" encoding="utf-8"?>
<p:tagLst xmlns:p="http://schemas.openxmlformats.org/presentationml/2006/main">
  <p:tag name="KSO_WM_DIAGRAM_VIRTUALLY_FRAME" val="{&quot;height&quot;:429.437874015748,&quot;left&quot;:670.758346456693,&quot;top&quot;:37.24133858267716,&quot;width&quot;:242.06133858267714}"/>
</p:tagLst>
</file>

<file path=ppt/tags/tag41.xml><?xml version="1.0" encoding="utf-8"?>
<p:tagLst xmlns:p="http://schemas.openxmlformats.org/presentationml/2006/main">
  <p:tag name="KSO_WM_DIAGRAM_VIRTUALLY_FRAME" val="{&quot;height&quot;:429.437874015748,&quot;left&quot;:670.75,&quot;top&quot;:37.24133858267716,&quot;width&quot;:242.06968503937006}"/>
</p:tagLst>
</file>

<file path=ppt/tags/tag42.xml><?xml version="1.0" encoding="utf-8"?>
<p:tagLst xmlns:p="http://schemas.openxmlformats.org/presentationml/2006/main">
  <p:tag name="KSO_WM_DIAGRAM_VIRTUALLY_FRAME" val="{&quot;height&quot;:429.437874015748,&quot;left&quot;:670.75,&quot;top&quot;:37.24133858267716,&quot;width&quot;:242.06968503937006}"/>
</p:tagLst>
</file>

<file path=ppt/tags/tag43.xml><?xml version="1.0" encoding="utf-8"?>
<p:tagLst xmlns:p="http://schemas.openxmlformats.org/presentationml/2006/main">
  <p:tag name="KSO_WM_DIAGRAM_VIRTUALLY_FRAME" val="{&quot;height&quot;:429.437874015748,&quot;left&quot;:670.758346456693,&quot;top&quot;:37.24133858267716,&quot;width&quot;:242.06133858267714}"/>
</p:tagLst>
</file>

<file path=ppt/tags/tag44.xml><?xml version="1.0" encoding="utf-8"?>
<p:tagLst xmlns:p="http://schemas.openxmlformats.org/presentationml/2006/main">
  <p:tag name="KSO_WM_DIAGRAM_VIRTUALLY_FRAME" val="{&quot;height&quot;:429.437874015748,&quot;left&quot;:670.75,&quot;top&quot;:37.24133858267716,&quot;width&quot;:242.06968503937006}"/>
</p:tagLst>
</file>

<file path=ppt/tags/tag45.xml><?xml version="1.0" encoding="utf-8"?>
<p:tagLst xmlns:p="http://schemas.openxmlformats.org/presentationml/2006/main">
  <p:tag name="KSO_WM_DIAGRAM_VIRTUALLY_FRAME" val="{&quot;height&quot;:429.437874015748,&quot;left&quot;:670.75,&quot;top&quot;:37.24133858267716,&quot;width&quot;:242.06968503937006}"/>
</p:tagLst>
</file>

<file path=ppt/tags/tag46.xml><?xml version="1.0" encoding="utf-8"?>
<p:tagLst xmlns:p="http://schemas.openxmlformats.org/presentationml/2006/main">
  <p:tag name="resource_record_key" val="{&quot;12&quot;:[25123648]}"/>
</p:tagLst>
</file>

<file path=ppt/tags/tag5.xml><?xml version="1.0" encoding="utf-8"?>
<p:tagLst xmlns:p="http://schemas.openxmlformats.org/presentationml/2006/main">
  <p:tag name="KSO_WM_DIAGRAM_VIRTUALLY_FRAME" val="{&quot;height&quot;:259.2,&quot;left&quot;:314.2900787401574,&quot;top&quot;:153.75,&quot;width&quot;:441.9848818897638}"/>
</p:tagLst>
</file>

<file path=ppt/tags/tag6.xml><?xml version="1.0" encoding="utf-8"?>
<p:tagLst xmlns:p="http://schemas.openxmlformats.org/presentationml/2006/main">
  <p:tag name="KSO_WM_DIAGRAM_VIRTUALLY_FRAME" val="{&quot;height&quot;:259.2,&quot;left&quot;:314.2900787401574,&quot;top&quot;:153.75,&quot;width&quot;:441.9848818897638}"/>
</p:tagLst>
</file>

<file path=ppt/tags/tag7.xml><?xml version="1.0" encoding="utf-8"?>
<p:tagLst xmlns:p="http://schemas.openxmlformats.org/presentationml/2006/main">
  <p:tag name="KSO_WM_DIAGRAM_VIRTUALLY_FRAME" val="{&quot;height&quot;:259.2,&quot;left&quot;:314.2900787401574,&quot;top&quot;:153.75,&quot;width&quot;:441.9848818897638}"/>
</p:tagLst>
</file>

<file path=ppt/tags/tag8.xml><?xml version="1.0" encoding="utf-8"?>
<p:tagLst xmlns:p="http://schemas.openxmlformats.org/presentationml/2006/main">
  <p:tag name="KSO_WM_DIAGRAM_VIRTUALLY_FRAME" val="{&quot;height&quot;:259.2,&quot;left&quot;:314.2900787401574,&quot;top&quot;:153.75,&quot;width&quot;:441.9848818897638}"/>
</p:tagLst>
</file>

<file path=ppt/tags/tag9.xml><?xml version="1.0" encoding="utf-8"?>
<p:tagLst xmlns:p="http://schemas.openxmlformats.org/presentationml/2006/main">
  <p:tag name="KSO_WM_DIAGRAM_VIRTUALLY_FRAME" val="{&quot;height&quot;:259.2,&quot;left&quot;:314.2900787401574,&quot;top&quot;:153.75,&quot;width&quot;:441.984881889763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3012</Words>
  <Application>WPS 演示</Application>
  <PresentationFormat>宽屏</PresentationFormat>
  <Paragraphs>195</Paragraphs>
  <Slides>21</Slides>
  <Notes>14</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21</vt:i4>
      </vt:variant>
    </vt:vector>
  </HeadingPairs>
  <TitlesOfParts>
    <vt:vector size="43" baseType="lpstr">
      <vt:lpstr>Arial</vt:lpstr>
      <vt:lpstr>宋体</vt:lpstr>
      <vt:lpstr>Wingdings</vt:lpstr>
      <vt:lpstr>汉仪行楷简</vt:lpstr>
      <vt:lpstr>汉仪许静行楷简</vt:lpstr>
      <vt:lpstr>方正仿宋_GBK</vt:lpstr>
      <vt:lpstr>华文中宋</vt:lpstr>
      <vt:lpstr>字魂22号-文宋体</vt:lpstr>
      <vt:lpstr>方正兰亭黑_GBK</vt:lpstr>
      <vt:lpstr>黑体</vt:lpstr>
      <vt:lpstr>汉仪颜楷简</vt:lpstr>
      <vt:lpstr>Montserrat Light</vt:lpstr>
      <vt:lpstr>微软雅黑</vt:lpstr>
      <vt:lpstr>Arial Unicode MS</vt:lpstr>
      <vt:lpstr>等线 Light</vt:lpstr>
      <vt:lpstr>等线</vt:lpstr>
      <vt:lpstr>Wingdings</vt:lpstr>
      <vt:lpstr>字魂36号-正文宋楷</vt:lpstr>
      <vt:lpstr>Segoe Print</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dc:creator>
  <cp:lastModifiedBy> 慧</cp:lastModifiedBy>
  <cp:revision>11</cp:revision>
  <dcterms:created xsi:type="dcterms:W3CDTF">2019-05-30T13:42:00Z</dcterms:created>
  <dcterms:modified xsi:type="dcterms:W3CDTF">2026-04-16T02:54:15Z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KSOTemplateUUID">
    <vt:lpwstr>v1.0_mb_cGMQtNhf4t27anCRCHUG2Q==</vt:lpwstr>
  </property>
  <property fmtid="{D5CDD505-2E9C-101B-9397-08002B2CF9AE}" pid="4" name="ICV">
    <vt:lpwstr>474E28B3138F4D22AB08C2598B27492E_11</vt:lpwstr>
  </property>
</Properties>
</file>