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Lst>
  <p:notesMasterIdLst>
    <p:notesMasterId r:id="rId18"/>
  </p:notesMasterIdLst>
  <p:handoutMasterIdLst>
    <p:handoutMasterId r:id="rId19"/>
  </p:handoutMasterIdLst>
  <p:sldIdLst>
    <p:sldId id="272" r:id="rId5"/>
    <p:sldId id="261" r:id="rId6"/>
    <p:sldId id="273" r:id="rId7"/>
    <p:sldId id="256" r:id="rId8"/>
    <p:sldId id="262" r:id="rId9"/>
    <p:sldId id="276" r:id="rId10"/>
    <p:sldId id="274" r:id="rId11"/>
    <p:sldId id="263" r:id="rId12"/>
    <p:sldId id="269" r:id="rId13"/>
    <p:sldId id="264" r:id="rId14"/>
    <p:sldId id="270" r:id="rId15"/>
    <p:sldId id="271" r:id="rId16"/>
    <p:sldId id="265" r:id="rId17"/>
  </p:sldIdLst>
  <p:sldSz cx="12192000" cy="6858000"/>
  <p:notesSz cx="6858000" cy="9144000"/>
  <p:embeddedFontLst>
    <p:embeddedFont>
      <p:font typeface="字小魂沧浪行楷" panose="00000500000000000000" charset="-122"/>
      <p:regular r:id="rId23"/>
    </p:embeddedFont>
    <p:embeddedFont>
      <p:font typeface="Calibri Light" panose="020F0302020204030204" pitchFamily="34" charset="0"/>
      <p:regular r:id="rId24"/>
      <p:italic r:id="rId25"/>
    </p:embeddedFont>
    <p:embeddedFont>
      <p:font typeface="微软雅黑" panose="020B0503020204020204" pitchFamily="34" charset="-122"/>
      <p:regular r:id="rId26"/>
    </p:embeddedFont>
    <p:embeddedFont>
      <p:font typeface="华康行楷体 W5" panose="03000509000000000000" charset="-122"/>
      <p:regular r:id="rId27"/>
    </p:embeddedFont>
    <p:embeddedFont>
      <p:font typeface="MV Boli" panose="02000500030200090000" pitchFamily="2" charset="0"/>
      <p:regular r:id="rId28"/>
    </p:embeddedFont>
    <p:embeddedFont>
      <p:font typeface="汉仪行楷简" panose="02010600000101010101" charset="-122"/>
      <p:regular r:id="rId29"/>
    </p:embeddedFont>
    <p:embeddedFont>
      <p:font typeface="方正仿宋_GB2312" panose="02000000000000000000" charset="-122"/>
      <p:regular r:id="rId30"/>
    </p:embeddedFont>
    <p:embeddedFont>
      <p:font typeface="Arial Black" panose="020B0A04020102020204" pitchFamily="34" charset="0"/>
      <p:bold r:id="rId31"/>
    </p:embeddedFont>
    <p:embeddedFont>
      <p:font typeface="Cambria Math" panose="02040503050406030204" pitchFamily="18" charset="0"/>
      <p:regular r:id="rId32"/>
    </p:embeddedFont>
    <p:embeddedFont>
      <p:font typeface="等线 Light" panose="02010600030101010101" charset="-122"/>
      <p:regular r:id="rId33"/>
    </p:embeddedFont>
    <p:embeddedFont>
      <p:font typeface="等线" panose="02010600030101010101" charset="-122"/>
      <p:regular r:id="rId34"/>
    </p:embeddedFont>
    <p:embeddedFont>
      <p:font typeface="Calibri" panose="020F0502020204030204" charset="0"/>
      <p:regular r:id="rId35"/>
      <p:bold r:id="rId36"/>
      <p:italic r:id="rId37"/>
      <p:boldItalic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2711"/>
    <a:srgbClr val="B27E4B"/>
    <a:srgbClr val="AD714C"/>
    <a:srgbClr val="3D3C27"/>
    <a:srgbClr val="F5C78D"/>
    <a:srgbClr val="68653F"/>
    <a:srgbClr val="FFEACD"/>
    <a:srgbClr val="E2BA7A"/>
    <a:srgbClr val="C4A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p:scale>
          <a:sx n="46" d="100"/>
          <a:sy n="46" d="100"/>
        </p:scale>
        <p:origin x="56" y="488"/>
      </p:cViewPr>
      <p:guideLst/>
    </p:cSldViewPr>
  </p:slideViewPr>
  <p:notesTextViewPr>
    <p:cViewPr>
      <p:scale>
        <a:sx n="1" d="1"/>
        <a:sy n="1" d="1"/>
      </p:scale>
      <p:origin x="0" y="0"/>
    </p:cViewPr>
  </p:notesTextViewPr>
  <p:notesViewPr>
    <p:cSldViewPr snapToGrid="0">
      <p:cViewPr varScale="1">
        <p:scale>
          <a:sx n="50" d="100"/>
          <a:sy n="50" d="100"/>
        </p:scale>
        <p:origin x="1960"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gs" Target="tags/tag15.xml"/><Relationship Id="rId38" Type="http://schemas.openxmlformats.org/officeDocument/2006/relationships/font" Target="fonts/font16.fntdata"/><Relationship Id="rId37" Type="http://schemas.openxmlformats.org/officeDocument/2006/relationships/font" Target="fonts/font15.fntdata"/><Relationship Id="rId36" Type="http://schemas.openxmlformats.org/officeDocument/2006/relationships/font" Target="fonts/font14.fntdata"/><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Master" Target="slideMasters/slideMaster2.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B3F3EB-4BA7-4DA2-A27C-695FA916A9F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A047C1-084A-444A-A125-2A3BF709AFB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7" name="文本框 6"/>
          <p:cNvSpPr txBox="1"/>
          <p:nvPr userDrawn="1"/>
        </p:nvSpPr>
        <p:spPr>
          <a:xfrm>
            <a:off x="304800" y="247650"/>
            <a:ext cx="904875" cy="369332"/>
          </a:xfrm>
          <a:prstGeom prst="rect">
            <a:avLst/>
          </a:prstGeom>
          <a:noFill/>
        </p:spPr>
        <p:txBody>
          <a:bodyPr wrap="square" rtlCol="0">
            <a:spAutoFit/>
          </a:bodyPr>
          <a:lstStyle/>
          <a:p>
            <a:r>
              <a:rPr lang="en-US" altLang="zh-CN" dirty="0">
                <a:solidFill>
                  <a:schemeClr val="bg1"/>
                </a:solidFill>
                <a:latin typeface="Bodoni MT Black" panose="02070A03080606020203" pitchFamily="18" charset="0"/>
              </a:rPr>
              <a:t>LOGO</a:t>
            </a:r>
            <a:endParaRPr lang="zh-CN" altLang="en-US" dirty="0">
              <a:solidFill>
                <a:schemeClr val="bg1"/>
              </a:solidFill>
              <a:latin typeface="Bodoni MT Black" panose="02070A03080606020203" pitchFamily="18" charset="0"/>
            </a:endParaRPr>
          </a:p>
        </p:txBody>
      </p:sp>
      <p:sp>
        <p:nvSpPr>
          <p:cNvPr id="8" name="矩形 7"/>
          <p:cNvSpPr/>
          <p:nvPr userDrawn="1"/>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6A965-65E3-4F04-A50B-B00982977E6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E6882-645A-4C00-85AA-42477FDC99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7" name="文本框 6"/>
          <p:cNvSpPr txBox="1"/>
          <p:nvPr userDrawn="1"/>
        </p:nvSpPr>
        <p:spPr>
          <a:xfrm>
            <a:off x="304800" y="247650"/>
            <a:ext cx="904875" cy="369332"/>
          </a:xfrm>
          <a:prstGeom prst="rect">
            <a:avLst/>
          </a:prstGeom>
          <a:noFill/>
        </p:spPr>
        <p:txBody>
          <a:bodyPr wrap="square" rtlCol="0">
            <a:spAutoFit/>
          </a:bodyPr>
          <a:lstStyle/>
          <a:p>
            <a:r>
              <a:rPr lang="en-US" altLang="zh-CN" dirty="0">
                <a:solidFill>
                  <a:schemeClr val="bg1"/>
                </a:solidFill>
                <a:latin typeface="Bodoni MT Black" panose="02070A03080606020203" pitchFamily="18" charset="0"/>
              </a:rPr>
              <a:t>LOGO</a:t>
            </a:r>
            <a:endParaRPr lang="zh-CN" altLang="en-US" dirty="0">
              <a:solidFill>
                <a:schemeClr val="bg1"/>
              </a:solidFill>
              <a:latin typeface="Bodoni MT Black" panose="02070A03080606020203" pitchFamily="18" charset="0"/>
            </a:endParaRPr>
          </a:p>
        </p:txBody>
      </p:sp>
      <p:sp>
        <p:nvSpPr>
          <p:cNvPr id="8" name="矩形 7"/>
          <p:cNvSpPr/>
          <p:nvPr userDrawn="1"/>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18.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image" Target="../media/image3.png"/><Relationship Id="rId10" Type="http://schemas.openxmlformats.org/officeDocument/2006/relationships/tags" Target="../tags/tag10.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图片11"/>
          <p:cNvPicPr>
            <a:picLocks noChangeAspect="1"/>
          </p:cNvPicPr>
          <p:nvPr/>
        </p:nvPicPr>
        <p:blipFill>
          <a:blip r:embed="rId1"/>
          <a:stretch>
            <a:fillRect/>
          </a:stretch>
        </p:blipFill>
        <p:spPr>
          <a:xfrm>
            <a:off x="3594100" y="0"/>
            <a:ext cx="12292965" cy="6843395"/>
          </a:xfrm>
          <a:prstGeom prst="rect">
            <a:avLst/>
          </a:prstGeom>
        </p:spPr>
      </p:pic>
      <p:sp>
        <p:nvSpPr>
          <p:cNvPr id="7" name="任意多边形 6"/>
          <p:cNvSpPr/>
          <p:nvPr/>
        </p:nvSpPr>
        <p:spPr>
          <a:xfrm>
            <a:off x="851535" y="14605"/>
            <a:ext cx="8590107" cy="6898640"/>
          </a:xfrm>
          <a:custGeom>
            <a:avLst/>
            <a:gdLst>
              <a:gd name="connsiteX0" fmla="*/ 13825 w 14174"/>
              <a:gd name="connsiteY0" fmla="*/ 2211 h 16030"/>
              <a:gd name="connsiteX1" fmla="*/ 11098 w 14174"/>
              <a:gd name="connsiteY1" fmla="*/ 4504 h 16030"/>
              <a:gd name="connsiteX2" fmla="*/ 12916 w 14174"/>
              <a:gd name="connsiteY2" fmla="*/ 6730 h 16030"/>
              <a:gd name="connsiteX3" fmla="*/ 9439 w 14174"/>
              <a:gd name="connsiteY3" fmla="*/ 8163 h 16030"/>
              <a:gd name="connsiteX4" fmla="*/ 10848 w 14174"/>
              <a:gd name="connsiteY4" fmla="*/ 10685 h 16030"/>
              <a:gd name="connsiteX5" fmla="*/ 8666 w 14174"/>
              <a:gd name="connsiteY5" fmla="*/ 11754 h 16030"/>
              <a:gd name="connsiteX6" fmla="*/ 9996 w 14174"/>
              <a:gd name="connsiteY6" fmla="*/ 14412 h 16030"/>
              <a:gd name="connsiteX7" fmla="*/ 6620 w 14174"/>
              <a:gd name="connsiteY7" fmla="*/ 16004 h 16030"/>
              <a:gd name="connsiteX8" fmla="*/ 463 w 14174"/>
              <a:gd name="connsiteY8" fmla="*/ 13686 h 16030"/>
              <a:gd name="connsiteX9" fmla="*/ 941 w 14174"/>
              <a:gd name="connsiteY9" fmla="*/ 5913 h 16030"/>
              <a:gd name="connsiteX10" fmla="*/ 2191 w 14174"/>
              <a:gd name="connsiteY10" fmla="*/ 1233 h 16030"/>
              <a:gd name="connsiteX11" fmla="*/ 13984 w 14174"/>
              <a:gd name="connsiteY11" fmla="*/ 2256 h 16030"/>
              <a:gd name="connsiteX12" fmla="*/ 9763 w 14174"/>
              <a:gd name="connsiteY12" fmla="*/ 0 h 16030"/>
              <a:gd name="connsiteX13" fmla="*/ 13734 w 14174"/>
              <a:gd name="connsiteY13" fmla="*/ 2211 h 1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8" h="10864">
                <a:moveTo>
                  <a:pt x="0" y="0"/>
                </a:moveTo>
                <a:lnTo>
                  <a:pt x="12624" y="0"/>
                </a:lnTo>
                <a:lnTo>
                  <a:pt x="12573" y="31"/>
                </a:lnTo>
                <a:cubicBezTo>
                  <a:pt x="11934" y="423"/>
                  <a:pt x="11401" y="861"/>
                  <a:pt x="11410" y="1274"/>
                </a:cubicBezTo>
                <a:cubicBezTo>
                  <a:pt x="11431" y="2155"/>
                  <a:pt x="13867" y="2768"/>
                  <a:pt x="13488" y="3500"/>
                </a:cubicBezTo>
                <a:cubicBezTo>
                  <a:pt x="13108" y="4232"/>
                  <a:pt x="9884" y="4374"/>
                  <a:pt x="9515" y="4933"/>
                </a:cubicBezTo>
                <a:cubicBezTo>
                  <a:pt x="9146" y="5492"/>
                  <a:pt x="11302" y="6737"/>
                  <a:pt x="11125" y="7455"/>
                </a:cubicBezTo>
                <a:cubicBezTo>
                  <a:pt x="10948" y="8173"/>
                  <a:pt x="9089" y="7819"/>
                  <a:pt x="8632" y="8524"/>
                </a:cubicBezTo>
                <a:cubicBezTo>
                  <a:pt x="8232" y="9140"/>
                  <a:pt x="10053" y="10062"/>
                  <a:pt x="10201" y="10852"/>
                </a:cubicBezTo>
                <a:lnTo>
                  <a:pt x="10203" y="10864"/>
                </a:lnTo>
                <a:lnTo>
                  <a:pt x="0" y="10864"/>
                </a:lnTo>
                <a:lnTo>
                  <a:pt x="0" y="0"/>
                </a:lnTo>
                <a:close/>
              </a:path>
            </a:pathLst>
          </a:custGeom>
          <a:solidFill>
            <a:srgbClr val="E2BA7A"/>
          </a:solidFill>
          <a:ln>
            <a:noFill/>
          </a:ln>
          <a:effectLst>
            <a:outerShdw blurRad="190500" dist="50800" dir="5400000" sx="103000" sy="103000" algn="ctr" rotWithShape="0">
              <a:srgbClr val="000000">
                <a:alpha val="43000"/>
              </a:srgb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9" name="任意多边形 8"/>
          <p:cNvSpPr/>
          <p:nvPr/>
        </p:nvSpPr>
        <p:spPr>
          <a:xfrm>
            <a:off x="-206375" y="14605"/>
            <a:ext cx="8590107" cy="6898640"/>
          </a:xfrm>
          <a:custGeom>
            <a:avLst/>
            <a:gdLst>
              <a:gd name="connsiteX0" fmla="*/ 13825 w 14174"/>
              <a:gd name="connsiteY0" fmla="*/ 2211 h 16030"/>
              <a:gd name="connsiteX1" fmla="*/ 11098 w 14174"/>
              <a:gd name="connsiteY1" fmla="*/ 4504 h 16030"/>
              <a:gd name="connsiteX2" fmla="*/ 12916 w 14174"/>
              <a:gd name="connsiteY2" fmla="*/ 6730 h 16030"/>
              <a:gd name="connsiteX3" fmla="*/ 9439 w 14174"/>
              <a:gd name="connsiteY3" fmla="*/ 8163 h 16030"/>
              <a:gd name="connsiteX4" fmla="*/ 10848 w 14174"/>
              <a:gd name="connsiteY4" fmla="*/ 10685 h 16030"/>
              <a:gd name="connsiteX5" fmla="*/ 8666 w 14174"/>
              <a:gd name="connsiteY5" fmla="*/ 11754 h 16030"/>
              <a:gd name="connsiteX6" fmla="*/ 9996 w 14174"/>
              <a:gd name="connsiteY6" fmla="*/ 14412 h 16030"/>
              <a:gd name="connsiteX7" fmla="*/ 6620 w 14174"/>
              <a:gd name="connsiteY7" fmla="*/ 16004 h 16030"/>
              <a:gd name="connsiteX8" fmla="*/ 463 w 14174"/>
              <a:gd name="connsiteY8" fmla="*/ 13686 h 16030"/>
              <a:gd name="connsiteX9" fmla="*/ 941 w 14174"/>
              <a:gd name="connsiteY9" fmla="*/ 5913 h 16030"/>
              <a:gd name="connsiteX10" fmla="*/ 2191 w 14174"/>
              <a:gd name="connsiteY10" fmla="*/ 1233 h 16030"/>
              <a:gd name="connsiteX11" fmla="*/ 13984 w 14174"/>
              <a:gd name="connsiteY11" fmla="*/ 2256 h 16030"/>
              <a:gd name="connsiteX12" fmla="*/ 9763 w 14174"/>
              <a:gd name="connsiteY12" fmla="*/ 0 h 16030"/>
              <a:gd name="connsiteX13" fmla="*/ 13734 w 14174"/>
              <a:gd name="connsiteY13" fmla="*/ 2211 h 1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8" h="10864">
                <a:moveTo>
                  <a:pt x="0" y="0"/>
                </a:moveTo>
                <a:lnTo>
                  <a:pt x="12624" y="0"/>
                </a:lnTo>
                <a:lnTo>
                  <a:pt x="12573" y="31"/>
                </a:lnTo>
                <a:cubicBezTo>
                  <a:pt x="11934" y="423"/>
                  <a:pt x="11401" y="861"/>
                  <a:pt x="11410" y="1274"/>
                </a:cubicBezTo>
                <a:cubicBezTo>
                  <a:pt x="11431" y="2155"/>
                  <a:pt x="13867" y="2768"/>
                  <a:pt x="13488" y="3500"/>
                </a:cubicBezTo>
                <a:cubicBezTo>
                  <a:pt x="13108" y="4232"/>
                  <a:pt x="9884" y="4374"/>
                  <a:pt x="9515" y="4933"/>
                </a:cubicBezTo>
                <a:cubicBezTo>
                  <a:pt x="9146" y="5492"/>
                  <a:pt x="11302" y="6737"/>
                  <a:pt x="11125" y="7455"/>
                </a:cubicBezTo>
                <a:cubicBezTo>
                  <a:pt x="10948" y="8173"/>
                  <a:pt x="9089" y="7819"/>
                  <a:pt x="8632" y="8524"/>
                </a:cubicBezTo>
                <a:cubicBezTo>
                  <a:pt x="8232" y="9140"/>
                  <a:pt x="10053" y="10062"/>
                  <a:pt x="10201" y="10852"/>
                </a:cubicBezTo>
                <a:lnTo>
                  <a:pt x="10203" y="10864"/>
                </a:lnTo>
                <a:lnTo>
                  <a:pt x="0" y="10864"/>
                </a:lnTo>
                <a:lnTo>
                  <a:pt x="0" y="0"/>
                </a:lnTo>
                <a:close/>
              </a:path>
            </a:pathLst>
          </a:custGeom>
          <a:solidFill>
            <a:srgbClr val="68653F"/>
          </a:solidFill>
          <a:ln>
            <a:noFill/>
          </a:ln>
          <a:effectLst>
            <a:outerShdw blurRad="190500" dist="50800" dir="5400000" sx="103000" sy="103000" algn="ctr" rotWithShape="0">
              <a:srgbClr val="000000">
                <a:alpha val="43000"/>
              </a:srgb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b="1"/>
          </a:p>
        </p:txBody>
      </p:sp>
      <p:sp>
        <p:nvSpPr>
          <p:cNvPr id="10" name="任意多边形 9"/>
          <p:cNvSpPr/>
          <p:nvPr/>
        </p:nvSpPr>
        <p:spPr>
          <a:xfrm>
            <a:off x="-955675" y="14605"/>
            <a:ext cx="8590107" cy="6898640"/>
          </a:xfrm>
          <a:custGeom>
            <a:avLst/>
            <a:gdLst>
              <a:gd name="connsiteX0" fmla="*/ 13825 w 14174"/>
              <a:gd name="connsiteY0" fmla="*/ 2211 h 16030"/>
              <a:gd name="connsiteX1" fmla="*/ 11098 w 14174"/>
              <a:gd name="connsiteY1" fmla="*/ 4504 h 16030"/>
              <a:gd name="connsiteX2" fmla="*/ 12916 w 14174"/>
              <a:gd name="connsiteY2" fmla="*/ 6730 h 16030"/>
              <a:gd name="connsiteX3" fmla="*/ 9439 w 14174"/>
              <a:gd name="connsiteY3" fmla="*/ 8163 h 16030"/>
              <a:gd name="connsiteX4" fmla="*/ 10848 w 14174"/>
              <a:gd name="connsiteY4" fmla="*/ 10685 h 16030"/>
              <a:gd name="connsiteX5" fmla="*/ 8666 w 14174"/>
              <a:gd name="connsiteY5" fmla="*/ 11754 h 16030"/>
              <a:gd name="connsiteX6" fmla="*/ 9996 w 14174"/>
              <a:gd name="connsiteY6" fmla="*/ 14412 h 16030"/>
              <a:gd name="connsiteX7" fmla="*/ 6620 w 14174"/>
              <a:gd name="connsiteY7" fmla="*/ 16004 h 16030"/>
              <a:gd name="connsiteX8" fmla="*/ 463 w 14174"/>
              <a:gd name="connsiteY8" fmla="*/ 13686 h 16030"/>
              <a:gd name="connsiteX9" fmla="*/ 941 w 14174"/>
              <a:gd name="connsiteY9" fmla="*/ 5913 h 16030"/>
              <a:gd name="connsiteX10" fmla="*/ 2191 w 14174"/>
              <a:gd name="connsiteY10" fmla="*/ 1233 h 16030"/>
              <a:gd name="connsiteX11" fmla="*/ 13984 w 14174"/>
              <a:gd name="connsiteY11" fmla="*/ 2256 h 16030"/>
              <a:gd name="connsiteX12" fmla="*/ 9763 w 14174"/>
              <a:gd name="connsiteY12" fmla="*/ 0 h 16030"/>
              <a:gd name="connsiteX13" fmla="*/ 13734 w 14174"/>
              <a:gd name="connsiteY13" fmla="*/ 2211 h 1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8" h="10864">
                <a:moveTo>
                  <a:pt x="0" y="0"/>
                </a:moveTo>
                <a:lnTo>
                  <a:pt x="12624" y="0"/>
                </a:lnTo>
                <a:lnTo>
                  <a:pt x="12573" y="31"/>
                </a:lnTo>
                <a:cubicBezTo>
                  <a:pt x="11934" y="423"/>
                  <a:pt x="11401" y="861"/>
                  <a:pt x="11410" y="1274"/>
                </a:cubicBezTo>
                <a:cubicBezTo>
                  <a:pt x="11431" y="2155"/>
                  <a:pt x="13867" y="2768"/>
                  <a:pt x="13488" y="3500"/>
                </a:cubicBezTo>
                <a:cubicBezTo>
                  <a:pt x="13108" y="4232"/>
                  <a:pt x="9884" y="4374"/>
                  <a:pt x="9515" y="4933"/>
                </a:cubicBezTo>
                <a:cubicBezTo>
                  <a:pt x="9146" y="5492"/>
                  <a:pt x="11302" y="6737"/>
                  <a:pt x="11125" y="7455"/>
                </a:cubicBezTo>
                <a:cubicBezTo>
                  <a:pt x="10948" y="8173"/>
                  <a:pt x="9089" y="7819"/>
                  <a:pt x="8632" y="8524"/>
                </a:cubicBezTo>
                <a:cubicBezTo>
                  <a:pt x="8232" y="9140"/>
                  <a:pt x="10053" y="10062"/>
                  <a:pt x="10201" y="10852"/>
                </a:cubicBezTo>
                <a:lnTo>
                  <a:pt x="10203" y="10864"/>
                </a:lnTo>
                <a:lnTo>
                  <a:pt x="0" y="10864"/>
                </a:lnTo>
                <a:lnTo>
                  <a:pt x="0" y="0"/>
                </a:lnTo>
                <a:close/>
              </a:path>
            </a:pathLst>
          </a:custGeom>
          <a:solidFill>
            <a:srgbClr val="FFEACD"/>
          </a:solidFill>
          <a:ln>
            <a:noFill/>
          </a:ln>
          <a:effectLst>
            <a:outerShdw blurRad="190500" dist="50800" dir="5400000" sx="103000" sy="103000" algn="ctr" rotWithShape="0">
              <a:srgbClr val="000000">
                <a:alpha val="43000"/>
              </a:srgb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12" name="矩形 11" descr="7b0a2020202022776f7264617274223a2022220a7d0a"/>
          <p:cNvSpPr/>
          <p:nvPr/>
        </p:nvSpPr>
        <p:spPr>
          <a:xfrm>
            <a:off x="-1400810" y="594360"/>
            <a:ext cx="8784590" cy="1940560"/>
          </a:xfrm>
          <a:prstGeom prst="rect">
            <a:avLst/>
          </a:prstGeom>
          <a:noFill/>
        </p:spPr>
        <p:txBody>
          <a:bodyPr wrap="square" lIns="90170" tIns="46990" rIns="90170" bIns="46990" rtlCol="0" anchor="t">
            <a:spAutoFit/>
          </a:bodyPr>
          <a:p>
            <a:pPr algn="ctr"/>
            <a:r>
              <a:rPr lang="zh-CN" altLang="en-US" sz="54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rPr>
              <a:t>智能汽车感知系统</a:t>
            </a:r>
            <a:endParaRPr lang="zh-CN" altLang="en-US" sz="54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endParaRPr>
          </a:p>
          <a:p>
            <a:pPr algn="ctr"/>
            <a:endParaRPr lang="zh-CN" altLang="en-US" sz="12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endParaRPr>
          </a:p>
          <a:p>
            <a:pPr algn="ctr"/>
            <a:r>
              <a:rPr lang="en-US" altLang="zh-CN" sz="54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rPr>
              <a:t>                         </a:t>
            </a:r>
            <a:r>
              <a:rPr lang="zh-CN" altLang="en-US" sz="54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rPr>
              <a:t>传感器介绍</a:t>
            </a:r>
            <a:endParaRPr lang="zh-CN" altLang="en-US" sz="54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endParaRPr>
          </a:p>
        </p:txBody>
      </p:sp>
      <p:sp>
        <p:nvSpPr>
          <p:cNvPr id="13" name="文本框 12"/>
          <p:cNvSpPr txBox="1"/>
          <p:nvPr/>
        </p:nvSpPr>
        <p:spPr>
          <a:xfrm>
            <a:off x="410845" y="3389630"/>
            <a:ext cx="4660900" cy="1337945"/>
          </a:xfrm>
          <a:prstGeom prst="rect">
            <a:avLst/>
          </a:prstGeom>
          <a:noFill/>
        </p:spPr>
        <p:txBody>
          <a:bodyPr wrap="square" rtlCol="0">
            <a:spAutoFit/>
          </a:bodyPr>
          <a:p>
            <a:pPr indent="0" algn="just" fontAlgn="auto">
              <a:lnSpc>
                <a:spcPct val="150000"/>
              </a:lnSpc>
            </a:pPr>
            <a:r>
              <a:rPr lang="zh-CN" altLang="en-US"/>
              <a:t>在智能汽车的</a:t>
            </a:r>
            <a:r>
              <a:rPr lang="en-US" altLang="zh-CN"/>
              <a:t>“</a:t>
            </a:r>
            <a:r>
              <a:rPr lang="zh-CN" altLang="en-US"/>
              <a:t>感官世界</a:t>
            </a:r>
            <a:r>
              <a:rPr lang="en-US" altLang="zh-CN"/>
              <a:t>”</a:t>
            </a:r>
            <a:r>
              <a:rPr lang="zh-CN" altLang="en-US"/>
              <a:t>里，传感器是</a:t>
            </a:r>
            <a:endParaRPr lang="zh-CN" altLang="en-US"/>
          </a:p>
          <a:p>
            <a:pPr indent="0" algn="just" fontAlgn="auto">
              <a:lnSpc>
                <a:spcPct val="150000"/>
              </a:lnSpc>
            </a:pPr>
            <a:r>
              <a:rPr lang="zh-CN" altLang="en-US"/>
              <a:t>不可或缺的</a:t>
            </a:r>
            <a:r>
              <a:rPr lang="en-US" altLang="zh-CN"/>
              <a:t>“</a:t>
            </a:r>
            <a:r>
              <a:rPr lang="zh-CN" altLang="en-US"/>
              <a:t>感知器官</a:t>
            </a:r>
            <a:r>
              <a:rPr lang="en-US" altLang="zh-CN"/>
              <a:t>”</a:t>
            </a:r>
            <a:r>
              <a:rPr lang="zh-CN" altLang="en-US"/>
              <a:t>。激光雷达、毫米波雷达、超声波雷达与视觉传感器各司其职。</a:t>
            </a:r>
            <a:endParaRPr lang="zh-CN" altLang="en-US"/>
          </a:p>
        </p:txBody>
      </p:sp>
      <p:cxnSp>
        <p:nvCxnSpPr>
          <p:cNvPr id="14" name="直接连接符 13"/>
          <p:cNvCxnSpPr/>
          <p:nvPr/>
        </p:nvCxnSpPr>
        <p:spPr>
          <a:xfrm>
            <a:off x="335915" y="2770505"/>
            <a:ext cx="2270125" cy="21590"/>
          </a:xfrm>
          <a:prstGeom prst="line">
            <a:avLst/>
          </a:prstGeom>
          <a:ln w="31750" cap="rnd">
            <a:solidFill>
              <a:srgbClr val="68653F"/>
            </a:solidFill>
            <a:round/>
          </a:ln>
        </p:spPr>
        <p:style>
          <a:lnRef idx="0">
            <a:srgbClr val="FFFFFF"/>
          </a:lnRef>
          <a:fillRef idx="0">
            <a:srgbClr val="FFFFFF"/>
          </a:fillRef>
          <a:effectRef idx="0">
            <a:srgbClr val="FFFFFF"/>
          </a:effectRef>
          <a:fontRef idx="minor">
            <a:schemeClr val="tx1"/>
          </a:fontRef>
        </p:style>
      </p:cxnSp>
      <p:sp>
        <p:nvSpPr>
          <p:cNvPr id="15" name="椭圆 14"/>
          <p:cNvSpPr/>
          <p:nvPr/>
        </p:nvSpPr>
        <p:spPr>
          <a:xfrm>
            <a:off x="1604645" y="5527040"/>
            <a:ext cx="302895" cy="302895"/>
          </a:xfrm>
          <a:prstGeom prst="ellipse">
            <a:avLst/>
          </a:prstGeom>
          <a:solidFill>
            <a:srgbClr val="F6D4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椭圆 15"/>
          <p:cNvSpPr/>
          <p:nvPr/>
        </p:nvSpPr>
        <p:spPr>
          <a:xfrm>
            <a:off x="2222500" y="5527040"/>
            <a:ext cx="302895" cy="302895"/>
          </a:xfrm>
          <a:prstGeom prst="ellipse">
            <a:avLst/>
          </a:prstGeom>
          <a:solidFill>
            <a:srgbClr val="C4A2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椭圆 16"/>
          <p:cNvSpPr/>
          <p:nvPr/>
        </p:nvSpPr>
        <p:spPr>
          <a:xfrm>
            <a:off x="2840355" y="5527040"/>
            <a:ext cx="302895" cy="302895"/>
          </a:xfrm>
          <a:prstGeom prst="ellipse">
            <a:avLst/>
          </a:prstGeom>
          <a:solidFill>
            <a:srgbClr val="DAA75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Click="0" advTm="1000"/>
    </mc:Choice>
    <mc:Fallback>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0.0934896 0.00212963 L 0.15651 0.00212963 " pathEditMode="relative" rAng="0" ptsTypes="">
                                      <p:cBhvr>
                                        <p:cTn id="6" dur="6000" fill="hold"/>
                                        <p:tgtEl>
                                          <p:spTgt spid="1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64157" y="3458092"/>
            <a:ext cx="1085215" cy="275590"/>
          </a:xfrm>
          <a:prstGeom prst="rect">
            <a:avLst/>
          </a:prstGeom>
        </p:spPr>
        <p:txBody>
          <a:bodyPr wrap="none">
            <a:spAutoFit/>
          </a:bodyPr>
          <a:lstStyle/>
          <a:p>
            <a:pPr lvl="0" algn="l"/>
            <a:r>
              <a:rPr lang="en-US" altLang="zh-CN" sz="1200" dirty="0">
                <a:latin typeface="MV Boli" panose="02000500030200090000" pitchFamily="2" charset="0"/>
                <a:cs typeface="MV Boli" panose="02000500030200090000" pitchFamily="2" charset="0"/>
                <a:sym typeface="+mn-ea"/>
              </a:rPr>
              <a:t>Visual sensor</a:t>
            </a:r>
            <a:endParaRPr lang="en-US" altLang="zh-CN" sz="1200" dirty="0">
              <a:solidFill>
                <a:prstClr val="black">
                  <a:lumMod val="65000"/>
                  <a:lumOff val="35000"/>
                </a:prstClr>
              </a:solidFill>
              <a:latin typeface="MV Boli" panose="02000500030200090000" pitchFamily="2" charset="0"/>
              <a:cs typeface="MV Boli" panose="02000500030200090000" pitchFamily="2" charset="0"/>
              <a:sym typeface="+mn-ea"/>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6590" r="12972"/>
          <a:stretch>
            <a:fillRect/>
          </a:stretch>
        </p:blipFill>
        <p:spPr>
          <a:xfrm>
            <a:off x="6899561" y="740783"/>
            <a:ext cx="4239491" cy="5507617"/>
          </a:xfrm>
          <a:prstGeom prst="rect">
            <a:avLst/>
          </a:prstGeom>
        </p:spPr>
      </p:pic>
      <p:sp>
        <p:nvSpPr>
          <p:cNvPr id="6" name="文本框 5"/>
          <p:cNvSpPr txBox="1"/>
          <p:nvPr/>
        </p:nvSpPr>
        <p:spPr>
          <a:xfrm>
            <a:off x="4502724" y="1018964"/>
            <a:ext cx="5333999" cy="3631763"/>
          </a:xfrm>
          <a:prstGeom prst="rect">
            <a:avLst/>
          </a:prstGeom>
          <a:noFill/>
        </p:spPr>
        <p:txBody>
          <a:bodyPr wrap="square" rtlCol="0">
            <a:spAutoFit/>
          </a:bodyPr>
          <a:lstStyle/>
          <a:p>
            <a:r>
              <a:rPr lang="en-US" altLang="zh-CN" sz="23000" spc="600" dirty="0">
                <a:solidFill>
                  <a:srgbClr val="F6D470"/>
                </a:solidFill>
                <a:latin typeface="微软雅黑" panose="020B0503020204020204" pitchFamily="34" charset="-122"/>
                <a:ea typeface="微软雅黑" panose="020B0503020204020204" pitchFamily="34" charset="-122"/>
              </a:rPr>
              <a:t>04</a:t>
            </a:r>
            <a:endParaRPr lang="zh-CN" altLang="en-US" sz="23000" spc="600" dirty="0">
              <a:solidFill>
                <a:srgbClr val="F6D470"/>
              </a:solidFill>
              <a:latin typeface="微软雅黑" panose="020B0503020204020204" pitchFamily="34" charset="-122"/>
              <a:ea typeface="微软雅黑" panose="020B0503020204020204" pitchFamily="34" charset="-122"/>
            </a:endParaRPr>
          </a:p>
        </p:txBody>
      </p:sp>
      <p:sp>
        <p:nvSpPr>
          <p:cNvPr id="7" name="矩形 6"/>
          <p:cNvSpPr/>
          <p:nvPr/>
        </p:nvSpPr>
        <p:spPr>
          <a:xfrm>
            <a:off x="2687787" y="1418894"/>
            <a:ext cx="2770909"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 name="文本框 7"/>
          <p:cNvSpPr txBox="1"/>
          <p:nvPr/>
        </p:nvSpPr>
        <p:spPr>
          <a:xfrm>
            <a:off x="3103421" y="1903232"/>
            <a:ext cx="2424545" cy="1137285"/>
          </a:xfrm>
          <a:prstGeom prst="rect">
            <a:avLst/>
          </a:prstGeom>
          <a:noFill/>
        </p:spPr>
        <p:txBody>
          <a:bodyPr wrap="square" rtlCol="0">
            <a:spAutoFit/>
          </a:bodyPr>
          <a:lstStyle/>
          <a:p>
            <a:pPr algn="l">
              <a:buClrTx/>
              <a:buSzTx/>
              <a:buFontTx/>
            </a:pPr>
            <a:r>
              <a:rPr lang="zh-CN" altLang="en-US" sz="3200" b="1" dirty="0">
                <a:solidFill>
                  <a:prstClr val="black"/>
                </a:solidFill>
                <a:latin typeface="华康行楷体 W5" panose="03000509000000000000" charset="-122"/>
                <a:ea typeface="华康行楷体 W5" panose="03000509000000000000" charset="-122"/>
                <a:cs typeface="MV Boli" panose="02000500030200090000" pitchFamily="2" charset="0"/>
              </a:rPr>
              <a:t>视觉传感器</a:t>
            </a:r>
            <a:endParaRPr lang="zh-CN" altLang="en-US" sz="3200" b="1" dirty="0">
              <a:solidFill>
                <a:prstClr val="black"/>
              </a:solidFill>
              <a:latin typeface="华康行楷体 W5" panose="03000509000000000000" charset="-122"/>
              <a:ea typeface="华康行楷体 W5" panose="03000509000000000000" charset="-122"/>
              <a:cs typeface="MV Boli" panose="02000500030200090000" pitchFamily="2" charset="0"/>
            </a:endParaRPr>
          </a:p>
          <a:p>
            <a:endParaRPr lang="en-US" altLang="zh-CN" dirty="0">
              <a:latin typeface="MV Boli" panose="02000500030200090000" pitchFamily="2" charset="0"/>
              <a:cs typeface="MV Boli" panose="02000500030200090000" pitchFamily="2" charset="0"/>
            </a:endParaRPr>
          </a:p>
          <a:p>
            <a:r>
              <a:rPr lang="en-US" altLang="zh-CN" dirty="0">
                <a:latin typeface="MV Boli" panose="02000500030200090000" pitchFamily="2" charset="0"/>
                <a:cs typeface="MV Boli" panose="02000500030200090000" pitchFamily="2" charset="0"/>
              </a:rPr>
              <a:t>Visual sensor</a:t>
            </a:r>
            <a:endParaRPr lang="en-US" altLang="zh-CN" dirty="0">
              <a:latin typeface="MV Boli" panose="02000500030200090000" pitchFamily="2" charset="0"/>
              <a:cs typeface="MV Boli" panose="02000500030200090000" pitchFamily="2" charset="0"/>
            </a:endParaRPr>
          </a:p>
        </p:txBody>
      </p:sp>
      <p:sp>
        <p:nvSpPr>
          <p:cNvPr id="9" name="矩形 8"/>
          <p:cNvSpPr/>
          <p:nvPr/>
        </p:nvSpPr>
        <p:spPr>
          <a:xfrm>
            <a:off x="968375" y="4561840"/>
            <a:ext cx="5070475" cy="1290320"/>
          </a:xfrm>
          <a:prstGeom prst="rect">
            <a:avLst/>
          </a:prstGeom>
        </p:spPr>
        <p:txBody>
          <a:bodyPr wrap="square">
            <a:spAutoFit/>
          </a:bodyPr>
          <a:lstStyle/>
          <a:p>
            <a:pPr lvl="0" indent="0" algn="just" fontAlgn="auto">
              <a:lnSpc>
                <a:spcPct val="130000"/>
              </a:lnSpc>
            </a:pPr>
            <a:r>
              <a:rPr lang="zh-CN" altLang="en-US" sz="1200" dirty="0">
                <a:solidFill>
                  <a:schemeClr val="bg1">
                    <a:lumMod val="50000"/>
                  </a:schemeClr>
                </a:solidFill>
                <a:latin typeface="Calibri Light" panose="020F0302020204030204" pitchFamily="34" charset="0"/>
                <a:cs typeface="Calibri Light" panose="020F0302020204030204" pitchFamily="34" charset="0"/>
              </a:rPr>
              <a:t>视觉传感器是智能汽车感知系统的核心组件，通过模拟人类视觉原理，利用光学镜头和图像传感器采集环境图像，并通过算法分析提取关键信息。与其他传感器相比，视觉传感器具有信息丰富、识别能力强、成本较低等优势，能够识别交通标志、车道线、行人、车辆等多种目标，是实现自动驾驶的关键技术之一。</a:t>
            </a:r>
            <a:endParaRPr lang="zh-CN" altLang="en-US" sz="1200" dirty="0">
              <a:solidFill>
                <a:schemeClr val="bg1">
                  <a:lumMod val="50000"/>
                </a:schemeClr>
              </a:solidFill>
              <a:latin typeface="Calibri Light" panose="020F0302020204030204" pitchFamily="34" charset="0"/>
              <a:cs typeface="Calibri Light" panose="020F0302020204030204" pitchFamily="34" charset="0"/>
            </a:endParaRPr>
          </a:p>
        </p:txBody>
      </p:sp>
      <p:pic>
        <p:nvPicPr>
          <p:cNvPr id="10" name="图片 9"/>
          <p:cNvPicPr>
            <a:picLocks noChangeAspect="1"/>
          </p:cNvPicPr>
          <p:nvPr/>
        </p:nvPicPr>
        <p:blipFill>
          <a:blip r:embed="rId2"/>
          <a:stretch>
            <a:fillRect/>
          </a:stretch>
        </p:blipFill>
        <p:spPr>
          <a:xfrm>
            <a:off x="11569357" y="3193158"/>
            <a:ext cx="164606" cy="8596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2000"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2000"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ppt_x</p:attrName>
                                        </p:attrNameLst>
                                      </p:cBhvr>
                                      <p:tavLst>
                                        <p:tav tm="0">
                                          <p:val>
                                            <p:strVal val="#ppt_x"/>
                                          </p:val>
                                        </p:tav>
                                        <p:tav tm="100000">
                                          <p:val>
                                            <p:strVal val="#ppt_x"/>
                                          </p:val>
                                        </p:tav>
                                      </p:tavLst>
                                    </p:anim>
                                    <p:anim calcmode="lin" valueType="num">
                                      <p:cBhvr>
                                        <p:cTn id="20" dur="2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2000"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ppt_x</p:attrName>
                                        </p:attrNameLst>
                                      </p:cBhvr>
                                      <p:tavLst>
                                        <p:tav tm="0">
                                          <p:val>
                                            <p:strVal val="#ppt_x"/>
                                          </p:val>
                                        </p:tav>
                                        <p:tav tm="100000">
                                          <p:val>
                                            <p:strVal val="#ppt_x"/>
                                          </p:val>
                                        </p:tav>
                                      </p:tavLst>
                                    </p:anim>
                                    <p:anim calcmode="lin" valueType="num">
                                      <p:cBhvr>
                                        <p:cTn id="2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6" grpId="0"/>
      <p:bldP spid="9" grpId="1"/>
      <p:bldP spid="8" grpId="1"/>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9905"/>
          <a:stretch>
            <a:fillRect/>
          </a:stretch>
        </p:blipFill>
        <p:spPr>
          <a:xfrm>
            <a:off x="0" y="-1"/>
            <a:ext cx="5382916" cy="6858001"/>
          </a:xfrm>
          <a:prstGeom prst="rect">
            <a:avLst/>
          </a:prstGeom>
        </p:spPr>
      </p:pic>
      <p:sp>
        <p:nvSpPr>
          <p:cNvPr id="4" name="六边形 3"/>
          <p:cNvSpPr/>
          <p:nvPr/>
        </p:nvSpPr>
        <p:spPr>
          <a:xfrm rot="5400000">
            <a:off x="1375275" y="2168236"/>
            <a:ext cx="2632364" cy="252152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1023299" y="1895680"/>
            <a:ext cx="3315567" cy="3006895"/>
          </a:xfrm>
          <a:prstGeom prst="hexagon">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leaf_305244"/>
          <p:cNvSpPr>
            <a:spLocks noChangeAspect="1"/>
          </p:cNvSpPr>
          <p:nvPr/>
        </p:nvSpPr>
        <p:spPr bwMode="auto">
          <a:xfrm>
            <a:off x="2365345" y="2802669"/>
            <a:ext cx="606756" cy="125266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3880" h="606722">
                <a:moveTo>
                  <a:pt x="137678" y="538626"/>
                </a:moveTo>
                <a:lnTo>
                  <a:pt x="156237" y="538626"/>
                </a:lnTo>
                <a:lnTo>
                  <a:pt x="156237" y="606722"/>
                </a:lnTo>
                <a:lnTo>
                  <a:pt x="137678" y="606722"/>
                </a:lnTo>
                <a:close/>
                <a:moveTo>
                  <a:pt x="47848" y="325307"/>
                </a:moveTo>
                <a:lnTo>
                  <a:pt x="72616" y="325307"/>
                </a:lnTo>
                <a:lnTo>
                  <a:pt x="72616" y="343866"/>
                </a:lnTo>
                <a:lnTo>
                  <a:pt x="47848" y="343866"/>
                </a:lnTo>
                <a:close/>
                <a:moveTo>
                  <a:pt x="208879" y="312817"/>
                </a:moveTo>
                <a:lnTo>
                  <a:pt x="233718" y="312817"/>
                </a:lnTo>
                <a:lnTo>
                  <a:pt x="233718" y="331517"/>
                </a:lnTo>
                <a:lnTo>
                  <a:pt x="208879" y="331517"/>
                </a:lnTo>
                <a:close/>
                <a:moveTo>
                  <a:pt x="221228" y="226303"/>
                </a:moveTo>
                <a:lnTo>
                  <a:pt x="246067" y="226303"/>
                </a:lnTo>
                <a:lnTo>
                  <a:pt x="246067" y="244862"/>
                </a:lnTo>
                <a:lnTo>
                  <a:pt x="221228" y="244862"/>
                </a:lnTo>
                <a:close/>
                <a:moveTo>
                  <a:pt x="60197" y="226303"/>
                </a:moveTo>
                <a:lnTo>
                  <a:pt x="84965" y="226303"/>
                </a:lnTo>
                <a:lnTo>
                  <a:pt x="84965" y="244862"/>
                </a:lnTo>
                <a:lnTo>
                  <a:pt x="60197" y="244862"/>
                </a:lnTo>
                <a:close/>
                <a:moveTo>
                  <a:pt x="109805" y="114881"/>
                </a:moveTo>
                <a:lnTo>
                  <a:pt x="134503" y="114881"/>
                </a:lnTo>
                <a:lnTo>
                  <a:pt x="134503" y="133510"/>
                </a:lnTo>
                <a:lnTo>
                  <a:pt x="109805" y="133510"/>
                </a:lnTo>
                <a:close/>
                <a:moveTo>
                  <a:pt x="146922" y="90183"/>
                </a:moveTo>
                <a:lnTo>
                  <a:pt x="171761" y="90183"/>
                </a:lnTo>
                <a:lnTo>
                  <a:pt x="171761" y="108812"/>
                </a:lnTo>
                <a:lnTo>
                  <a:pt x="146922" y="108812"/>
                </a:lnTo>
                <a:close/>
                <a:moveTo>
                  <a:pt x="146916" y="0"/>
                </a:moveTo>
                <a:lnTo>
                  <a:pt x="153413" y="6221"/>
                </a:lnTo>
                <a:cubicBezTo>
                  <a:pt x="155015" y="7731"/>
                  <a:pt x="192928" y="44346"/>
                  <a:pt x="229328" y="100334"/>
                </a:cubicBezTo>
                <a:cubicBezTo>
                  <a:pt x="250776" y="133394"/>
                  <a:pt x="267152" y="166276"/>
                  <a:pt x="278010" y="198091"/>
                </a:cubicBezTo>
                <a:cubicBezTo>
                  <a:pt x="291715" y="238261"/>
                  <a:pt x="296521" y="276831"/>
                  <a:pt x="292516" y="312912"/>
                </a:cubicBezTo>
                <a:cubicBezTo>
                  <a:pt x="284150" y="387030"/>
                  <a:pt x="238317" y="450127"/>
                  <a:pt x="156261" y="500517"/>
                </a:cubicBezTo>
                <a:lnTo>
                  <a:pt x="156261" y="520068"/>
                </a:lnTo>
                <a:lnTo>
                  <a:pt x="137661" y="520068"/>
                </a:lnTo>
                <a:lnTo>
                  <a:pt x="137661" y="500517"/>
                </a:lnTo>
                <a:cubicBezTo>
                  <a:pt x="63704" y="455104"/>
                  <a:pt x="19027" y="399205"/>
                  <a:pt x="4876" y="334330"/>
                </a:cubicBezTo>
                <a:cubicBezTo>
                  <a:pt x="-15237" y="241727"/>
                  <a:pt x="30686" y="149302"/>
                  <a:pt x="72781" y="88070"/>
                </a:cubicBezTo>
                <a:lnTo>
                  <a:pt x="88089" y="98557"/>
                </a:lnTo>
                <a:cubicBezTo>
                  <a:pt x="48129" y="156767"/>
                  <a:pt x="4342" y="244304"/>
                  <a:pt x="23121" y="330331"/>
                </a:cubicBezTo>
                <a:cubicBezTo>
                  <a:pt x="35492" y="387296"/>
                  <a:pt x="74027" y="437064"/>
                  <a:pt x="137661" y="478566"/>
                </a:cubicBezTo>
                <a:lnTo>
                  <a:pt x="137661" y="418756"/>
                </a:lnTo>
                <a:lnTo>
                  <a:pt x="84618" y="365879"/>
                </a:lnTo>
                <a:lnTo>
                  <a:pt x="97790" y="352726"/>
                </a:lnTo>
                <a:lnTo>
                  <a:pt x="137661" y="392540"/>
                </a:lnTo>
                <a:lnTo>
                  <a:pt x="137661" y="332197"/>
                </a:lnTo>
                <a:lnTo>
                  <a:pt x="84618" y="279230"/>
                </a:lnTo>
                <a:lnTo>
                  <a:pt x="97790" y="266077"/>
                </a:lnTo>
                <a:lnTo>
                  <a:pt x="137661" y="305891"/>
                </a:lnTo>
                <a:lnTo>
                  <a:pt x="137661" y="245637"/>
                </a:lnTo>
                <a:lnTo>
                  <a:pt x="84618" y="192670"/>
                </a:lnTo>
                <a:lnTo>
                  <a:pt x="97790" y="179517"/>
                </a:lnTo>
                <a:lnTo>
                  <a:pt x="137661" y="219331"/>
                </a:lnTo>
                <a:lnTo>
                  <a:pt x="137661" y="148946"/>
                </a:lnTo>
                <a:lnTo>
                  <a:pt x="156261" y="148946"/>
                </a:lnTo>
                <a:lnTo>
                  <a:pt x="156261" y="219331"/>
                </a:lnTo>
                <a:lnTo>
                  <a:pt x="196132" y="179517"/>
                </a:lnTo>
                <a:lnTo>
                  <a:pt x="209304" y="192670"/>
                </a:lnTo>
                <a:lnTo>
                  <a:pt x="156261" y="245637"/>
                </a:lnTo>
                <a:lnTo>
                  <a:pt x="156261" y="305891"/>
                </a:lnTo>
                <a:lnTo>
                  <a:pt x="196132" y="266077"/>
                </a:lnTo>
                <a:lnTo>
                  <a:pt x="209304" y="279230"/>
                </a:lnTo>
                <a:lnTo>
                  <a:pt x="156261" y="332197"/>
                </a:lnTo>
                <a:lnTo>
                  <a:pt x="156261" y="392540"/>
                </a:lnTo>
                <a:lnTo>
                  <a:pt x="196132" y="352726"/>
                </a:lnTo>
                <a:lnTo>
                  <a:pt x="209304" y="365879"/>
                </a:lnTo>
                <a:lnTo>
                  <a:pt x="156261" y="418756"/>
                </a:lnTo>
                <a:lnTo>
                  <a:pt x="156261" y="478566"/>
                </a:lnTo>
                <a:cubicBezTo>
                  <a:pt x="227014" y="432442"/>
                  <a:pt x="266618" y="376010"/>
                  <a:pt x="274005" y="310779"/>
                </a:cubicBezTo>
                <a:cubicBezTo>
                  <a:pt x="282548" y="235062"/>
                  <a:pt x="245970" y="160055"/>
                  <a:pt x="213753" y="110465"/>
                </a:cubicBezTo>
                <a:cubicBezTo>
                  <a:pt x="187143" y="69585"/>
                  <a:pt x="159198" y="38925"/>
                  <a:pt x="146916" y="26128"/>
                </a:cubicBezTo>
                <a:cubicBezTo>
                  <a:pt x="138640" y="34748"/>
                  <a:pt x="123154" y="51633"/>
                  <a:pt x="105800" y="74206"/>
                </a:cubicBezTo>
                <a:lnTo>
                  <a:pt x="91026" y="62920"/>
                </a:lnTo>
                <a:cubicBezTo>
                  <a:pt x="117636" y="28172"/>
                  <a:pt x="139530" y="7020"/>
                  <a:pt x="140509" y="6221"/>
                </a:cubicBezTo>
                <a:close/>
              </a:path>
            </a:pathLst>
          </a:custGeom>
          <a:solidFill>
            <a:srgbClr val="E2BA7A"/>
          </a:solidFill>
          <a:ln>
            <a:noFill/>
          </a:ln>
        </p:spPr>
      </p:sp>
      <p:sp>
        <p:nvSpPr>
          <p:cNvPr id="7" name="矩形 6"/>
          <p:cNvSpPr/>
          <p:nvPr/>
        </p:nvSpPr>
        <p:spPr>
          <a:xfrm>
            <a:off x="6317568" y="748614"/>
            <a:ext cx="3990214" cy="645160"/>
          </a:xfrm>
          <a:prstGeom prst="rect">
            <a:avLst/>
          </a:prstGeom>
        </p:spPr>
        <p:txBody>
          <a:bodyPr wrap="square">
            <a:spAutoFit/>
          </a:bodyPr>
          <a:lstStyle/>
          <a:p>
            <a:r>
              <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工</a:t>
            </a:r>
            <a:r>
              <a:rPr lang="en-US" altLang="zh-CN"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作</a:t>
            </a:r>
            <a:r>
              <a:rPr lang="en-US" altLang="zh-CN"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原</a:t>
            </a:r>
            <a:r>
              <a:rPr lang="en-US" altLang="zh-CN"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理</a:t>
            </a:r>
            <a:endPar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endParaRPr>
          </a:p>
        </p:txBody>
      </p:sp>
      <p:sp>
        <p:nvSpPr>
          <p:cNvPr id="8" name="矩形 7"/>
          <p:cNvSpPr/>
          <p:nvPr/>
        </p:nvSpPr>
        <p:spPr>
          <a:xfrm>
            <a:off x="6317568" y="1521046"/>
            <a:ext cx="4156364" cy="1706880"/>
          </a:xfrm>
          <a:prstGeom prst="rect">
            <a:avLst/>
          </a:prstGeom>
        </p:spPr>
        <p:txBody>
          <a:bodyPr wrap="square">
            <a:spAutoFit/>
          </a:bodyPr>
          <a:lstStyle/>
          <a:p>
            <a:pPr lvl="0" indent="0" fontAlgn="auto">
              <a:lnSpc>
                <a:spcPct val="150000"/>
              </a:lnSpc>
            </a:pPr>
            <a:r>
              <a:rPr lang="zh-CN" altLang="en-US" sz="1400" dirty="0">
                <a:solidFill>
                  <a:schemeClr val="bg1">
                    <a:lumMod val="50000"/>
                  </a:schemeClr>
                </a:solidFill>
                <a:latin typeface="Calibri Light" panose="020F0302020204030204" pitchFamily="34" charset="0"/>
                <a:cs typeface="Calibri Light" panose="020F0302020204030204" pitchFamily="34" charset="0"/>
              </a:rPr>
              <a:t>视觉传感器先通过由镜头、光圈和滤光片组成的光学系统，遵循凸透镜成像规律在图像传感器上形成倒立实像，再由</a:t>
            </a:r>
            <a:r>
              <a:rPr lang="en-US" altLang="zh-CN" sz="1400" dirty="0">
                <a:solidFill>
                  <a:schemeClr val="bg1">
                    <a:lumMod val="50000"/>
                  </a:schemeClr>
                </a:solidFill>
                <a:latin typeface="Calibri Light" panose="020F0302020204030204" pitchFamily="34" charset="0"/>
                <a:cs typeface="Calibri Light" panose="020F0302020204030204" pitchFamily="34" charset="0"/>
              </a:rPr>
              <a:t> CCD </a:t>
            </a:r>
            <a:r>
              <a:rPr lang="zh-CN" altLang="en-US" sz="1400" dirty="0">
                <a:solidFill>
                  <a:schemeClr val="bg1">
                    <a:lumMod val="50000"/>
                  </a:schemeClr>
                </a:solidFill>
                <a:latin typeface="Calibri Light" panose="020F0302020204030204" pitchFamily="34" charset="0"/>
                <a:cs typeface="Calibri Light" panose="020F0302020204030204" pitchFamily="34" charset="0"/>
              </a:rPr>
              <a:t>或</a:t>
            </a:r>
            <a:r>
              <a:rPr lang="en-US" altLang="zh-CN" sz="1400" dirty="0">
                <a:solidFill>
                  <a:schemeClr val="bg1">
                    <a:lumMod val="50000"/>
                  </a:schemeClr>
                </a:solidFill>
                <a:latin typeface="Calibri Light" panose="020F0302020204030204" pitchFamily="34" charset="0"/>
                <a:cs typeface="Calibri Light" panose="020F0302020204030204" pitchFamily="34" charset="0"/>
              </a:rPr>
              <a:t> CMOS </a:t>
            </a:r>
            <a:r>
              <a:rPr lang="zh-CN" altLang="en-US" sz="1400" dirty="0">
                <a:solidFill>
                  <a:schemeClr val="bg1">
                    <a:lumMod val="50000"/>
                  </a:schemeClr>
                </a:solidFill>
                <a:latin typeface="Calibri Light" panose="020F0302020204030204" pitchFamily="34" charset="0"/>
                <a:cs typeface="Calibri Light" panose="020F0302020204030204" pitchFamily="34" charset="0"/>
              </a:rPr>
              <a:t>将光信号转换为电信号并进一步转为数字图像数据，且原始数据会经过预处理。</a:t>
            </a:r>
            <a:endParaRPr lang="zh-CN" altLang="en-US" sz="1400" dirty="0">
              <a:solidFill>
                <a:schemeClr val="bg1">
                  <a:lumMod val="50000"/>
                </a:schemeClr>
              </a:solidFill>
              <a:latin typeface="Calibri Light" panose="020F0302020204030204" pitchFamily="34" charset="0"/>
              <a:cs typeface="Calibri Light" panose="020F0302020204030204" pitchFamily="34" charset="0"/>
            </a:endParaRPr>
          </a:p>
        </p:txBody>
      </p:sp>
      <p:pic>
        <p:nvPicPr>
          <p:cNvPr id="9" name="图片 8"/>
          <p:cNvPicPr>
            <a:picLocks noChangeAspect="1"/>
          </p:cNvPicPr>
          <p:nvPr/>
        </p:nvPicPr>
        <p:blipFill>
          <a:blip r:embed="rId2"/>
          <a:stretch>
            <a:fillRect/>
          </a:stretch>
        </p:blipFill>
        <p:spPr>
          <a:xfrm>
            <a:off x="11569357" y="3193158"/>
            <a:ext cx="164606" cy="859611"/>
          </a:xfrm>
          <a:prstGeom prst="rect">
            <a:avLst/>
          </a:prstGeom>
        </p:spPr>
      </p:pic>
      <p:sp>
        <p:nvSpPr>
          <p:cNvPr id="2" name="矩形 1"/>
          <p:cNvSpPr/>
          <p:nvPr/>
        </p:nvSpPr>
        <p:spPr>
          <a:xfrm>
            <a:off x="6317568" y="3399739"/>
            <a:ext cx="3990214" cy="645160"/>
          </a:xfrm>
          <a:prstGeom prst="rect">
            <a:avLst/>
          </a:prstGeom>
        </p:spPr>
        <p:txBody>
          <a:bodyPr wrap="square">
            <a:spAutoFit/>
          </a:bodyPr>
          <a:p>
            <a:r>
              <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类</a:t>
            </a:r>
            <a:r>
              <a:rPr lang="en-US" altLang="zh-CN"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rPr>
              <a:t>型</a:t>
            </a:r>
            <a:endParaRPr lang="zh-CN" altLang="en-US" sz="3600" b="1" dirty="0">
              <a:solidFill>
                <a:srgbClr val="C4A275"/>
              </a:solidFill>
              <a:latin typeface="Arial Black" panose="020B0A04020102020204" pitchFamily="34" charset="0"/>
              <a:ea typeface="Cambria Math" panose="02040503050406030204" pitchFamily="18" charset="0"/>
              <a:cs typeface="MV Boli" panose="02000500030200090000" pitchFamily="2" charset="0"/>
            </a:endParaRPr>
          </a:p>
        </p:txBody>
      </p:sp>
      <p:sp>
        <p:nvSpPr>
          <p:cNvPr id="10" name="文本框 9"/>
          <p:cNvSpPr txBox="1"/>
          <p:nvPr/>
        </p:nvSpPr>
        <p:spPr>
          <a:xfrm>
            <a:off x="6307408" y="4197985"/>
            <a:ext cx="4292600" cy="1383665"/>
          </a:xfrm>
          <a:prstGeom prst="rect">
            <a:avLst/>
          </a:prstGeom>
          <a:noFill/>
        </p:spPr>
        <p:txBody>
          <a:bodyPr wrap="square" rtlCol="0">
            <a:spAutoFit/>
          </a:bodyPr>
          <a:p>
            <a:pPr algn="just">
              <a:lnSpc>
                <a:spcPct val="150000"/>
              </a:lnSpc>
              <a:buClrTx/>
              <a:buSzTx/>
              <a:buFontTx/>
            </a:pPr>
            <a:r>
              <a:rPr lang="zh-CN" altLang="en-US" sz="1400" dirty="0">
                <a:solidFill>
                  <a:schemeClr val="bg1">
                    <a:lumMod val="50000"/>
                  </a:schemeClr>
                </a:solidFill>
                <a:latin typeface="Calibri Light" panose="020F0302020204030204" pitchFamily="34" charset="0"/>
                <a:cs typeface="Calibri Light" panose="020F0302020204030204" pitchFamily="34" charset="0"/>
              </a:rPr>
              <a:t>按光谱范围可分为可见光摄像头、红外摄像头、多光谱/高光谱摄像头。按镜头类型可分为单目摄像头、双目摄像头。按安装位置可分为前视摄像头、后视摄像头、环视摄像头、内视摄像头。</a:t>
            </a:r>
            <a:endParaRPr lang="zh-CN" altLang="en-US" sz="1400" dirty="0">
              <a:solidFill>
                <a:schemeClr val="bg1">
                  <a:lumMod val="50000"/>
                </a:schemeClr>
              </a:solidFill>
              <a:latin typeface="Calibri Light" panose="020F0302020204030204" pitchFamily="34" charset="0"/>
              <a:cs typeface="Calibri Light" panose="020F03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2000"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iterate type="lt">
                                    <p:tmPct val="30000"/>
                                  </p:iterate>
                                  <p:childTnLst>
                                    <p:set>
                                      <p:cBhvr>
                                        <p:cTn id="12" dur="500"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50"/>
                            </p:stCondLst>
                            <p:childTnLst>
                              <p:par>
                                <p:cTn id="17" presetID="42" presetClass="entr" presetSubtype="0" fill="hold" grpId="0" nodeType="afterEffect">
                                  <p:stCondLst>
                                    <p:cond delay="0"/>
                                  </p:stCondLst>
                                  <p:childTnLst>
                                    <p:set>
                                      <p:cBhvr>
                                        <p:cTn id="18" dur="2000"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2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7050"/>
                            </p:stCondLst>
                            <p:childTnLst>
                              <p:par>
                                <p:cTn id="23" presetID="42" presetClass="entr" presetSubtype="0" fill="hold" grpId="0" nodeType="afterEffect">
                                  <p:stCondLst>
                                    <p:cond delay="0"/>
                                  </p:stCondLst>
                                  <p:iterate type="lt">
                                    <p:tmPct val="30000"/>
                                  </p:iterate>
                                  <p:childTnLst>
                                    <p:set>
                                      <p:cBhvr>
                                        <p:cTn id="24" dur="500"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1375275" y="2168236"/>
            <a:ext cx="2632364" cy="252152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1023299" y="1895680"/>
            <a:ext cx="3315567" cy="3006895"/>
          </a:xfrm>
          <a:prstGeom prst="hexagon">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leaf_305244"/>
          <p:cNvSpPr>
            <a:spLocks noChangeAspect="1"/>
          </p:cNvSpPr>
          <p:nvPr/>
        </p:nvSpPr>
        <p:spPr bwMode="auto">
          <a:xfrm>
            <a:off x="2365345" y="2802669"/>
            <a:ext cx="606756" cy="125266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3880" h="606722">
                <a:moveTo>
                  <a:pt x="137678" y="538626"/>
                </a:moveTo>
                <a:lnTo>
                  <a:pt x="156237" y="538626"/>
                </a:lnTo>
                <a:lnTo>
                  <a:pt x="156237" y="606722"/>
                </a:lnTo>
                <a:lnTo>
                  <a:pt x="137678" y="606722"/>
                </a:lnTo>
                <a:close/>
                <a:moveTo>
                  <a:pt x="47848" y="325307"/>
                </a:moveTo>
                <a:lnTo>
                  <a:pt x="72616" y="325307"/>
                </a:lnTo>
                <a:lnTo>
                  <a:pt x="72616" y="343866"/>
                </a:lnTo>
                <a:lnTo>
                  <a:pt x="47848" y="343866"/>
                </a:lnTo>
                <a:close/>
                <a:moveTo>
                  <a:pt x="208879" y="312817"/>
                </a:moveTo>
                <a:lnTo>
                  <a:pt x="233718" y="312817"/>
                </a:lnTo>
                <a:lnTo>
                  <a:pt x="233718" y="331517"/>
                </a:lnTo>
                <a:lnTo>
                  <a:pt x="208879" y="331517"/>
                </a:lnTo>
                <a:close/>
                <a:moveTo>
                  <a:pt x="221228" y="226303"/>
                </a:moveTo>
                <a:lnTo>
                  <a:pt x="246067" y="226303"/>
                </a:lnTo>
                <a:lnTo>
                  <a:pt x="246067" y="244862"/>
                </a:lnTo>
                <a:lnTo>
                  <a:pt x="221228" y="244862"/>
                </a:lnTo>
                <a:close/>
                <a:moveTo>
                  <a:pt x="60197" y="226303"/>
                </a:moveTo>
                <a:lnTo>
                  <a:pt x="84965" y="226303"/>
                </a:lnTo>
                <a:lnTo>
                  <a:pt x="84965" y="244862"/>
                </a:lnTo>
                <a:lnTo>
                  <a:pt x="60197" y="244862"/>
                </a:lnTo>
                <a:close/>
                <a:moveTo>
                  <a:pt x="109805" y="114881"/>
                </a:moveTo>
                <a:lnTo>
                  <a:pt x="134503" y="114881"/>
                </a:lnTo>
                <a:lnTo>
                  <a:pt x="134503" y="133510"/>
                </a:lnTo>
                <a:lnTo>
                  <a:pt x="109805" y="133510"/>
                </a:lnTo>
                <a:close/>
                <a:moveTo>
                  <a:pt x="146922" y="90183"/>
                </a:moveTo>
                <a:lnTo>
                  <a:pt x="171761" y="90183"/>
                </a:lnTo>
                <a:lnTo>
                  <a:pt x="171761" y="108812"/>
                </a:lnTo>
                <a:lnTo>
                  <a:pt x="146922" y="108812"/>
                </a:lnTo>
                <a:close/>
                <a:moveTo>
                  <a:pt x="146916" y="0"/>
                </a:moveTo>
                <a:lnTo>
                  <a:pt x="153413" y="6221"/>
                </a:lnTo>
                <a:cubicBezTo>
                  <a:pt x="155015" y="7731"/>
                  <a:pt x="192928" y="44346"/>
                  <a:pt x="229328" y="100334"/>
                </a:cubicBezTo>
                <a:cubicBezTo>
                  <a:pt x="250776" y="133394"/>
                  <a:pt x="267152" y="166276"/>
                  <a:pt x="278010" y="198091"/>
                </a:cubicBezTo>
                <a:cubicBezTo>
                  <a:pt x="291715" y="238261"/>
                  <a:pt x="296521" y="276831"/>
                  <a:pt x="292516" y="312912"/>
                </a:cubicBezTo>
                <a:cubicBezTo>
                  <a:pt x="284150" y="387030"/>
                  <a:pt x="238317" y="450127"/>
                  <a:pt x="156261" y="500517"/>
                </a:cubicBezTo>
                <a:lnTo>
                  <a:pt x="156261" y="520068"/>
                </a:lnTo>
                <a:lnTo>
                  <a:pt x="137661" y="520068"/>
                </a:lnTo>
                <a:lnTo>
                  <a:pt x="137661" y="500517"/>
                </a:lnTo>
                <a:cubicBezTo>
                  <a:pt x="63704" y="455104"/>
                  <a:pt x="19027" y="399205"/>
                  <a:pt x="4876" y="334330"/>
                </a:cubicBezTo>
                <a:cubicBezTo>
                  <a:pt x="-15237" y="241727"/>
                  <a:pt x="30686" y="149302"/>
                  <a:pt x="72781" y="88070"/>
                </a:cubicBezTo>
                <a:lnTo>
                  <a:pt x="88089" y="98557"/>
                </a:lnTo>
                <a:cubicBezTo>
                  <a:pt x="48129" y="156767"/>
                  <a:pt x="4342" y="244304"/>
                  <a:pt x="23121" y="330331"/>
                </a:cubicBezTo>
                <a:cubicBezTo>
                  <a:pt x="35492" y="387296"/>
                  <a:pt x="74027" y="437064"/>
                  <a:pt x="137661" y="478566"/>
                </a:cubicBezTo>
                <a:lnTo>
                  <a:pt x="137661" y="418756"/>
                </a:lnTo>
                <a:lnTo>
                  <a:pt x="84618" y="365879"/>
                </a:lnTo>
                <a:lnTo>
                  <a:pt x="97790" y="352726"/>
                </a:lnTo>
                <a:lnTo>
                  <a:pt x="137661" y="392540"/>
                </a:lnTo>
                <a:lnTo>
                  <a:pt x="137661" y="332197"/>
                </a:lnTo>
                <a:lnTo>
                  <a:pt x="84618" y="279230"/>
                </a:lnTo>
                <a:lnTo>
                  <a:pt x="97790" y="266077"/>
                </a:lnTo>
                <a:lnTo>
                  <a:pt x="137661" y="305891"/>
                </a:lnTo>
                <a:lnTo>
                  <a:pt x="137661" y="245637"/>
                </a:lnTo>
                <a:lnTo>
                  <a:pt x="84618" y="192670"/>
                </a:lnTo>
                <a:lnTo>
                  <a:pt x="97790" y="179517"/>
                </a:lnTo>
                <a:lnTo>
                  <a:pt x="137661" y="219331"/>
                </a:lnTo>
                <a:lnTo>
                  <a:pt x="137661" y="148946"/>
                </a:lnTo>
                <a:lnTo>
                  <a:pt x="156261" y="148946"/>
                </a:lnTo>
                <a:lnTo>
                  <a:pt x="156261" y="219331"/>
                </a:lnTo>
                <a:lnTo>
                  <a:pt x="196132" y="179517"/>
                </a:lnTo>
                <a:lnTo>
                  <a:pt x="209304" y="192670"/>
                </a:lnTo>
                <a:lnTo>
                  <a:pt x="156261" y="245637"/>
                </a:lnTo>
                <a:lnTo>
                  <a:pt x="156261" y="305891"/>
                </a:lnTo>
                <a:lnTo>
                  <a:pt x="196132" y="266077"/>
                </a:lnTo>
                <a:lnTo>
                  <a:pt x="209304" y="279230"/>
                </a:lnTo>
                <a:lnTo>
                  <a:pt x="156261" y="332197"/>
                </a:lnTo>
                <a:lnTo>
                  <a:pt x="156261" y="392540"/>
                </a:lnTo>
                <a:lnTo>
                  <a:pt x="196132" y="352726"/>
                </a:lnTo>
                <a:lnTo>
                  <a:pt x="209304" y="365879"/>
                </a:lnTo>
                <a:lnTo>
                  <a:pt x="156261" y="418756"/>
                </a:lnTo>
                <a:lnTo>
                  <a:pt x="156261" y="478566"/>
                </a:lnTo>
                <a:cubicBezTo>
                  <a:pt x="227014" y="432442"/>
                  <a:pt x="266618" y="376010"/>
                  <a:pt x="274005" y="310779"/>
                </a:cubicBezTo>
                <a:cubicBezTo>
                  <a:pt x="282548" y="235062"/>
                  <a:pt x="245970" y="160055"/>
                  <a:pt x="213753" y="110465"/>
                </a:cubicBezTo>
                <a:cubicBezTo>
                  <a:pt x="187143" y="69585"/>
                  <a:pt x="159198" y="38925"/>
                  <a:pt x="146916" y="26128"/>
                </a:cubicBezTo>
                <a:cubicBezTo>
                  <a:pt x="138640" y="34748"/>
                  <a:pt x="123154" y="51633"/>
                  <a:pt x="105800" y="74206"/>
                </a:cubicBezTo>
                <a:lnTo>
                  <a:pt x="91026" y="62920"/>
                </a:lnTo>
                <a:cubicBezTo>
                  <a:pt x="117636" y="28172"/>
                  <a:pt x="139530" y="7020"/>
                  <a:pt x="140509" y="6221"/>
                </a:cubicBezTo>
                <a:close/>
              </a:path>
            </a:pathLst>
          </a:custGeom>
          <a:solidFill>
            <a:srgbClr val="E2BA7A"/>
          </a:solidFill>
          <a:ln>
            <a:noFill/>
          </a:ln>
        </p:spPr>
      </p:sp>
      <p:sp>
        <p:nvSpPr>
          <p:cNvPr id="7" name="矩形 6"/>
          <p:cNvSpPr/>
          <p:nvPr/>
        </p:nvSpPr>
        <p:spPr>
          <a:xfrm>
            <a:off x="6317615" y="1767840"/>
            <a:ext cx="4606290" cy="645160"/>
          </a:xfrm>
          <a:prstGeom prst="rect">
            <a:avLst/>
          </a:prstGeom>
        </p:spPr>
        <p:txBody>
          <a:bodyPr wrap="square">
            <a:spAutoFit/>
          </a:bodyPr>
          <a:lstStyle/>
          <a:p>
            <a:r>
              <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应</a:t>
            </a:r>
            <a:r>
              <a:rPr lang="en-US" altLang="zh-CN"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用</a:t>
            </a:r>
            <a:r>
              <a:rPr lang="en-US" altLang="zh-CN"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优</a:t>
            </a:r>
            <a:r>
              <a:rPr lang="en-US" altLang="zh-CN"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势</a:t>
            </a:r>
            <a:r>
              <a:rPr lang="en-US" altLang="zh-CN"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与</a:t>
            </a:r>
            <a:r>
              <a:rPr lang="en-US" altLang="zh-CN"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挑</a:t>
            </a:r>
            <a:r>
              <a:rPr lang="en-US" altLang="zh-CN"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 </a:t>
            </a:r>
            <a:r>
              <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rPr>
              <a:t>战</a:t>
            </a:r>
            <a:endParaRPr lang="zh-CN" altLang="en-US" sz="3600" dirty="0">
              <a:solidFill>
                <a:srgbClr val="C4A275"/>
              </a:solidFill>
              <a:latin typeface="Arial Black" panose="020B0A04020102020204" pitchFamily="34" charset="0"/>
              <a:ea typeface="Cambria Math" panose="02040503050406030204" pitchFamily="18" charset="0"/>
              <a:cs typeface="MV Boli" panose="02000500030200090000" pitchFamily="2" charset="0"/>
            </a:endParaRPr>
          </a:p>
        </p:txBody>
      </p:sp>
      <p:sp>
        <p:nvSpPr>
          <p:cNvPr id="8" name="矩形 7"/>
          <p:cNvSpPr/>
          <p:nvPr/>
        </p:nvSpPr>
        <p:spPr>
          <a:xfrm>
            <a:off x="6317568" y="2803111"/>
            <a:ext cx="4156364" cy="1706880"/>
          </a:xfrm>
          <a:prstGeom prst="rect">
            <a:avLst/>
          </a:prstGeom>
        </p:spPr>
        <p:txBody>
          <a:bodyPr wrap="square">
            <a:spAutoFit/>
          </a:bodyPr>
          <a:lstStyle/>
          <a:p>
            <a:pPr lvl="0" indent="0" algn="just" fontAlgn="auto">
              <a:lnSpc>
                <a:spcPct val="150000"/>
              </a:lnSpc>
            </a:pPr>
            <a:r>
              <a:rPr lang="zh-CN" altLang="en-US" sz="1400" dirty="0">
                <a:solidFill>
                  <a:schemeClr val="bg1">
                    <a:lumMod val="50000"/>
                  </a:schemeClr>
                </a:solidFill>
                <a:latin typeface="Calibri Light" panose="020F0302020204030204" pitchFamily="34" charset="0"/>
                <a:cs typeface="Calibri Light" panose="020F0302020204030204" pitchFamily="34" charset="0"/>
              </a:rPr>
              <a:t>视觉传感器在智能汽车中具备信息丰富度高、目标识别能力强、成本效益高且技术成熟度高的优势，却也存在环境适应性有限、深度感知能力不足、计算复杂度高以及安全可靠性待提升的挑战，这些因素共同影响其在自动驾驶中的应用效果。</a:t>
            </a:r>
            <a:endParaRPr lang="zh-CN" altLang="en-US" sz="1400" dirty="0">
              <a:solidFill>
                <a:schemeClr val="bg1">
                  <a:lumMod val="50000"/>
                </a:schemeClr>
              </a:solidFill>
              <a:latin typeface="Calibri Light" panose="020F0302020204030204" pitchFamily="34" charset="0"/>
              <a:cs typeface="Calibri Light" panose="020F0302020204030204" pitchFamily="34" charset="0"/>
            </a:endParaRPr>
          </a:p>
        </p:txBody>
      </p:sp>
      <p:pic>
        <p:nvPicPr>
          <p:cNvPr id="9" name="图片 8"/>
          <p:cNvPicPr>
            <a:picLocks noChangeAspect="1"/>
          </p:cNvPicPr>
          <p:nvPr/>
        </p:nvPicPr>
        <p:blipFill>
          <a:blip r:embed="rId1"/>
          <a:stretch>
            <a:fillRect/>
          </a:stretch>
        </p:blipFill>
        <p:spPr>
          <a:xfrm>
            <a:off x="11569357" y="3193158"/>
            <a:ext cx="164606" cy="859611"/>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7098" r="37713"/>
          <a:stretch>
            <a:fillRect/>
          </a:stretch>
        </p:blipFill>
        <p:spPr>
          <a:xfrm>
            <a:off x="0" y="0"/>
            <a:ext cx="5382916" cy="6875751"/>
          </a:xfrm>
          <a:prstGeom prst="rect">
            <a:avLst/>
          </a:prstGeom>
        </p:spPr>
      </p:pic>
      <p:sp>
        <p:nvSpPr>
          <p:cNvPr id="14" name="任意多边形: 形状 13"/>
          <p:cNvSpPr/>
          <p:nvPr/>
        </p:nvSpPr>
        <p:spPr>
          <a:xfrm>
            <a:off x="0" y="-17751"/>
            <a:ext cx="5382916" cy="6875751"/>
          </a:xfrm>
          <a:custGeom>
            <a:avLst/>
            <a:gdLst>
              <a:gd name="connsiteX0" fmla="*/ 2501878 w 5382916"/>
              <a:gd name="connsiteY0" fmla="*/ 1767789 h 6875751"/>
              <a:gd name="connsiteX1" fmla="*/ 783914 w 5382916"/>
              <a:gd name="connsiteY1" fmla="*/ 3425573 h 6875751"/>
              <a:gd name="connsiteX2" fmla="*/ 2501878 w 5382916"/>
              <a:gd name="connsiteY2" fmla="*/ 5083357 h 6875751"/>
              <a:gd name="connsiteX3" fmla="*/ 4219842 w 5382916"/>
              <a:gd name="connsiteY3" fmla="*/ 3425573 h 6875751"/>
              <a:gd name="connsiteX4" fmla="*/ 2501878 w 5382916"/>
              <a:gd name="connsiteY4" fmla="*/ 1767789 h 6875751"/>
              <a:gd name="connsiteX5" fmla="*/ 0 w 5382916"/>
              <a:gd name="connsiteY5" fmla="*/ 0 h 6875751"/>
              <a:gd name="connsiteX6" fmla="*/ 5382916 w 5382916"/>
              <a:gd name="connsiteY6" fmla="*/ 0 h 6875751"/>
              <a:gd name="connsiteX7" fmla="*/ 5382916 w 5382916"/>
              <a:gd name="connsiteY7" fmla="*/ 6875751 h 6875751"/>
              <a:gd name="connsiteX8" fmla="*/ 0 w 5382916"/>
              <a:gd name="connsiteY8" fmla="*/ 6875751 h 68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2916" h="6875751">
                <a:moveTo>
                  <a:pt x="2501878" y="1767789"/>
                </a:moveTo>
                <a:cubicBezTo>
                  <a:pt x="1553073" y="1767789"/>
                  <a:pt x="783914" y="2510004"/>
                  <a:pt x="783914" y="3425573"/>
                </a:cubicBezTo>
                <a:cubicBezTo>
                  <a:pt x="783914" y="4341142"/>
                  <a:pt x="1553073" y="5083357"/>
                  <a:pt x="2501878" y="5083357"/>
                </a:cubicBezTo>
                <a:cubicBezTo>
                  <a:pt x="3450683" y="5083357"/>
                  <a:pt x="4219842" y="4341142"/>
                  <a:pt x="4219842" y="3425573"/>
                </a:cubicBezTo>
                <a:cubicBezTo>
                  <a:pt x="4219842" y="2510004"/>
                  <a:pt x="3450683" y="1767789"/>
                  <a:pt x="2501878" y="1767789"/>
                </a:cubicBezTo>
                <a:close/>
                <a:moveTo>
                  <a:pt x="0" y="0"/>
                </a:moveTo>
                <a:lnTo>
                  <a:pt x="5382916" y="0"/>
                </a:lnTo>
                <a:lnTo>
                  <a:pt x="5382916" y="6875751"/>
                </a:lnTo>
                <a:lnTo>
                  <a:pt x="0" y="6875751"/>
                </a:ln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34291" y="1784439"/>
            <a:ext cx="3450239" cy="328912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69568" y="2930043"/>
            <a:ext cx="2052165" cy="1015663"/>
          </a:xfrm>
          <a:prstGeom prst="rect">
            <a:avLst/>
          </a:prstGeom>
        </p:spPr>
        <p:txBody>
          <a:bodyPr wrap="none">
            <a:spAutoFit/>
          </a:bodyPr>
          <a:lstStyle/>
          <a:p>
            <a:pPr lvl="0"/>
            <a:r>
              <a:rPr lang="en-US" altLang="zh-CN" sz="6000" dirty="0">
                <a:solidFill>
                  <a:schemeClr val="bg1"/>
                </a:solidFill>
                <a:latin typeface="MV Boli" panose="02000500030200090000" pitchFamily="2" charset="0"/>
                <a:cs typeface="MV Boli" panose="02000500030200090000" pitchFamily="2" charset="0"/>
              </a:rPr>
              <a:t>Swiss</a:t>
            </a:r>
            <a:endParaRPr lang="zh-CN" altLang="en-US" sz="6000" dirty="0">
              <a:solidFill>
                <a:schemeClr val="bg1"/>
              </a:solidFill>
              <a:latin typeface="MV Boli" panose="02000500030200090000" pitchFamily="2" charset="0"/>
              <a:cs typeface="MV Boli" panose="0200050003020009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2000"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iterate type="lt">
                                    <p:tmPct val="40000"/>
                                  </p:iterate>
                                  <p:childTnLst>
                                    <p:set>
                                      <p:cBhvr>
                                        <p:cTn id="12" dur="500"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12" name="矩形 11"/>
          <p:cNvSpPr/>
          <p:nvPr/>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73124" y="1760657"/>
            <a:ext cx="5510337" cy="3675352"/>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54662"/>
          <a:stretch>
            <a:fillRect/>
          </a:stretch>
        </p:blipFill>
        <p:spPr>
          <a:xfrm>
            <a:off x="7440663" y="1760657"/>
            <a:ext cx="2498297" cy="3675352"/>
          </a:xfrm>
          <a:prstGeom prst="rect">
            <a:avLst/>
          </a:prstGeom>
        </p:spPr>
      </p:pic>
      <p:sp>
        <p:nvSpPr>
          <p:cNvPr id="17" name="矩形 16"/>
          <p:cNvSpPr/>
          <p:nvPr/>
        </p:nvSpPr>
        <p:spPr>
          <a:xfrm>
            <a:off x="5985164" y="1141051"/>
            <a:ext cx="3352800" cy="4914564"/>
          </a:xfrm>
          <a:prstGeom prst="rect">
            <a:avLst/>
          </a:prstGeom>
          <a:solidFill>
            <a:srgbClr val="FFE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72630" y="2875058"/>
            <a:ext cx="6024880" cy="1861185"/>
          </a:xfrm>
          <a:prstGeom prst="rect">
            <a:avLst/>
          </a:prstGeom>
        </p:spPr>
        <p:txBody>
          <a:bodyPr wrap="none">
            <a:spAutoFit/>
          </a:bodyPr>
          <a:lstStyle/>
          <a:p>
            <a:r>
              <a:rPr lang="zh-CN" altLang="en-US" sz="11500" dirty="0">
                <a:solidFill>
                  <a:schemeClr val="bg1"/>
                </a:solidFill>
                <a:latin typeface="华康行楷体 W5" panose="03000509000000000000" charset="-122"/>
                <a:ea typeface="华康行楷体 W5" panose="03000509000000000000" charset="-122"/>
                <a:cs typeface="MV Boli" panose="02000500030200090000" pitchFamily="2" charset="0"/>
              </a:rPr>
              <a:t>谢谢</a:t>
            </a:r>
            <a:r>
              <a:rPr lang="zh-CN" altLang="en-US" sz="11500" dirty="0">
                <a:solidFill>
                  <a:schemeClr val="tx1"/>
                </a:solidFill>
                <a:latin typeface="华康行楷体 W5" panose="03000509000000000000" charset="-122"/>
                <a:ea typeface="华康行楷体 W5" panose="03000509000000000000" charset="-122"/>
                <a:cs typeface="MV Boli" panose="02000500030200090000" pitchFamily="2" charset="0"/>
              </a:rPr>
              <a:t>观看</a:t>
            </a:r>
            <a:endParaRPr lang="zh-CN" altLang="en-US" sz="11500" dirty="0">
              <a:solidFill>
                <a:schemeClr val="tx1"/>
              </a:solidFill>
              <a:latin typeface="华康行楷体 W5" panose="03000509000000000000" charset="-122"/>
              <a:ea typeface="华康行楷体 W5" panose="03000509000000000000" charset="-122"/>
              <a:cs typeface="MV Boli" panose="02000500030200090000" pitchFamily="2" charset="0"/>
            </a:endParaRPr>
          </a:p>
        </p:txBody>
      </p:sp>
      <p:sp>
        <p:nvSpPr>
          <p:cNvPr id="24" name="矩形 23"/>
          <p:cNvSpPr/>
          <p:nvPr/>
        </p:nvSpPr>
        <p:spPr>
          <a:xfrm>
            <a:off x="8386780" y="4044609"/>
            <a:ext cx="606256" cy="230832"/>
          </a:xfrm>
          <a:prstGeom prst="rect">
            <a:avLst/>
          </a:prstGeom>
        </p:spPr>
        <p:txBody>
          <a:bodyPr wrap="none">
            <a:spAutoFit/>
          </a:bodyPr>
          <a:lstStyle/>
          <a:p>
            <a:r>
              <a:rPr lang="en-US" altLang="zh-CN" sz="900" dirty="0">
                <a:solidFill>
                  <a:schemeClr val="tx1">
                    <a:lumMod val="65000"/>
                    <a:lumOff val="35000"/>
                  </a:schemeClr>
                </a:solidFill>
                <a:latin typeface="Calibri Light" panose="020F0302020204030204" pitchFamily="34" charset="0"/>
                <a:cs typeface="Calibri Light" panose="020F0302020204030204" pitchFamily="34" charset="0"/>
              </a:rPr>
              <a:t>the swiss</a:t>
            </a:r>
            <a:endParaRPr lang="en-US" altLang="zh-CN" sz="9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5" name="矩形 24" hidden="1"/>
          <p:cNvSpPr/>
          <p:nvPr/>
        </p:nvSpPr>
        <p:spPr>
          <a:xfrm>
            <a:off x="6503756" y="3529110"/>
            <a:ext cx="2315615" cy="830997"/>
          </a:xfrm>
          <a:prstGeom prst="rect">
            <a:avLst/>
          </a:prstGeom>
        </p:spPr>
        <p:txBody>
          <a:bodyPr wrap="square">
            <a:spAutoFit/>
          </a:bodyPr>
          <a:lstStyle/>
          <a:p>
            <a:pPr algn="ctr"/>
            <a:r>
              <a:rPr lang="en-US" altLang="zh-CN" sz="800" dirty="0">
                <a:solidFill>
                  <a:schemeClr val="bg1">
                    <a:lumMod val="50000"/>
                  </a:schemeClr>
                </a:solidFill>
                <a:latin typeface="Calibri Light" panose="020F0302020204030204" pitchFamily="34" charset="0"/>
                <a:cs typeface="Calibri Light" panose="020F0302020204030204" pitchFamily="34" charset="0"/>
              </a:rPr>
              <a:t>Let life be beautiful like summer flowers and death like autumn leaves. If you shed tears when you miss the sun, you also miss the stars. I leave uncultivated today, was precisely yesterday perishes tomorrow which person of the body implored. Life has a value only when it has something valuable as its object.</a:t>
            </a:r>
            <a:endParaRPr lang="en-US" altLang="zh-CN" sz="8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26" name="矩形 25"/>
          <p:cNvSpPr/>
          <p:nvPr/>
        </p:nvSpPr>
        <p:spPr>
          <a:xfrm>
            <a:off x="1714729" y="3082780"/>
            <a:ext cx="1061291" cy="338554"/>
          </a:xfrm>
          <a:prstGeom prst="rect">
            <a:avLst/>
          </a:prstGeom>
        </p:spPr>
        <p:txBody>
          <a:bodyPr wrap="square">
            <a:spAutoFit/>
          </a:bodyPr>
          <a:lstStyle/>
          <a:p>
            <a:r>
              <a:rPr lang="en-US" altLang="zh-CN" sz="800" dirty="0">
                <a:solidFill>
                  <a:schemeClr val="tx1">
                    <a:lumMod val="65000"/>
                    <a:lumOff val="35000"/>
                  </a:schemeClr>
                </a:solidFill>
                <a:latin typeface="Calibri Light" panose="020F0302020204030204" pitchFamily="34" charset="0"/>
                <a:cs typeface="Calibri Light" panose="020F0302020204030204" pitchFamily="34" charset="0"/>
              </a:rPr>
              <a:t>Let life be beautiful like summer flowers</a:t>
            </a:r>
            <a:endParaRPr lang="en-US" altLang="zh-CN" sz="105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7" name="矩形 26"/>
          <p:cNvSpPr/>
          <p:nvPr/>
        </p:nvSpPr>
        <p:spPr>
          <a:xfrm>
            <a:off x="1706350" y="2836559"/>
            <a:ext cx="774571" cy="246221"/>
          </a:xfrm>
          <a:prstGeom prst="rect">
            <a:avLst/>
          </a:prstGeom>
        </p:spPr>
        <p:txBody>
          <a:bodyPr wrap="none">
            <a:spAutoFit/>
          </a:bodyPr>
          <a:lstStyle/>
          <a:p>
            <a:r>
              <a:rPr lang="en-US" altLang="zh-CN" sz="1000" dirty="0">
                <a:latin typeface="MV Boli" panose="02000500030200090000" pitchFamily="2" charset="0"/>
                <a:cs typeface="MV Boli" panose="02000500030200090000" pitchFamily="2" charset="0"/>
              </a:rPr>
              <a:t>The Swiss</a:t>
            </a:r>
            <a:endParaRPr lang="en-US" altLang="zh-CN" sz="1000" dirty="0">
              <a:latin typeface="MV Boli" panose="02000500030200090000" pitchFamily="2" charset="0"/>
              <a:cs typeface="MV Boli" panose="02000500030200090000" pitchFamily="2" charset="0"/>
            </a:endParaRPr>
          </a:p>
        </p:txBody>
      </p:sp>
      <p:sp>
        <p:nvSpPr>
          <p:cNvPr id="28" name="流程图: 接点 27"/>
          <p:cNvSpPr/>
          <p:nvPr/>
        </p:nvSpPr>
        <p:spPr>
          <a:xfrm>
            <a:off x="10349115" y="3082780"/>
            <a:ext cx="167149" cy="133446"/>
          </a:xfrm>
          <a:prstGeom prst="flowChartConnector">
            <a:avLst/>
          </a:prstGeom>
          <a:solidFill>
            <a:srgbClr val="F6D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a:off x="10349115" y="3447247"/>
            <a:ext cx="167149" cy="133446"/>
          </a:xfrm>
          <a:prstGeom prst="flowChartConnector">
            <a:avLst/>
          </a:prstGeom>
          <a:solidFill>
            <a:srgbClr val="88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a:off x="10349115" y="3811041"/>
            <a:ext cx="167149" cy="133446"/>
          </a:xfrm>
          <a:prstGeom prst="flowChartConnector">
            <a:avLst/>
          </a:prstGeom>
          <a:solidFill>
            <a:srgbClr val="C4A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hidden="1"/>
          <p:cNvSpPr/>
          <p:nvPr/>
        </p:nvSpPr>
        <p:spPr>
          <a:xfrm rot="5400000">
            <a:off x="-312589" y="-2038950"/>
            <a:ext cx="9213272" cy="11699982"/>
          </a:xfrm>
          <a:prstGeom prst="rtTriangle">
            <a:avLst/>
          </a:prstGeom>
          <a:solidFill>
            <a:schemeClr val="bg2">
              <a:lumMod val="50000"/>
              <a:alpha val="16000"/>
            </a:schemeClr>
          </a:solidFill>
          <a:ln>
            <a:noFill/>
          </a:ln>
          <a:effectLst>
            <a:outerShdw blurRad="711200" dist="736600" dir="6360000" sx="120000" sy="120000" algn="ctr" rotWithShape="0">
              <a:srgbClr val="000000">
                <a:alpha val="82000"/>
              </a:srgbClr>
            </a:outerShdw>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702332" y="3038992"/>
            <a:ext cx="2130425" cy="414020"/>
          </a:xfrm>
          <a:prstGeom prst="rect">
            <a:avLst/>
          </a:prstGeom>
        </p:spPr>
        <p:txBody>
          <a:bodyPr wrap="none">
            <a:spAutoFit/>
          </a:bodyPr>
          <a:lstStyle/>
          <a:p>
            <a:pPr lvl="0" algn="l"/>
            <a:r>
              <a:rPr lang="en-US" altLang="zh-CN" sz="1050" dirty="0">
                <a:solidFill>
                  <a:prstClr val="black">
                    <a:lumMod val="65000"/>
                    <a:lumOff val="35000"/>
                  </a:prstClr>
                </a:solidFill>
                <a:latin typeface="Calibri Light" panose="020F0302020204030204" pitchFamily="34" charset="0"/>
                <a:cs typeface="Calibri Light" panose="020F0302020204030204" pitchFamily="34" charset="0"/>
              </a:rPr>
              <a:t>Light Detection and Ranging</a:t>
            </a:r>
            <a:r>
              <a:rPr lang="zh-CN" altLang="en-US" sz="1050" dirty="0">
                <a:solidFill>
                  <a:prstClr val="black">
                    <a:lumMod val="65000"/>
                    <a:lumOff val="35000"/>
                  </a:prstClr>
                </a:solidFill>
                <a:latin typeface="Calibri Light" panose="020F0302020204030204" pitchFamily="34" charset="0"/>
                <a:cs typeface="Calibri Light" panose="020F0302020204030204" pitchFamily="34" charset="0"/>
              </a:rPr>
              <a:t>，</a:t>
            </a:r>
            <a:r>
              <a:rPr lang="en-US" altLang="zh-CN" sz="1050" dirty="0">
                <a:solidFill>
                  <a:prstClr val="black">
                    <a:lumMod val="65000"/>
                    <a:lumOff val="35000"/>
                  </a:prstClr>
                </a:solidFill>
                <a:latin typeface="Calibri Light" panose="020F0302020204030204" pitchFamily="34" charset="0"/>
                <a:cs typeface="Calibri Light" panose="020F0302020204030204" pitchFamily="34" charset="0"/>
              </a:rPr>
              <a:t>LiDAR</a:t>
            </a:r>
            <a:endParaRPr lang="en-US" altLang="zh-CN" sz="1050" dirty="0">
              <a:solidFill>
                <a:prstClr val="black">
                  <a:lumMod val="65000"/>
                  <a:lumOff val="35000"/>
                </a:prstClr>
              </a:solidFill>
              <a:latin typeface="Calibri Light" panose="020F0302020204030204" pitchFamily="34" charset="0"/>
              <a:cs typeface="Calibri Light" panose="020F0302020204030204" pitchFamily="34" charset="0"/>
            </a:endParaRPr>
          </a:p>
          <a:p>
            <a:pPr lvl="0"/>
            <a:endParaRPr lang="en-US" altLang="zh-CN" sz="1050" dirty="0">
              <a:solidFill>
                <a:prstClr val="black">
                  <a:lumMod val="65000"/>
                  <a:lumOff val="35000"/>
                </a:prstClr>
              </a:solidFill>
              <a:latin typeface="Calibri Light" panose="020F0302020204030204" pitchFamily="34" charset="0"/>
              <a:cs typeface="Calibri Light" panose="020F0302020204030204" pitchFamily="34" charset="0"/>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6590" r="12972"/>
          <a:stretch>
            <a:fillRect/>
          </a:stretch>
        </p:blipFill>
        <p:spPr>
          <a:xfrm>
            <a:off x="6899561" y="740783"/>
            <a:ext cx="4239491" cy="5507617"/>
          </a:xfrm>
          <a:prstGeom prst="rect">
            <a:avLst/>
          </a:prstGeom>
        </p:spPr>
      </p:pic>
      <p:sp>
        <p:nvSpPr>
          <p:cNvPr id="6" name="文本框 5"/>
          <p:cNvSpPr txBox="1"/>
          <p:nvPr/>
        </p:nvSpPr>
        <p:spPr>
          <a:xfrm>
            <a:off x="4502724" y="1018964"/>
            <a:ext cx="5333999" cy="3631763"/>
          </a:xfrm>
          <a:prstGeom prst="rect">
            <a:avLst/>
          </a:prstGeom>
          <a:noFill/>
        </p:spPr>
        <p:txBody>
          <a:bodyPr wrap="square" rtlCol="0">
            <a:spAutoFit/>
          </a:bodyPr>
          <a:lstStyle/>
          <a:p>
            <a:r>
              <a:rPr lang="en-US" altLang="zh-CN" sz="23000" spc="600" dirty="0">
                <a:solidFill>
                  <a:srgbClr val="F6D470"/>
                </a:solidFill>
                <a:latin typeface="微软雅黑" panose="020B0503020204020204" pitchFamily="34" charset="-122"/>
                <a:ea typeface="微软雅黑" panose="020B0503020204020204" pitchFamily="34" charset="-122"/>
              </a:rPr>
              <a:t>01</a:t>
            </a:r>
            <a:endParaRPr lang="zh-CN" altLang="en-US" sz="23000" spc="600" dirty="0">
              <a:solidFill>
                <a:srgbClr val="F6D470"/>
              </a:solidFill>
              <a:latin typeface="微软雅黑" panose="020B0503020204020204" pitchFamily="34" charset="-122"/>
              <a:ea typeface="微软雅黑" panose="020B0503020204020204" pitchFamily="34" charset="-122"/>
            </a:endParaRPr>
          </a:p>
        </p:txBody>
      </p:sp>
      <p:sp>
        <p:nvSpPr>
          <p:cNvPr id="7" name="矩形 6"/>
          <p:cNvSpPr/>
          <p:nvPr/>
        </p:nvSpPr>
        <p:spPr>
          <a:xfrm>
            <a:off x="2687787" y="1418894"/>
            <a:ext cx="2770909"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 name="文本框 7"/>
          <p:cNvSpPr txBox="1"/>
          <p:nvPr/>
        </p:nvSpPr>
        <p:spPr>
          <a:xfrm>
            <a:off x="3103421" y="1903232"/>
            <a:ext cx="2424545" cy="1691640"/>
          </a:xfrm>
          <a:prstGeom prst="rect">
            <a:avLst/>
          </a:prstGeom>
          <a:noFill/>
        </p:spPr>
        <p:txBody>
          <a:bodyPr wrap="square" rtlCol="0">
            <a:spAutoFit/>
          </a:bodyPr>
          <a:lstStyle/>
          <a:p>
            <a:r>
              <a:rPr lang="zh-CN" altLang="en-US" sz="3200" b="1" dirty="0">
                <a:solidFill>
                  <a:prstClr val="black"/>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rPr>
              <a:t>激光</a:t>
            </a:r>
            <a:r>
              <a:rPr lang="zh-CN" altLang="en-US" sz="3200" b="1" dirty="0">
                <a:solidFill>
                  <a:schemeClr val="tx1"/>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rPr>
              <a:t>雷达</a:t>
            </a:r>
            <a:endParaRPr lang="en-US" altLang="zh-CN" sz="2400" dirty="0">
              <a:solidFill>
                <a:schemeClr val="tx1"/>
              </a:solidFill>
              <a:latin typeface="MV Boli" panose="02000500030200090000" pitchFamily="2" charset="0"/>
              <a:cs typeface="MV Boli" panose="02000500030200090000" pitchFamily="2" charset="0"/>
            </a:endParaRPr>
          </a:p>
          <a:p>
            <a:endParaRPr lang="en-US" altLang="zh-CN" dirty="0">
              <a:latin typeface="MV Boli" panose="02000500030200090000" pitchFamily="2" charset="0"/>
              <a:cs typeface="MV Boli" panose="02000500030200090000" pitchFamily="2" charset="0"/>
            </a:endParaRPr>
          </a:p>
          <a:p>
            <a:r>
              <a:rPr lang="en-US" altLang="zh-CN" dirty="0">
                <a:latin typeface="MV Boli" panose="02000500030200090000" pitchFamily="2" charset="0"/>
                <a:cs typeface="MV Boli" panose="02000500030200090000" pitchFamily="2" charset="0"/>
              </a:rPr>
              <a:t>Light Detection and Ranging</a:t>
            </a:r>
            <a:r>
              <a:rPr lang="zh-CN" altLang="en-US" dirty="0">
                <a:latin typeface="MV Boli" panose="02000500030200090000" pitchFamily="2" charset="0"/>
                <a:cs typeface="MV Boli" panose="02000500030200090000" pitchFamily="2" charset="0"/>
              </a:rPr>
              <a:t>，</a:t>
            </a:r>
            <a:r>
              <a:rPr lang="en-US" altLang="zh-CN" dirty="0">
                <a:latin typeface="MV Boli" panose="02000500030200090000" pitchFamily="2" charset="0"/>
                <a:cs typeface="MV Boli" panose="02000500030200090000" pitchFamily="2" charset="0"/>
              </a:rPr>
              <a:t>LiDAR</a:t>
            </a:r>
            <a:endParaRPr lang="en-US" altLang="zh-CN" dirty="0">
              <a:latin typeface="MV Boli" panose="02000500030200090000" pitchFamily="2" charset="0"/>
              <a:cs typeface="MV Boli" panose="02000500030200090000" pitchFamily="2" charset="0"/>
            </a:endParaRPr>
          </a:p>
          <a:p>
            <a:endParaRPr lang="en-US" altLang="zh-CN" dirty="0">
              <a:latin typeface="MV Boli" panose="02000500030200090000" pitchFamily="2" charset="0"/>
              <a:cs typeface="MV Boli" panose="02000500030200090000" pitchFamily="2" charset="0"/>
            </a:endParaRPr>
          </a:p>
        </p:txBody>
      </p:sp>
      <p:sp>
        <p:nvSpPr>
          <p:cNvPr id="9" name="矩形 8"/>
          <p:cNvSpPr/>
          <p:nvPr/>
        </p:nvSpPr>
        <p:spPr>
          <a:xfrm>
            <a:off x="940435" y="4561840"/>
            <a:ext cx="4966335" cy="1418590"/>
          </a:xfrm>
          <a:prstGeom prst="rect">
            <a:avLst/>
          </a:prstGeom>
        </p:spPr>
        <p:txBody>
          <a:bodyPr wrap="square">
            <a:spAutoFit/>
          </a:bodyPr>
          <a:lstStyle/>
          <a:p>
            <a:pPr lvl="0" indent="0" algn="just" fontAlgn="auto">
              <a:lnSpc>
                <a:spcPct val="120000"/>
              </a:lnSpc>
            </a:pPr>
            <a:r>
              <a:rPr lang="zh-CN" altLang="en-US" sz="1200" dirty="0">
                <a:solidFill>
                  <a:schemeClr val="bg1">
                    <a:lumMod val="50000"/>
                  </a:schemeClr>
                </a:solidFill>
                <a:latin typeface="Calibri Light" panose="020F0302020204030204" pitchFamily="34" charset="0"/>
                <a:cs typeface="Calibri Light" panose="020F0302020204030204" pitchFamily="34" charset="0"/>
              </a:rPr>
              <a:t>激光雷达（</a:t>
            </a:r>
            <a:r>
              <a:rPr lang="en-US" altLang="zh-CN" sz="1200" dirty="0">
                <a:solidFill>
                  <a:schemeClr val="bg1">
                    <a:lumMod val="50000"/>
                  </a:schemeClr>
                </a:solidFill>
                <a:latin typeface="Calibri Light" panose="020F0302020204030204" pitchFamily="34" charset="0"/>
                <a:cs typeface="Calibri Light" panose="020F0302020204030204" pitchFamily="34" charset="0"/>
              </a:rPr>
              <a:t>Light Detection and Ranging</a:t>
            </a:r>
            <a:r>
              <a:rPr lang="zh-CN" altLang="en-US" sz="1200" dirty="0">
                <a:solidFill>
                  <a:schemeClr val="bg1">
                    <a:lumMod val="50000"/>
                  </a:schemeClr>
                </a:solidFill>
                <a:latin typeface="Calibri Light" panose="020F0302020204030204" pitchFamily="34" charset="0"/>
                <a:cs typeface="Calibri Light" panose="020F0302020204030204" pitchFamily="34" charset="0"/>
              </a:rPr>
              <a:t>，</a:t>
            </a:r>
            <a:r>
              <a:rPr lang="en-US" altLang="zh-CN" sz="1200" dirty="0">
                <a:solidFill>
                  <a:schemeClr val="bg1">
                    <a:lumMod val="50000"/>
                  </a:schemeClr>
                </a:solidFill>
                <a:latin typeface="Calibri Light" panose="020F0302020204030204" pitchFamily="34" charset="0"/>
                <a:cs typeface="Calibri Light" panose="020F0302020204030204" pitchFamily="34" charset="0"/>
              </a:rPr>
              <a:t>LiDAR</a:t>
            </a:r>
            <a:r>
              <a:rPr lang="zh-CN" altLang="en-US" sz="1200" dirty="0">
                <a:solidFill>
                  <a:schemeClr val="bg1">
                    <a:lumMod val="50000"/>
                  </a:schemeClr>
                </a:solidFill>
                <a:latin typeface="Calibri Light" panose="020F0302020204030204" pitchFamily="34" charset="0"/>
                <a:cs typeface="Calibri Light" panose="020F0302020204030204" pitchFamily="34" charset="0"/>
              </a:rPr>
              <a:t>）本质上是一种通过发射激光束探测目标位置、速度等特征量的主动遥感设备。它利用光的飞行时间（</a:t>
            </a:r>
            <a:r>
              <a:rPr lang="en-US" altLang="zh-CN" sz="1200" dirty="0">
                <a:solidFill>
                  <a:schemeClr val="bg1">
                    <a:lumMod val="50000"/>
                  </a:schemeClr>
                </a:solidFill>
                <a:latin typeface="Calibri Light" panose="020F0302020204030204" pitchFamily="34" charset="0"/>
                <a:cs typeface="Calibri Light" panose="020F0302020204030204" pitchFamily="34" charset="0"/>
              </a:rPr>
              <a:t>Time of Flight</a:t>
            </a:r>
            <a:r>
              <a:rPr lang="zh-CN" altLang="en-US" sz="1200" dirty="0">
                <a:solidFill>
                  <a:schemeClr val="bg1">
                    <a:lumMod val="50000"/>
                  </a:schemeClr>
                </a:solidFill>
                <a:latin typeface="Calibri Light" panose="020F0302020204030204" pitchFamily="34" charset="0"/>
                <a:cs typeface="Calibri Light" panose="020F0302020204030204" pitchFamily="34" charset="0"/>
              </a:rPr>
              <a:t>，</a:t>
            </a:r>
            <a:r>
              <a:rPr lang="en-US" altLang="zh-CN" sz="1200" dirty="0">
                <a:solidFill>
                  <a:schemeClr val="bg1">
                    <a:lumMod val="50000"/>
                  </a:schemeClr>
                </a:solidFill>
                <a:latin typeface="Calibri Light" panose="020F0302020204030204" pitchFamily="34" charset="0"/>
                <a:cs typeface="Calibri Light" panose="020F0302020204030204" pitchFamily="34" charset="0"/>
              </a:rPr>
              <a:t>ToF</a:t>
            </a:r>
            <a:r>
              <a:rPr lang="zh-CN" altLang="en-US" sz="1200" dirty="0">
                <a:solidFill>
                  <a:schemeClr val="bg1">
                    <a:lumMod val="50000"/>
                  </a:schemeClr>
                </a:solidFill>
                <a:latin typeface="Calibri Light" panose="020F0302020204030204" pitchFamily="34" charset="0"/>
                <a:cs typeface="Calibri Light" panose="020F0302020204030204" pitchFamily="34" charset="0"/>
              </a:rPr>
              <a:t>）原理，向周围环境发射激光脉冲，当激光遇到物体后反射回来，通过测量激光发射与接收的时间差，结合光速恒定的特性，计算出传感器与目标物体之间的距离，从而构建出周围环境的三维点云图。</a:t>
            </a:r>
            <a:endParaRPr lang="zh-CN" altLang="en-US" sz="1200" dirty="0">
              <a:solidFill>
                <a:schemeClr val="bg1">
                  <a:lumMod val="50000"/>
                </a:schemeClr>
              </a:solidFill>
              <a:latin typeface="Calibri Light" panose="020F0302020204030204" pitchFamily="34" charset="0"/>
              <a:cs typeface="Calibri Light" panose="020F0302020204030204" pitchFamily="34" charset="0"/>
            </a:endParaRPr>
          </a:p>
        </p:txBody>
      </p:sp>
      <p:pic>
        <p:nvPicPr>
          <p:cNvPr id="10" name="图片 9"/>
          <p:cNvPicPr>
            <a:picLocks noChangeAspect="1"/>
          </p:cNvPicPr>
          <p:nvPr/>
        </p:nvPicPr>
        <p:blipFill>
          <a:blip r:embed="rId2"/>
          <a:stretch>
            <a:fillRect/>
          </a:stretch>
        </p:blipFill>
        <p:spPr>
          <a:xfrm>
            <a:off x="11569357" y="3193158"/>
            <a:ext cx="164606" cy="8596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0">
        <p:push dir="r"/>
      </p:transition>
    </mc:Choice>
    <mc:Fallback>
      <p:transition spd="slow" advClick="0" advTm="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2000"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2000"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2000"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ppt_x</p:attrName>
                                        </p:attrNameLst>
                                      </p:cBhvr>
                                      <p:tavLst>
                                        <p:tav tm="0">
                                          <p:val>
                                            <p:strVal val="#ppt_x"/>
                                          </p:val>
                                        </p:tav>
                                        <p:tav tm="100000">
                                          <p:val>
                                            <p:strVal val="#ppt_x"/>
                                          </p:val>
                                        </p:tav>
                                      </p:tavLst>
                                    </p:anim>
                                    <p:anim calcmode="lin" valueType="num">
                                      <p:cBhvr>
                                        <p:cTn id="20" dur="2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2000"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ppt_x</p:attrName>
                                        </p:attrNameLst>
                                      </p:cBhvr>
                                      <p:tavLst>
                                        <p:tav tm="0">
                                          <p:val>
                                            <p:strVal val="#ppt_x"/>
                                          </p:val>
                                        </p:tav>
                                        <p:tav tm="100000">
                                          <p:val>
                                            <p:strVal val="#ppt_x"/>
                                          </p:val>
                                        </p:tav>
                                      </p:tavLst>
                                    </p:anim>
                                    <p:anim calcmode="lin" valueType="num">
                                      <p:cBhvr>
                                        <p:cTn id="2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9" grpId="0"/>
      <p:bldP spid="8" grpId="1"/>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12" name="矩形 11"/>
          <p:cNvSpPr/>
          <p:nvPr/>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73124" y="1760657"/>
            <a:ext cx="5510337" cy="3675352"/>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54662"/>
          <a:stretch>
            <a:fillRect/>
          </a:stretch>
        </p:blipFill>
        <p:spPr>
          <a:xfrm>
            <a:off x="7440663" y="1760657"/>
            <a:ext cx="2498297" cy="3675352"/>
          </a:xfrm>
          <a:prstGeom prst="rect">
            <a:avLst/>
          </a:prstGeom>
        </p:spPr>
      </p:pic>
      <p:sp>
        <p:nvSpPr>
          <p:cNvPr id="17" name="矩形 16"/>
          <p:cNvSpPr/>
          <p:nvPr/>
        </p:nvSpPr>
        <p:spPr>
          <a:xfrm>
            <a:off x="5985164" y="1141051"/>
            <a:ext cx="3352800" cy="4914564"/>
          </a:xfrm>
          <a:prstGeom prst="rect">
            <a:avLst/>
          </a:prstGeom>
          <a:solidFill>
            <a:srgbClr val="FFE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09543" y="4281687"/>
            <a:ext cx="2623820" cy="829945"/>
          </a:xfrm>
          <a:prstGeom prst="rect">
            <a:avLst/>
          </a:prstGeom>
        </p:spPr>
        <p:txBody>
          <a:bodyPr wrap="none">
            <a:spAutoFit/>
          </a:bodyPr>
          <a:lstStyle/>
          <a:p>
            <a:pPr algn="l"/>
            <a:r>
              <a:rPr lang="zh-CN" altLang="en-US" sz="4800" b="1" dirty="0">
                <a:solidFill>
                  <a:prstClr val="black"/>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rPr>
              <a:t>激光</a:t>
            </a:r>
            <a:r>
              <a:rPr lang="zh-CN" altLang="en-US" sz="4800" b="1" dirty="0">
                <a:solidFill>
                  <a:schemeClr val="bg1"/>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rPr>
              <a:t>雷达</a:t>
            </a:r>
            <a:endParaRPr lang="zh-CN" altLang="en-US" sz="4800" b="1" dirty="0">
              <a:solidFill>
                <a:schemeClr val="bg1"/>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endParaRPr>
          </a:p>
        </p:txBody>
      </p:sp>
      <p:sp>
        <p:nvSpPr>
          <p:cNvPr id="26" name="矩形 25"/>
          <p:cNvSpPr/>
          <p:nvPr/>
        </p:nvSpPr>
        <p:spPr>
          <a:xfrm>
            <a:off x="1581150" y="3082925"/>
            <a:ext cx="1258570" cy="414020"/>
          </a:xfrm>
          <a:prstGeom prst="rect">
            <a:avLst/>
          </a:prstGeom>
        </p:spPr>
        <p:txBody>
          <a:bodyPr wrap="square">
            <a:spAutoFit/>
          </a:bodyPr>
          <a:lstStyle/>
          <a:p>
            <a:r>
              <a:rPr lang="en-US" altLang="zh-CN" sz="1050" dirty="0">
                <a:solidFill>
                  <a:schemeClr val="tx1">
                    <a:lumMod val="65000"/>
                    <a:lumOff val="35000"/>
                  </a:schemeClr>
                </a:solidFill>
                <a:latin typeface="Calibri Light" panose="020F0302020204030204" pitchFamily="34" charset="0"/>
                <a:cs typeface="Calibri Light" panose="020F0302020204030204" pitchFamily="34" charset="0"/>
              </a:rPr>
              <a:t>Light Detection and Ranging</a:t>
            </a:r>
            <a:r>
              <a:rPr lang="zh-CN" altLang="en-US" sz="1050" dirty="0">
                <a:solidFill>
                  <a:schemeClr val="tx1">
                    <a:lumMod val="65000"/>
                    <a:lumOff val="35000"/>
                  </a:schemeClr>
                </a:solidFill>
                <a:latin typeface="Calibri Light" panose="020F0302020204030204" pitchFamily="34" charset="0"/>
                <a:cs typeface="Calibri Light" panose="020F0302020204030204" pitchFamily="34" charset="0"/>
              </a:rPr>
              <a:t>，</a:t>
            </a:r>
            <a:r>
              <a:rPr lang="en-US" altLang="zh-CN" sz="1050" dirty="0">
                <a:solidFill>
                  <a:schemeClr val="tx1">
                    <a:lumMod val="65000"/>
                    <a:lumOff val="35000"/>
                  </a:schemeClr>
                </a:solidFill>
                <a:latin typeface="Calibri Light" panose="020F0302020204030204" pitchFamily="34" charset="0"/>
                <a:cs typeface="Calibri Light" panose="020F0302020204030204" pitchFamily="34" charset="0"/>
              </a:rPr>
              <a:t>LiDAR</a:t>
            </a:r>
            <a:endParaRPr lang="en-US" altLang="zh-CN" sz="105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7" name="矩形 26"/>
          <p:cNvSpPr/>
          <p:nvPr/>
        </p:nvSpPr>
        <p:spPr>
          <a:xfrm>
            <a:off x="1706350" y="2836559"/>
            <a:ext cx="693420" cy="245110"/>
          </a:xfrm>
          <a:prstGeom prst="rect">
            <a:avLst/>
          </a:prstGeom>
        </p:spPr>
        <p:txBody>
          <a:bodyPr wrap="none">
            <a:spAutoFit/>
          </a:bodyPr>
          <a:lstStyle/>
          <a:p>
            <a:pPr algn="l"/>
            <a:r>
              <a:rPr lang="zh-CN" altLang="en-US" sz="1000" b="1" dirty="0">
                <a:solidFill>
                  <a:prstClr val="black"/>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rPr>
              <a:t>激光雷达</a:t>
            </a:r>
            <a:endParaRPr lang="en-US" altLang="zh-CN" sz="1000" dirty="0">
              <a:latin typeface="MV Boli" panose="02000500030200090000" pitchFamily="2" charset="0"/>
              <a:cs typeface="MV Boli" panose="02000500030200090000" pitchFamily="2" charset="0"/>
            </a:endParaRPr>
          </a:p>
        </p:txBody>
      </p:sp>
      <p:sp>
        <p:nvSpPr>
          <p:cNvPr id="28" name="流程图: 接点 27"/>
          <p:cNvSpPr/>
          <p:nvPr/>
        </p:nvSpPr>
        <p:spPr>
          <a:xfrm>
            <a:off x="10349115" y="3082780"/>
            <a:ext cx="167149" cy="133446"/>
          </a:xfrm>
          <a:prstGeom prst="flowChartConnector">
            <a:avLst/>
          </a:prstGeom>
          <a:solidFill>
            <a:srgbClr val="F6D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a:off x="10349115" y="3447247"/>
            <a:ext cx="167149" cy="133446"/>
          </a:xfrm>
          <a:prstGeom prst="flowChartConnector">
            <a:avLst/>
          </a:prstGeom>
          <a:solidFill>
            <a:srgbClr val="88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a:off x="10349115" y="3811041"/>
            <a:ext cx="167149" cy="133446"/>
          </a:xfrm>
          <a:prstGeom prst="flowChartConnector">
            <a:avLst/>
          </a:prstGeom>
          <a:solidFill>
            <a:srgbClr val="C4A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hidden="1"/>
          <p:cNvSpPr/>
          <p:nvPr/>
        </p:nvSpPr>
        <p:spPr>
          <a:xfrm rot="5400000">
            <a:off x="-312589" y="-2038950"/>
            <a:ext cx="9213272" cy="11699982"/>
          </a:xfrm>
          <a:prstGeom prst="rtTriangle">
            <a:avLst/>
          </a:prstGeom>
          <a:solidFill>
            <a:schemeClr val="bg2">
              <a:lumMod val="50000"/>
              <a:alpha val="16000"/>
            </a:schemeClr>
          </a:solidFill>
          <a:ln>
            <a:noFill/>
          </a:ln>
          <a:effectLst>
            <a:outerShdw blurRad="711200" dist="736600" dir="6360000" sx="120000" sy="120000" algn="ctr" rotWithShape="0">
              <a:srgbClr val="000000">
                <a:alpha val="82000"/>
              </a:srgbClr>
            </a:outerShdw>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238875" y="1452245"/>
            <a:ext cx="2943225" cy="4061460"/>
          </a:xfrm>
          <a:prstGeom prst="rect">
            <a:avLst/>
          </a:prstGeom>
          <a:noFill/>
        </p:spPr>
        <p:txBody>
          <a:bodyPr wrap="square" rtlCol="0">
            <a:spAutoFit/>
          </a:bodyPr>
          <a:p>
            <a:pPr indent="0">
              <a:buClr>
                <a:srgbClr val="DAA753"/>
              </a:buClr>
              <a:buFont typeface="Wingdings" panose="05000000000000000000" charset="0"/>
              <a:buNone/>
            </a:pPr>
            <a:endParaRPr lang="en-US" altLang="zh-CN">
              <a:latin typeface="华康行楷体 W5" panose="03000509000000000000" charset="-122"/>
              <a:ea typeface="华康行楷体 W5" panose="03000509000000000000" charset="-122"/>
            </a:endParaRPr>
          </a:p>
          <a:p>
            <a:pPr marL="285750" indent="-285750">
              <a:buClr>
                <a:srgbClr val="DAA753"/>
              </a:buClr>
              <a:buFont typeface="Wingdings" panose="05000000000000000000" charset="0"/>
              <a:buChar char="l"/>
            </a:pPr>
            <a:r>
              <a:rPr lang="zh-CN" altLang="en-US" sz="1600">
                <a:latin typeface="华康行楷体 W5" panose="03000509000000000000" charset="-122"/>
                <a:ea typeface="华康行楷体 W5" panose="03000509000000000000" charset="-122"/>
              </a:rPr>
              <a:t>工作原理</a:t>
            </a:r>
            <a:endParaRPr lang="zh-CN" altLang="en-US" sz="1600">
              <a:latin typeface="华康行楷体 W5" panose="03000509000000000000" charset="-122"/>
              <a:ea typeface="华康行楷体 W5" panose="03000509000000000000" charset="-122"/>
            </a:endParaRPr>
          </a:p>
          <a:p>
            <a:pPr indent="0">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rPr>
              <a:t>激光雷达由光源发射光束，经扫描器射向目标，反射光经反射镜传至接收器，控制器处理信号，通过测算光的往返时间得出目标距离等信息。</a:t>
            </a:r>
            <a:endParaRPr lang="zh-CN" altLang="en-US" sz="1600">
              <a:latin typeface="华康行楷体 W5" panose="03000509000000000000" charset="-122"/>
              <a:ea typeface="华康行楷体 W5" panose="03000509000000000000" charset="-122"/>
            </a:endParaRPr>
          </a:p>
          <a:p>
            <a:pPr indent="0">
              <a:buClr>
                <a:srgbClr val="DAA753"/>
              </a:buClr>
              <a:buFont typeface="Wingdings" panose="05000000000000000000" charset="0"/>
              <a:buNone/>
            </a:pPr>
            <a:endParaRPr lang="zh-CN" altLang="en-US" sz="1600">
              <a:latin typeface="华康行楷体 W5" panose="03000509000000000000" charset="-122"/>
              <a:ea typeface="华康行楷体 W5" panose="03000509000000000000" charset="-122"/>
            </a:endParaRPr>
          </a:p>
          <a:p>
            <a:pPr marL="285750" indent="-285750">
              <a:buClr>
                <a:srgbClr val="DAA753"/>
              </a:buClr>
              <a:buFont typeface="Wingdings" panose="05000000000000000000" charset="0"/>
              <a:buChar char="l"/>
            </a:pPr>
            <a:r>
              <a:rPr lang="zh-CN" altLang="en-US" sz="1600">
                <a:latin typeface="华康行楷体 W5" panose="03000509000000000000" charset="-122"/>
                <a:ea typeface="华康行楷体 W5" panose="03000509000000000000" charset="-122"/>
                <a:sym typeface="+mn-ea"/>
              </a:rPr>
              <a:t>类型</a:t>
            </a:r>
            <a:endParaRPr lang="zh-CN" altLang="en-US" sz="1600">
              <a:latin typeface="华康行楷体 W5" panose="03000509000000000000" charset="-122"/>
              <a:ea typeface="华康行楷体 W5" panose="03000509000000000000" charset="-122"/>
            </a:endParaRPr>
          </a:p>
          <a:p>
            <a:pPr indent="0">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sym typeface="+mn-ea"/>
              </a:rPr>
              <a:t>按扫描方式可分为机械式激光雷达、半固态激光雷达、固态激光雷达</a:t>
            </a:r>
            <a:endParaRPr lang="zh-CN" altLang="en-US" sz="1600">
              <a:latin typeface="华康行楷体 W5" panose="03000509000000000000" charset="-122"/>
              <a:ea typeface="华康行楷体 W5" panose="03000509000000000000" charset="-122"/>
            </a:endParaRPr>
          </a:p>
          <a:p>
            <a:pPr indent="0">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sym typeface="+mn-ea"/>
              </a:rPr>
              <a:t>按激光波长可分为</a:t>
            </a:r>
            <a:r>
              <a:rPr lang="en-US" altLang="zh-CN" sz="1600">
                <a:latin typeface="华康行楷体 W5" panose="03000509000000000000" charset="-122"/>
                <a:ea typeface="华康行楷体 W5" panose="03000509000000000000" charset="-122"/>
                <a:sym typeface="+mn-ea"/>
              </a:rPr>
              <a:t>905nm</a:t>
            </a:r>
            <a:r>
              <a:rPr lang="zh-CN" altLang="en-US" sz="1600">
                <a:latin typeface="华康行楷体 W5" panose="03000509000000000000" charset="-122"/>
                <a:ea typeface="华康行楷体 W5" panose="03000509000000000000" charset="-122"/>
                <a:sym typeface="+mn-ea"/>
              </a:rPr>
              <a:t>激光雷达</a:t>
            </a:r>
            <a:r>
              <a:rPr lang="zh-CN" altLang="en-US" sz="1600">
                <a:latin typeface="华康行楷体 W5" panose="03000509000000000000" charset="-122"/>
                <a:ea typeface="华康行楷体 W5" panose="03000509000000000000" charset="-122"/>
                <a:sym typeface="+mn-ea"/>
              </a:rPr>
              <a:t>、</a:t>
            </a:r>
            <a:r>
              <a:rPr lang="en-US" altLang="zh-CN" sz="1600">
                <a:latin typeface="华康行楷体 W5" panose="03000509000000000000" charset="-122"/>
                <a:ea typeface="华康行楷体 W5" panose="03000509000000000000" charset="-122"/>
                <a:sym typeface="+mn-ea"/>
              </a:rPr>
              <a:t>1550nm</a:t>
            </a:r>
            <a:r>
              <a:rPr lang="zh-CN" altLang="en-US" sz="1600">
                <a:latin typeface="华康行楷体 W5" panose="03000509000000000000" charset="-122"/>
                <a:ea typeface="华康行楷体 W5" panose="03000509000000000000" charset="-122"/>
                <a:sym typeface="+mn-ea"/>
              </a:rPr>
              <a:t>激光雷达。还可按按安装位置分类</a:t>
            </a:r>
            <a:endParaRPr lang="zh-CN" altLang="en-US" sz="1600">
              <a:latin typeface="华康行楷体 W5" panose="03000509000000000000" charset="-122"/>
              <a:ea typeface="华康行楷体 W5" panose="03000509000000000000" charset="-122"/>
            </a:endParaRPr>
          </a:p>
          <a:p>
            <a:pPr indent="0">
              <a:buClr>
                <a:srgbClr val="DAA753"/>
              </a:buClr>
              <a:buFont typeface="Wingdings" panose="05000000000000000000" charset="0"/>
              <a:buNone/>
            </a:pPr>
            <a:endParaRPr lang="zh-CN" altLang="en-US" sz="1600">
              <a:latin typeface="华康行楷体 W5" panose="03000509000000000000" charset="-122"/>
              <a:ea typeface="华康行楷体 W5"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p:transition>
    </mc:Choice>
    <mc:Fallback>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3000" fill="hold">
                                          <p:stCondLst>
                                            <p:cond delay="0"/>
                                          </p:stCondLst>
                                        </p:cTn>
                                        <p:tgtEl>
                                          <p:spTgt spid="23"/>
                                        </p:tgtEl>
                                        <p:attrNameLst>
                                          <p:attrName>style.visibility</p:attrName>
                                        </p:attrNameLst>
                                      </p:cBhvr>
                                      <p:to>
                                        <p:strVal val="visible"/>
                                      </p:to>
                                    </p:set>
                                    <p:animEffect transition="in" filter="fade">
                                      <p:cBhvr>
                                        <p:cTn id="7" dur="3000"/>
                                        <p:tgtEl>
                                          <p:spTgt spid="23"/>
                                        </p:tgtEl>
                                      </p:cBhvr>
                                    </p:animEffect>
                                    <p:anim calcmode="lin" valueType="num">
                                      <p:cBhvr>
                                        <p:cTn id="8" dur="3000" fill="hold"/>
                                        <p:tgtEl>
                                          <p:spTgt spid="23"/>
                                        </p:tgtEl>
                                        <p:attrNameLst>
                                          <p:attrName>ppt_x</p:attrName>
                                        </p:attrNameLst>
                                      </p:cBhvr>
                                      <p:tavLst>
                                        <p:tav tm="0">
                                          <p:val>
                                            <p:strVal val="#ppt_x"/>
                                          </p:val>
                                        </p:tav>
                                        <p:tav tm="100000">
                                          <p:val>
                                            <p:strVal val="#ppt_x"/>
                                          </p:val>
                                        </p:tav>
                                      </p:tavLst>
                                    </p:anim>
                                    <p:anim calcmode="lin" valueType="num">
                                      <p:cBhvr>
                                        <p:cTn id="9" dur="3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30000"/>
                                  </p:iterate>
                                  <p:childTnLst>
                                    <p:set>
                                      <p:cBhvr>
                                        <p:cTn id="16" dur="500"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7" grpId="0" animBg="1"/>
      <p:bldP spid="2" grpId="0"/>
      <p:bldP spid="17" grpId="1" animBg="1"/>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12" name="矩形 11"/>
          <p:cNvSpPr/>
          <p:nvPr/>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63724" y="1760657"/>
            <a:ext cx="5510337" cy="3675352"/>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54662"/>
          <a:stretch>
            <a:fillRect/>
          </a:stretch>
        </p:blipFill>
        <p:spPr>
          <a:xfrm>
            <a:off x="2039988" y="1760657"/>
            <a:ext cx="2498297" cy="3675352"/>
          </a:xfrm>
          <a:prstGeom prst="rect">
            <a:avLst/>
          </a:prstGeom>
        </p:spPr>
      </p:pic>
      <p:sp>
        <p:nvSpPr>
          <p:cNvPr id="17" name="矩形 16"/>
          <p:cNvSpPr/>
          <p:nvPr/>
        </p:nvSpPr>
        <p:spPr>
          <a:xfrm>
            <a:off x="2756189" y="1141051"/>
            <a:ext cx="3352800" cy="4914564"/>
          </a:xfrm>
          <a:prstGeom prst="rect">
            <a:avLst/>
          </a:prstGeom>
          <a:solidFill>
            <a:srgbClr val="FFE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005593" y="4386462"/>
            <a:ext cx="2623820" cy="829945"/>
          </a:xfrm>
          <a:prstGeom prst="rect">
            <a:avLst/>
          </a:prstGeom>
        </p:spPr>
        <p:txBody>
          <a:bodyPr wrap="none">
            <a:spAutoFit/>
          </a:bodyPr>
          <a:lstStyle/>
          <a:p>
            <a:pPr algn="l"/>
            <a:r>
              <a:rPr lang="zh-CN" altLang="en-US" sz="4800" b="1" dirty="0">
                <a:solidFill>
                  <a:schemeClr val="bg1"/>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rPr>
              <a:t>激光</a:t>
            </a:r>
            <a:r>
              <a:rPr lang="zh-CN" altLang="en-US" sz="4800" b="1" dirty="0">
                <a:solidFill>
                  <a:schemeClr val="tx1"/>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rPr>
              <a:t>雷达</a:t>
            </a:r>
            <a:endParaRPr lang="zh-CN" altLang="en-US" sz="4800" b="1" dirty="0">
              <a:solidFill>
                <a:schemeClr val="tx1"/>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endParaRPr>
          </a:p>
        </p:txBody>
      </p:sp>
      <p:sp>
        <p:nvSpPr>
          <p:cNvPr id="28" name="流程图: 接点 27"/>
          <p:cNvSpPr/>
          <p:nvPr/>
        </p:nvSpPr>
        <p:spPr>
          <a:xfrm>
            <a:off x="10349115" y="3082780"/>
            <a:ext cx="167149" cy="133446"/>
          </a:xfrm>
          <a:prstGeom prst="flowChartConnector">
            <a:avLst/>
          </a:prstGeom>
          <a:solidFill>
            <a:srgbClr val="F6D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a:off x="10349115" y="3447247"/>
            <a:ext cx="167149" cy="133446"/>
          </a:xfrm>
          <a:prstGeom prst="flowChartConnector">
            <a:avLst/>
          </a:prstGeom>
          <a:solidFill>
            <a:srgbClr val="88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a:off x="10349115" y="3811041"/>
            <a:ext cx="167149" cy="133446"/>
          </a:xfrm>
          <a:prstGeom prst="flowChartConnector">
            <a:avLst/>
          </a:prstGeom>
          <a:solidFill>
            <a:srgbClr val="C4A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hidden="1"/>
          <p:cNvSpPr/>
          <p:nvPr/>
        </p:nvSpPr>
        <p:spPr>
          <a:xfrm rot="5400000">
            <a:off x="-312589" y="-2038950"/>
            <a:ext cx="9213272" cy="11699982"/>
          </a:xfrm>
          <a:prstGeom prst="rtTriangle">
            <a:avLst/>
          </a:prstGeom>
          <a:solidFill>
            <a:schemeClr val="bg2">
              <a:lumMod val="50000"/>
              <a:alpha val="16000"/>
            </a:schemeClr>
          </a:solidFill>
          <a:ln>
            <a:noFill/>
          </a:ln>
          <a:effectLst>
            <a:outerShdw blurRad="711200" dist="736600" dir="6360000" sx="120000" sy="120000" algn="ctr" rotWithShape="0">
              <a:srgbClr val="000000">
                <a:alpha val="82000"/>
              </a:srgbClr>
            </a:outerShdw>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018155" y="2611755"/>
            <a:ext cx="2943225" cy="2030095"/>
          </a:xfrm>
          <a:prstGeom prst="rect">
            <a:avLst/>
          </a:prstGeom>
          <a:noFill/>
        </p:spPr>
        <p:txBody>
          <a:bodyPr wrap="square" rtlCol="0">
            <a:spAutoFit/>
          </a:bodyPr>
          <a:p>
            <a:pPr indent="0">
              <a:buClr>
                <a:srgbClr val="DAA753"/>
              </a:buClr>
              <a:buFont typeface="Wingdings" panose="05000000000000000000" charset="0"/>
              <a:buNone/>
            </a:pPr>
            <a:endParaRPr lang="zh-CN" altLang="en-US" sz="1400">
              <a:latin typeface="华康行楷体 W5" panose="03000509000000000000" charset="-122"/>
              <a:ea typeface="华康行楷体 W5" panose="03000509000000000000" charset="-122"/>
            </a:endParaRPr>
          </a:p>
          <a:p>
            <a:pPr marL="285750" indent="-285750">
              <a:buClr>
                <a:srgbClr val="DAA753"/>
              </a:buClr>
              <a:buFont typeface="Wingdings" panose="05000000000000000000" charset="0"/>
              <a:buChar char="l"/>
            </a:pPr>
            <a:r>
              <a:rPr lang="zh-CN" altLang="en-US" sz="1600">
                <a:latin typeface="华康行楷体 W5" panose="03000509000000000000" charset="-122"/>
                <a:ea typeface="华康行楷体 W5" panose="03000509000000000000" charset="-122"/>
              </a:rPr>
              <a:t>应用优势与挑战</a:t>
            </a:r>
            <a:endParaRPr lang="zh-CN" altLang="en-US" sz="1600">
              <a:latin typeface="华康行楷体 W5" panose="03000509000000000000" charset="-122"/>
              <a:ea typeface="华康行楷体 W5" panose="03000509000000000000" charset="-122"/>
            </a:endParaRPr>
          </a:p>
          <a:p>
            <a:pPr indent="0">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rPr>
              <a:t>虽仍面临成本高、核心技术存在瓶颈、数据处理压力大的挑战等问题</a:t>
            </a:r>
            <a:r>
              <a:rPr lang="zh-CN" altLang="en-US" sz="1600">
                <a:latin typeface="华康行楷体 W5" panose="03000509000000000000" charset="-122"/>
                <a:ea typeface="华康行楷体 W5" panose="03000509000000000000" charset="-122"/>
                <a:sym typeface="+mn-ea"/>
              </a:rPr>
              <a:t>但激光雷达具备高精度探测、强环境适应性和主动探测的优势，是自动驾驶的重要支撑。</a:t>
            </a:r>
            <a:endParaRPr lang="zh-CN" altLang="en-US" sz="1600">
              <a:latin typeface="华康行楷体 W5" panose="03000509000000000000" charset="-122"/>
              <a:ea typeface="华康行楷体 W5" panose="03000509000000000000"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3000" fill="hold">
                                          <p:stCondLst>
                                            <p:cond delay="0"/>
                                          </p:stCondLst>
                                        </p:cTn>
                                        <p:tgtEl>
                                          <p:spTgt spid="23"/>
                                        </p:tgtEl>
                                        <p:attrNameLst>
                                          <p:attrName>style.visibility</p:attrName>
                                        </p:attrNameLst>
                                      </p:cBhvr>
                                      <p:to>
                                        <p:strVal val="visible"/>
                                      </p:to>
                                    </p:set>
                                    <p:animEffect transition="in" filter="fade">
                                      <p:cBhvr>
                                        <p:cTn id="7" dur="3000"/>
                                        <p:tgtEl>
                                          <p:spTgt spid="23"/>
                                        </p:tgtEl>
                                      </p:cBhvr>
                                    </p:animEffect>
                                    <p:anim calcmode="lin" valueType="num">
                                      <p:cBhvr>
                                        <p:cTn id="8" dur="3000" fill="hold"/>
                                        <p:tgtEl>
                                          <p:spTgt spid="23"/>
                                        </p:tgtEl>
                                        <p:attrNameLst>
                                          <p:attrName>ppt_x</p:attrName>
                                        </p:attrNameLst>
                                      </p:cBhvr>
                                      <p:tavLst>
                                        <p:tav tm="0">
                                          <p:val>
                                            <p:strVal val="#ppt_x"/>
                                          </p:val>
                                        </p:tav>
                                        <p:tav tm="100000">
                                          <p:val>
                                            <p:strVal val="#ppt_x"/>
                                          </p:val>
                                        </p:tav>
                                      </p:tavLst>
                                    </p:anim>
                                    <p:anim calcmode="lin" valueType="num">
                                      <p:cBhvr>
                                        <p:cTn id="9" dur="3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35000"/>
                                  </p:iterate>
                                  <p:childTnLst>
                                    <p:set>
                                      <p:cBhvr>
                                        <p:cTn id="16" dur="500"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7" grpId="0" animBg="1"/>
      <p:bldP spid="2" grpId="0"/>
      <p:bldP spid="17" grpId="1" animBg="1"/>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254657" y="3315217"/>
            <a:ext cx="1321435" cy="245110"/>
          </a:xfrm>
          <a:prstGeom prst="rect">
            <a:avLst/>
          </a:prstGeom>
        </p:spPr>
        <p:txBody>
          <a:bodyPr wrap="none">
            <a:spAutoFit/>
          </a:bodyPr>
          <a:lstStyle/>
          <a:p>
            <a:pPr lvl="0" algn="l"/>
            <a:r>
              <a:rPr lang="en-US" altLang="zh-CN" sz="1000" dirty="0">
                <a:latin typeface="Calibri Light" panose="020F0302020204030204" pitchFamily="34" charset="0"/>
                <a:cs typeface="Calibri Light" panose="020F0302020204030204" pitchFamily="34" charset="0"/>
                <a:sym typeface="+mn-ea"/>
              </a:rPr>
              <a:t>Millimeter-wave radar</a:t>
            </a:r>
            <a:endParaRPr lang="en-US" altLang="zh-CN" sz="1000" dirty="0">
              <a:solidFill>
                <a:prstClr val="black">
                  <a:lumMod val="65000"/>
                  <a:lumOff val="35000"/>
                </a:prstClr>
              </a:solidFill>
              <a:latin typeface="Calibri Light" panose="020F0302020204030204" pitchFamily="34" charset="0"/>
              <a:cs typeface="Calibri Light" panose="020F0302020204030204" pitchFamily="34" charset="0"/>
              <a:sym typeface="+mn-ea"/>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6590" r="12972"/>
          <a:stretch>
            <a:fillRect/>
          </a:stretch>
        </p:blipFill>
        <p:spPr>
          <a:xfrm>
            <a:off x="6899561" y="740783"/>
            <a:ext cx="4239491" cy="5507617"/>
          </a:xfrm>
          <a:prstGeom prst="rect">
            <a:avLst/>
          </a:prstGeom>
        </p:spPr>
      </p:pic>
      <p:sp>
        <p:nvSpPr>
          <p:cNvPr id="6" name="文本框 5"/>
          <p:cNvSpPr txBox="1"/>
          <p:nvPr/>
        </p:nvSpPr>
        <p:spPr>
          <a:xfrm>
            <a:off x="4502724" y="1018964"/>
            <a:ext cx="5333999" cy="3631763"/>
          </a:xfrm>
          <a:prstGeom prst="rect">
            <a:avLst/>
          </a:prstGeom>
          <a:noFill/>
        </p:spPr>
        <p:txBody>
          <a:bodyPr wrap="square" rtlCol="0">
            <a:spAutoFit/>
          </a:bodyPr>
          <a:lstStyle/>
          <a:p>
            <a:r>
              <a:rPr lang="en-US" altLang="zh-CN" sz="23000" spc="600" dirty="0">
                <a:solidFill>
                  <a:srgbClr val="F6D470"/>
                </a:solidFill>
                <a:latin typeface="微软雅黑" panose="020B0503020204020204" pitchFamily="34" charset="-122"/>
                <a:ea typeface="微软雅黑" panose="020B0503020204020204" pitchFamily="34" charset="-122"/>
              </a:rPr>
              <a:t>02</a:t>
            </a:r>
            <a:endParaRPr lang="zh-CN" altLang="en-US" sz="23000" spc="600" dirty="0">
              <a:solidFill>
                <a:srgbClr val="F6D470"/>
              </a:solidFill>
              <a:latin typeface="微软雅黑" panose="020B0503020204020204" pitchFamily="34" charset="-122"/>
              <a:ea typeface="微软雅黑" panose="020B0503020204020204" pitchFamily="34" charset="-122"/>
            </a:endParaRPr>
          </a:p>
        </p:txBody>
      </p:sp>
      <p:sp>
        <p:nvSpPr>
          <p:cNvPr id="7" name="矩形 6"/>
          <p:cNvSpPr/>
          <p:nvPr/>
        </p:nvSpPr>
        <p:spPr>
          <a:xfrm>
            <a:off x="2687787" y="1418894"/>
            <a:ext cx="2770909"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 name="文本框 7"/>
          <p:cNvSpPr txBox="1"/>
          <p:nvPr/>
        </p:nvSpPr>
        <p:spPr>
          <a:xfrm>
            <a:off x="3103421" y="1903232"/>
            <a:ext cx="2424545" cy="1414780"/>
          </a:xfrm>
          <a:prstGeom prst="rect">
            <a:avLst/>
          </a:prstGeom>
          <a:noFill/>
        </p:spPr>
        <p:txBody>
          <a:bodyPr wrap="square" rtlCol="0">
            <a:spAutoFit/>
          </a:bodyPr>
          <a:lstStyle/>
          <a:p>
            <a:r>
              <a:rPr lang="zh-CN" altLang="en-US" sz="3200" b="1" dirty="0">
                <a:solidFill>
                  <a:prstClr val="black"/>
                </a:solidFill>
                <a:latin typeface="华康行楷体 W5" panose="03000509000000000000" charset="-122"/>
                <a:ea typeface="华康行楷体 W5" panose="03000509000000000000" charset="-122"/>
                <a:cs typeface="MV Boli" panose="02000500030200090000" pitchFamily="2" charset="0"/>
              </a:rPr>
              <a:t>毫米波雷达</a:t>
            </a:r>
            <a:endParaRPr lang="zh-CN" altLang="en-US" sz="3200" b="1" dirty="0">
              <a:solidFill>
                <a:prstClr val="black"/>
              </a:solidFill>
              <a:latin typeface="华康行楷体 W5" panose="03000509000000000000" charset="-122"/>
              <a:ea typeface="华康行楷体 W5" panose="03000509000000000000" charset="-122"/>
              <a:cs typeface="MV Boli" panose="02000500030200090000" pitchFamily="2" charset="0"/>
            </a:endParaRPr>
          </a:p>
          <a:p>
            <a:endParaRPr lang="en-US" altLang="zh-CN" dirty="0">
              <a:latin typeface="MV Boli" panose="02000500030200090000" pitchFamily="2" charset="0"/>
              <a:cs typeface="MV Boli" panose="02000500030200090000" pitchFamily="2" charset="0"/>
            </a:endParaRPr>
          </a:p>
          <a:p>
            <a:r>
              <a:rPr lang="en-US" altLang="zh-CN" dirty="0">
                <a:latin typeface="MV Boli" panose="02000500030200090000" pitchFamily="2" charset="0"/>
                <a:cs typeface="MV Boli" panose="02000500030200090000" pitchFamily="2" charset="0"/>
              </a:rPr>
              <a:t>Millimeter-wave radar</a:t>
            </a:r>
            <a:endParaRPr lang="en-US" altLang="zh-CN" dirty="0">
              <a:latin typeface="MV Boli" panose="02000500030200090000" pitchFamily="2" charset="0"/>
              <a:cs typeface="MV Boli" panose="02000500030200090000" pitchFamily="2" charset="0"/>
            </a:endParaRPr>
          </a:p>
        </p:txBody>
      </p:sp>
      <p:sp>
        <p:nvSpPr>
          <p:cNvPr id="9" name="矩形 8"/>
          <p:cNvSpPr/>
          <p:nvPr/>
        </p:nvSpPr>
        <p:spPr>
          <a:xfrm>
            <a:off x="968375" y="4533265"/>
            <a:ext cx="5213350" cy="1290320"/>
          </a:xfrm>
          <a:prstGeom prst="rect">
            <a:avLst/>
          </a:prstGeom>
        </p:spPr>
        <p:txBody>
          <a:bodyPr wrap="square">
            <a:spAutoFit/>
          </a:bodyPr>
          <a:lstStyle/>
          <a:p>
            <a:pPr lvl="0" indent="0" algn="just" fontAlgn="auto">
              <a:lnSpc>
                <a:spcPct val="130000"/>
              </a:lnSpc>
            </a:pPr>
            <a:r>
              <a:rPr lang="zh-CN" altLang="en-US" sz="1200" dirty="0">
                <a:solidFill>
                  <a:schemeClr val="bg1">
                    <a:lumMod val="50000"/>
                  </a:schemeClr>
                </a:solidFill>
                <a:latin typeface="Calibri Light" panose="020F0302020204030204" pitchFamily="34" charset="0"/>
                <a:cs typeface="Calibri Light" panose="020F0302020204030204" pitchFamily="34" charset="0"/>
              </a:rPr>
              <a:t>毫米波雷达是指工作在毫米波频段（</a:t>
            </a:r>
            <a:r>
              <a:rPr lang="en-US" altLang="zh-CN" sz="1200" dirty="0">
                <a:solidFill>
                  <a:schemeClr val="bg1">
                    <a:lumMod val="50000"/>
                  </a:schemeClr>
                </a:solidFill>
                <a:latin typeface="Calibri Light" panose="020F0302020204030204" pitchFamily="34" charset="0"/>
                <a:cs typeface="Calibri Light" panose="020F0302020204030204" pitchFamily="34" charset="0"/>
              </a:rPr>
              <a:t>30~300GHz</a:t>
            </a:r>
            <a:r>
              <a:rPr lang="zh-CN" altLang="en-US" sz="1200" dirty="0">
                <a:solidFill>
                  <a:schemeClr val="bg1">
                    <a:lumMod val="50000"/>
                  </a:schemeClr>
                </a:solidFill>
                <a:latin typeface="Calibri Light" panose="020F0302020204030204" pitchFamily="34" charset="0"/>
                <a:cs typeface="Calibri Light" panose="020F0302020204030204" pitchFamily="34" charset="0"/>
              </a:rPr>
              <a:t>）的雷达传感器。毫米波是介于厘米波和光波之间的电磁波，其波长较短，在</a:t>
            </a:r>
            <a:r>
              <a:rPr lang="en-US" altLang="zh-CN" sz="1200" dirty="0">
                <a:solidFill>
                  <a:schemeClr val="bg1">
                    <a:lumMod val="50000"/>
                  </a:schemeClr>
                </a:solidFill>
                <a:latin typeface="Calibri Light" panose="020F0302020204030204" pitchFamily="34" charset="0"/>
                <a:cs typeface="Calibri Light" panose="020F0302020204030204" pitchFamily="34" charset="0"/>
              </a:rPr>
              <a:t>1~10mm</a:t>
            </a:r>
            <a:r>
              <a:rPr lang="zh-CN" altLang="en-US" sz="1200" dirty="0">
                <a:solidFill>
                  <a:schemeClr val="bg1">
                    <a:lumMod val="50000"/>
                  </a:schemeClr>
                </a:solidFill>
                <a:latin typeface="Calibri Light" panose="020F0302020204030204" pitchFamily="34" charset="0"/>
                <a:cs typeface="Calibri Light" panose="020F0302020204030204" pitchFamily="34" charset="0"/>
              </a:rPr>
              <a:t>范围内，这赋予了毫米波雷达独特的物理特性。与传统雷达相比，毫米波雷达具有体积小、重量轻、空间分辨率高、环境适应性强等优势，能够在各种复杂天气和光照条件下稳定工作，因此在智能交通、汽车自动驾驶等领域得到广泛应用。</a:t>
            </a:r>
            <a:r>
              <a:rPr lang="en-US" altLang="zh-CN" sz="1200" dirty="0">
                <a:solidFill>
                  <a:schemeClr val="bg1">
                    <a:lumMod val="50000"/>
                  </a:schemeClr>
                </a:solidFill>
                <a:latin typeface="Calibri Light" panose="020F0302020204030204" pitchFamily="34" charset="0"/>
                <a:cs typeface="Calibri Light" panose="020F0302020204030204" pitchFamily="34" charset="0"/>
              </a:rPr>
              <a:t> </a:t>
            </a:r>
            <a:endParaRPr lang="en-US" altLang="zh-CN" sz="1200" dirty="0">
              <a:solidFill>
                <a:schemeClr val="bg1">
                  <a:lumMod val="50000"/>
                </a:schemeClr>
              </a:solidFill>
              <a:latin typeface="Calibri Light" panose="020F0302020204030204" pitchFamily="34" charset="0"/>
              <a:cs typeface="Calibri Light" panose="020F0302020204030204" pitchFamily="34" charset="0"/>
            </a:endParaRPr>
          </a:p>
        </p:txBody>
      </p:sp>
      <p:pic>
        <p:nvPicPr>
          <p:cNvPr id="10" name="图片 9"/>
          <p:cNvPicPr>
            <a:picLocks noChangeAspect="1"/>
          </p:cNvPicPr>
          <p:nvPr/>
        </p:nvPicPr>
        <p:blipFill>
          <a:blip r:embed="rId2"/>
          <a:stretch>
            <a:fillRect/>
          </a:stretch>
        </p:blipFill>
        <p:spPr>
          <a:xfrm>
            <a:off x="11569357" y="3193158"/>
            <a:ext cx="164606" cy="8596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2000"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000"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000"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6" grpId="1"/>
      <p:bldP spid="8" grpId="1"/>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矩形 5"/>
          <p:cNvSpPr/>
          <p:nvPr/>
        </p:nvSpPr>
        <p:spPr>
          <a:xfrm>
            <a:off x="-635" y="12700"/>
            <a:ext cx="12179935" cy="6845300"/>
          </a:xfrm>
          <a:prstGeom prst="rect">
            <a:avLst/>
          </a:prstGeom>
          <a:gradFill>
            <a:gsLst>
              <a:gs pos="29000">
                <a:schemeClr val="accent6">
                  <a:lumMod val="75000"/>
                </a:schemeClr>
              </a:gs>
              <a:gs pos="100000">
                <a:schemeClr val="bg2">
                  <a:alpha val="0"/>
                </a:schemeClr>
              </a:gs>
              <a:gs pos="0">
                <a:schemeClr val="accent6">
                  <a:lumMod val="75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3" name="任意多边形 2"/>
          <p:cNvSpPr/>
          <p:nvPr/>
        </p:nvSpPr>
        <p:spPr>
          <a:xfrm>
            <a:off x="7753410" y="2411480"/>
            <a:ext cx="7557023" cy="7404600"/>
          </a:xfrm>
          <a:custGeom>
            <a:avLst/>
            <a:gdLst>
              <a:gd name="adj" fmla="val 2842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901" h="11661">
                <a:moveTo>
                  <a:pt x="8578" y="6048"/>
                </a:moveTo>
                <a:lnTo>
                  <a:pt x="11901" y="6048"/>
                </a:lnTo>
                <a:lnTo>
                  <a:pt x="11901" y="6049"/>
                </a:lnTo>
                <a:cubicBezTo>
                  <a:pt x="11787" y="9070"/>
                  <a:pt x="9329" y="11504"/>
                  <a:pt x="6257" y="11657"/>
                </a:cubicBezTo>
                <a:lnTo>
                  <a:pt x="6202" y="11659"/>
                </a:lnTo>
                <a:lnTo>
                  <a:pt x="6202" y="8336"/>
                </a:lnTo>
                <a:lnTo>
                  <a:pt x="6220" y="8334"/>
                </a:lnTo>
                <a:cubicBezTo>
                  <a:pt x="7467" y="8214"/>
                  <a:pt x="8457" y="7264"/>
                  <a:pt x="8576" y="6072"/>
                </a:cubicBezTo>
                <a:lnTo>
                  <a:pt x="8578" y="6048"/>
                </a:lnTo>
                <a:close/>
                <a:moveTo>
                  <a:pt x="0" y="6048"/>
                </a:moveTo>
                <a:lnTo>
                  <a:pt x="3323" y="6048"/>
                </a:lnTo>
                <a:lnTo>
                  <a:pt x="3325" y="6074"/>
                </a:lnTo>
                <a:cubicBezTo>
                  <a:pt x="3446" y="7276"/>
                  <a:pt x="4452" y="8230"/>
                  <a:pt x="5714" y="8337"/>
                </a:cubicBezTo>
                <a:lnTo>
                  <a:pt x="5742" y="8340"/>
                </a:lnTo>
                <a:lnTo>
                  <a:pt x="5742" y="11661"/>
                </a:lnTo>
                <a:lnTo>
                  <a:pt x="5720" y="11660"/>
                </a:lnTo>
                <a:cubicBezTo>
                  <a:pt x="2613" y="11544"/>
                  <a:pt x="115" y="9096"/>
                  <a:pt x="0" y="6051"/>
                </a:cubicBezTo>
                <a:lnTo>
                  <a:pt x="0" y="6048"/>
                </a:lnTo>
                <a:close/>
                <a:moveTo>
                  <a:pt x="6202" y="2"/>
                </a:moveTo>
                <a:lnTo>
                  <a:pt x="6257" y="4"/>
                </a:lnTo>
                <a:cubicBezTo>
                  <a:pt x="9305" y="155"/>
                  <a:pt x="11748" y="2552"/>
                  <a:pt x="11898" y="5540"/>
                </a:cubicBezTo>
                <a:lnTo>
                  <a:pt x="11900" y="5588"/>
                </a:lnTo>
                <a:lnTo>
                  <a:pt x="8576" y="5588"/>
                </a:lnTo>
                <a:lnTo>
                  <a:pt x="8569" y="5530"/>
                </a:lnTo>
                <a:cubicBezTo>
                  <a:pt x="8424" y="4365"/>
                  <a:pt x="7446" y="3445"/>
                  <a:pt x="6220" y="3326"/>
                </a:cubicBezTo>
                <a:lnTo>
                  <a:pt x="6202" y="3325"/>
                </a:lnTo>
                <a:lnTo>
                  <a:pt x="6202" y="2"/>
                </a:lnTo>
                <a:close/>
                <a:moveTo>
                  <a:pt x="5742" y="0"/>
                </a:moveTo>
                <a:lnTo>
                  <a:pt x="5742" y="3321"/>
                </a:lnTo>
                <a:lnTo>
                  <a:pt x="5714" y="3323"/>
                </a:lnTo>
                <a:cubicBezTo>
                  <a:pt x="4452" y="3430"/>
                  <a:pt x="3446" y="4385"/>
                  <a:pt x="3325" y="5587"/>
                </a:cubicBezTo>
                <a:lnTo>
                  <a:pt x="3325" y="5588"/>
                </a:lnTo>
                <a:lnTo>
                  <a:pt x="1" y="5588"/>
                </a:lnTo>
                <a:lnTo>
                  <a:pt x="3" y="5537"/>
                </a:lnTo>
                <a:cubicBezTo>
                  <a:pt x="155" y="2526"/>
                  <a:pt x="2638" y="115"/>
                  <a:pt x="5720" y="1"/>
                </a:cubicBezTo>
                <a:lnTo>
                  <a:pt x="5742" y="0"/>
                </a:lnTo>
                <a:close/>
              </a:path>
            </a:pathLst>
          </a:custGeom>
          <a:ln>
            <a:noFill/>
          </a:ln>
          <a:effectLst>
            <a:outerShdw blurRad="190500" dist="127000" dir="2700000" sx="102000" sy="102000" algn="tl" rotWithShape="0">
              <a:schemeClr val="tx1">
                <a:alpha val="77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tx1"/>
              </a:solidFill>
            </a:endParaRPr>
          </a:p>
        </p:txBody>
      </p:sp>
      <p:sp>
        <p:nvSpPr>
          <p:cNvPr id="11" name="文本框 10"/>
          <p:cNvSpPr txBox="1"/>
          <p:nvPr/>
        </p:nvSpPr>
        <p:spPr>
          <a:xfrm>
            <a:off x="736600" y="767715"/>
            <a:ext cx="6029960" cy="13910945"/>
          </a:xfrm>
          <a:prstGeom prst="rect">
            <a:avLst/>
          </a:prstGeom>
          <a:noFill/>
        </p:spPr>
        <p:txBody>
          <a:bodyPr wrap="square" rtlCol="0">
            <a:spAutoFit/>
          </a:bodyPr>
          <a:p>
            <a:pPr algn="just"/>
            <a:r>
              <a:rPr lang="zh-CN" altLang="en-US" sz="6000">
                <a:ln w="57150"/>
                <a:solidFill>
                  <a:schemeClr val="bg1"/>
                </a:solidFill>
                <a:effectLst/>
                <a:latin typeface="汉仪行楷简" panose="02010600000101010101" charset="-122"/>
                <a:ea typeface="汉仪行楷简" panose="02010600000101010101" charset="-122"/>
                <a:sym typeface="+mn-ea"/>
              </a:rPr>
              <a:t>工作原理</a:t>
            </a:r>
            <a:endParaRPr lang="zh-CN" altLang="en-US" sz="6000">
              <a:ln w="57150"/>
              <a:solidFill>
                <a:schemeClr val="bg1"/>
              </a:solidFill>
              <a:effectLst/>
              <a:latin typeface="汉仪行楷简" panose="02010600000101010101" charset="-122"/>
              <a:ea typeface="汉仪行楷简" panose="02010600000101010101" charset="-122"/>
              <a:sym typeface="+mn-ea"/>
            </a:endParaRPr>
          </a:p>
          <a:p>
            <a:pPr algn="just"/>
            <a:endParaRPr lang="zh-CN" altLang="en-US" sz="3200">
              <a:ln w="57150"/>
              <a:solidFill>
                <a:schemeClr val="bg1"/>
              </a:solidFill>
              <a:effectLst/>
              <a:latin typeface="汉仪行楷简" panose="02010600000101010101" charset="-122"/>
              <a:ea typeface="汉仪行楷简" panose="02010600000101010101" charset="-122"/>
            </a:endParaRPr>
          </a:p>
          <a:p>
            <a:pPr indent="0" algn="just" fontAlgn="auto">
              <a:lnSpc>
                <a:spcPct val="150000"/>
              </a:lnSpc>
            </a:pPr>
            <a:r>
              <a:rPr lang="zh-CN" altLang="en-US" b="1" dirty="0">
                <a:solidFill>
                  <a:schemeClr val="bg1"/>
                </a:solidFill>
                <a:latin typeface="方正仿宋_GB2312" panose="02000000000000000000" charset="-122"/>
                <a:ea typeface="方正仿宋_GB2312" panose="02000000000000000000" charset="-122"/>
                <a:sym typeface="方正仿宋_GB2312" panose="02000000000000000000" charset="-122"/>
              </a:rPr>
              <a:t>毫米波雷达通过发射毫米波信号，并接收目标反射回来的回波信号进行工作。雷达内部的发射天线将高频振荡电路产生的毫米波信号定向发射到空间中，当信号遇到目标物体时，部分能量会被反射回来，被雷达的接收天线捕获。</a:t>
            </a:r>
            <a:endParaRPr lang="zh-CN" altLang="en-US" b="1" dirty="0">
              <a:solidFill>
                <a:schemeClr val="bg1"/>
              </a:solidFill>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b="1" dirty="0">
              <a:solidFill>
                <a:schemeClr val="bg1"/>
              </a:solidFill>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r>
              <a:rPr lang="zh-CN" altLang="en-US" b="1" dirty="0">
                <a:solidFill>
                  <a:schemeClr val="bg1"/>
                </a:solidFill>
                <a:latin typeface="方正仿宋_GB2312" panose="02000000000000000000" charset="-122"/>
                <a:ea typeface="方正仿宋_GB2312" panose="02000000000000000000" charset="-122"/>
                <a:sym typeface="方正仿宋_GB2312" panose="02000000000000000000" charset="-122"/>
              </a:rPr>
              <a:t>接收到的回波信号携带着目标物体的多种信息，如距离、速度和角度等。雷达内部的信号处理单元对回波信号进行一系列处理，包括放大、滤波、混频等操作，将微弱的回波信号转换为便于分析的电信号。</a:t>
            </a:r>
            <a:endParaRPr lang="zh-CN" altLang="en-US" b="1" dirty="0">
              <a:solidFill>
                <a:schemeClr val="bg1"/>
              </a:solidFill>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algn="just"/>
            <a:r>
              <a:rPr lang="zh-CN" altLang="en-US" sz="3200">
                <a:ln w="57150"/>
                <a:solidFill>
                  <a:schemeClr val="bg1"/>
                </a:solidFill>
                <a:effectLst/>
                <a:latin typeface="汉仪行楷简" panose="02010600000101010101" charset="-122"/>
                <a:ea typeface="汉仪行楷简" panose="02010600000101010101" charset="-122"/>
                <a:sym typeface="+mn-ea"/>
              </a:rPr>
              <a:t>类型</a:t>
            </a:r>
            <a:endParaRPr lang="zh-CN" altLang="en-US" sz="3200">
              <a:ln w="57150"/>
              <a:solidFill>
                <a:schemeClr val="bg1"/>
              </a:solidFill>
              <a:effectLst/>
              <a:latin typeface="汉仪行楷简" panose="02010600000101010101" charset="-122"/>
              <a:ea typeface="汉仪行楷简" panose="02010600000101010101" charset="-122"/>
              <a:sym typeface="+mn-ea"/>
            </a:endParaRPr>
          </a:p>
          <a:p>
            <a:pPr algn="just"/>
            <a:r>
              <a:rPr lang="zh-CN" altLang="en-US" sz="3200" b="1" dirty="0">
                <a:latin typeface="方正仿宋_GB2312" panose="02000000000000000000" charset="-122"/>
                <a:ea typeface="方正仿宋_GB2312" panose="02000000000000000000" charset="-122"/>
                <a:sym typeface="+mn-ea"/>
              </a:rPr>
              <a:t>按频段可分为24GHz毫米波雷达、77GHz毫米波雷达、 79GHz毫米波雷达。按功能可分为前向毫米波雷达、侧向毫米波雷达、后向毫米波雷达</a:t>
            </a:r>
            <a:endParaRPr lang="zh-CN" altLang="en-US" sz="3200" b="1" dirty="0">
              <a:latin typeface="方正仿宋_GB2312" panose="02000000000000000000" charset="-122"/>
              <a:ea typeface="方正仿宋_GB2312" panose="02000000000000000000" charset="-122"/>
              <a:sym typeface="+mn-ea"/>
            </a:endParaRPr>
          </a:p>
          <a:p>
            <a:pPr algn="just"/>
            <a:r>
              <a:rPr lang="zh-CN" altLang="en-US" sz="3200">
                <a:ln w="57150"/>
                <a:solidFill>
                  <a:schemeClr val="bg1"/>
                </a:solidFill>
                <a:effectLst/>
                <a:latin typeface="汉仪行楷简" panose="02010600000101010101" charset="-122"/>
                <a:ea typeface="汉仪行楷简" panose="02010600000101010101" charset="-122"/>
                <a:sym typeface="+mn-ea"/>
              </a:rPr>
              <a:t>应用优势与挑战</a:t>
            </a:r>
            <a:endParaRPr lang="zh-CN" altLang="en-US" sz="3200">
              <a:ln w="57150"/>
              <a:solidFill>
                <a:schemeClr val="bg1"/>
              </a:solidFill>
              <a:effectLst/>
              <a:latin typeface="汉仪行楷简" panose="02010600000101010101" charset="-122"/>
              <a:ea typeface="汉仪行楷简" panose="02010600000101010101" charset="-122"/>
              <a:sym typeface="+mn-ea"/>
            </a:endParaRPr>
          </a:p>
          <a:p>
            <a:pPr algn="just"/>
            <a:r>
              <a:rPr lang="zh-CN" altLang="en-US" sz="3200" b="1" dirty="0">
                <a:latin typeface="方正仿宋_GB2312" panose="02000000000000000000" charset="-122"/>
                <a:ea typeface="方正仿宋_GB2312" panose="02000000000000000000" charset="-122"/>
                <a:sym typeface="+mn-ea"/>
              </a:rPr>
              <a:t>按频段可分为24GHz毫米波雷达、77GHz毫米波雷达、 79GHz毫米波雷达。按功能可分为前向毫米波雷达、侧向毫米波雷达、后向毫米波雷达</a:t>
            </a:r>
            <a:endParaRPr lang="zh-CN" altLang="en-US" sz="3200" b="1" dirty="0">
              <a:latin typeface="方正仿宋_GB2312" panose="02000000000000000000" charset="-122"/>
              <a:ea typeface="方正仿宋_GB2312" panose="02000000000000000000" charset="-122"/>
            </a:endParaRPr>
          </a:p>
          <a:p>
            <a:pPr algn="just"/>
            <a:endParaRPr lang="zh-CN" altLang="en-US" sz="3200" b="1" dirty="0">
              <a:latin typeface="方正仿宋_GB2312" panose="02000000000000000000" charset="-122"/>
              <a:ea typeface="方正仿宋_GB2312" panose="02000000000000000000" charset="-122"/>
            </a:endParaRPr>
          </a:p>
        </p:txBody>
      </p:sp>
      <p:cxnSp>
        <p:nvCxnSpPr>
          <p:cNvPr id="12" name="直接连接符 11"/>
          <p:cNvCxnSpPr/>
          <p:nvPr/>
        </p:nvCxnSpPr>
        <p:spPr>
          <a:xfrm flipV="1">
            <a:off x="1292225" y="1833245"/>
            <a:ext cx="1273175" cy="40640"/>
          </a:xfrm>
          <a:prstGeom prst="line">
            <a:avLst/>
          </a:prstGeom>
          <a:ln w="25400" cmpd="sng">
            <a:solidFill>
              <a:srgbClr val="FFFAF3"/>
            </a:solidFill>
            <a:prstDash val="solid"/>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1000">
        <p14:doors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000" fill="hold">
                                          <p:stCondLst>
                                            <p:cond delay="0"/>
                                          </p:stCondLst>
                                        </p:cTn>
                                        <p:tgtEl>
                                          <p:spTgt spid="11">
                                            <p:txEl>
                                              <p:pRg st="0" end="0"/>
                                            </p:txEl>
                                          </p:spTgt>
                                        </p:tgtEl>
                                        <p:attrNameLst>
                                          <p:attrName>style.visibility</p:attrName>
                                        </p:attrNameLst>
                                      </p:cBhvr>
                                      <p:to>
                                        <p:strVal val="visible"/>
                                      </p:to>
                                    </p:set>
                                    <p:animEffect transition="in" filter="strips(downRight)">
                                      <p:cBhvr>
                                        <p:cTn id="7" dur="1000"/>
                                        <p:tgtEl>
                                          <p:spTgt spid="11">
                                            <p:txEl>
                                              <p:pRg st="0" end="0"/>
                                            </p:txEl>
                                          </p:spTgt>
                                        </p:tgtEl>
                                      </p:cBhvr>
                                    </p:animEffect>
                                  </p:childTnLst>
                                </p:cTn>
                              </p:par>
                              <p:par>
                                <p:cTn id="8" presetID="18" presetClass="entr" presetSubtype="6" fill="hold" nodeType="withEffect">
                                  <p:stCondLst>
                                    <p:cond delay="0"/>
                                  </p:stCondLst>
                                  <p:childTnLst>
                                    <p:set>
                                      <p:cBhvr>
                                        <p:cTn id="9" dur="1000" fill="hold">
                                          <p:stCondLst>
                                            <p:cond delay="0"/>
                                          </p:stCondLst>
                                        </p:cTn>
                                        <p:tgtEl>
                                          <p:spTgt spid="12"/>
                                        </p:tgtEl>
                                        <p:attrNameLst>
                                          <p:attrName>style.visibility</p:attrName>
                                        </p:attrNameLst>
                                      </p:cBhvr>
                                      <p:to>
                                        <p:strVal val="visible"/>
                                      </p:to>
                                    </p:set>
                                    <p:animEffect transition="in" filter="strips(downRight)">
                                      <p:cBhvr>
                                        <p:cTn id="10" dur="1000"/>
                                        <p:tgtEl>
                                          <p:spTgt spid="12"/>
                                        </p:tgtEl>
                                      </p:cBhvr>
                                    </p:animEffect>
                                  </p:childTnLst>
                                </p:cTn>
                              </p:par>
                            </p:childTnLst>
                          </p:cTn>
                        </p:par>
                        <p:par>
                          <p:cTn id="11" fill="hold">
                            <p:stCondLst>
                              <p:cond delay="1000"/>
                            </p:stCondLst>
                            <p:childTnLst>
                              <p:par>
                                <p:cTn id="12" presetID="18" presetClass="entr" presetSubtype="6" fill="hold" nodeType="afterEffect">
                                  <p:stCondLst>
                                    <p:cond delay="0"/>
                                  </p:stCondLst>
                                  <p:childTnLst>
                                    <p:set>
                                      <p:cBhvr>
                                        <p:cTn id="13" dur="2000" fill="hold">
                                          <p:stCondLst>
                                            <p:cond delay="0"/>
                                          </p:stCondLst>
                                        </p:cTn>
                                        <p:tgtEl>
                                          <p:spTgt spid="11">
                                            <p:txEl>
                                              <p:pRg st="2" end="2"/>
                                            </p:txEl>
                                          </p:spTgt>
                                        </p:tgtEl>
                                        <p:attrNameLst>
                                          <p:attrName>style.visibility</p:attrName>
                                        </p:attrNameLst>
                                      </p:cBhvr>
                                      <p:to>
                                        <p:strVal val="visible"/>
                                      </p:to>
                                    </p:set>
                                    <p:animEffect transition="in" filter="strips(downRight)">
                                      <p:cBhvr>
                                        <p:cTn id="14" dur="2000"/>
                                        <p:tgtEl>
                                          <p:spTgt spid="11">
                                            <p:txEl>
                                              <p:pRg st="2" end="2"/>
                                            </p:txEl>
                                          </p:spTgt>
                                        </p:tgtEl>
                                      </p:cBhvr>
                                    </p:animEffect>
                                  </p:childTnLst>
                                </p:cTn>
                              </p:par>
                            </p:childTnLst>
                          </p:cTn>
                        </p:par>
                        <p:par>
                          <p:cTn id="15" fill="hold">
                            <p:stCondLst>
                              <p:cond delay="3000"/>
                            </p:stCondLst>
                            <p:childTnLst>
                              <p:par>
                                <p:cTn id="16" presetID="18" presetClass="entr" presetSubtype="6" fill="hold" nodeType="afterEffect">
                                  <p:stCondLst>
                                    <p:cond delay="0"/>
                                  </p:stCondLst>
                                  <p:childTnLst>
                                    <p:set>
                                      <p:cBhvr>
                                        <p:cTn id="17" dur="2000" fill="hold">
                                          <p:stCondLst>
                                            <p:cond delay="0"/>
                                          </p:stCondLst>
                                        </p:cTn>
                                        <p:tgtEl>
                                          <p:spTgt spid="11">
                                            <p:txEl>
                                              <p:pRg st="4" end="4"/>
                                            </p:txEl>
                                          </p:spTgt>
                                        </p:tgtEl>
                                        <p:attrNameLst>
                                          <p:attrName>style.visibility</p:attrName>
                                        </p:attrNameLst>
                                      </p:cBhvr>
                                      <p:to>
                                        <p:strVal val="visible"/>
                                      </p:to>
                                    </p:set>
                                    <p:animEffect transition="in" filter="strips(downRight)">
                                      <p:cBhvr>
                                        <p:cTn id="18"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矩形 5"/>
          <p:cNvSpPr/>
          <p:nvPr/>
        </p:nvSpPr>
        <p:spPr>
          <a:xfrm>
            <a:off x="-635" y="12700"/>
            <a:ext cx="12192635" cy="6845935"/>
          </a:xfrm>
          <a:prstGeom prst="rect">
            <a:avLst/>
          </a:prstGeom>
          <a:gradFill>
            <a:gsLst>
              <a:gs pos="29000">
                <a:srgbClr val="E2BA7A"/>
              </a:gs>
              <a:gs pos="100000">
                <a:schemeClr val="bg2">
                  <a:alpha val="0"/>
                </a:schemeClr>
              </a:gs>
              <a:gs pos="0">
                <a:srgbClr val="E2BA7A"/>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3" name="任意多边形 2"/>
          <p:cNvSpPr/>
          <p:nvPr/>
        </p:nvSpPr>
        <p:spPr>
          <a:xfrm rot="5400000">
            <a:off x="7753410" y="2411480"/>
            <a:ext cx="7557023" cy="7404600"/>
          </a:xfrm>
          <a:custGeom>
            <a:avLst/>
            <a:gdLst>
              <a:gd name="adj" fmla="val 2842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901" h="11661">
                <a:moveTo>
                  <a:pt x="8578" y="6048"/>
                </a:moveTo>
                <a:lnTo>
                  <a:pt x="11901" y="6048"/>
                </a:lnTo>
                <a:lnTo>
                  <a:pt x="11901" y="6049"/>
                </a:lnTo>
                <a:cubicBezTo>
                  <a:pt x="11787" y="9070"/>
                  <a:pt x="9329" y="11504"/>
                  <a:pt x="6257" y="11657"/>
                </a:cubicBezTo>
                <a:lnTo>
                  <a:pt x="6202" y="11659"/>
                </a:lnTo>
                <a:lnTo>
                  <a:pt x="6202" y="8336"/>
                </a:lnTo>
                <a:lnTo>
                  <a:pt x="6220" y="8334"/>
                </a:lnTo>
                <a:cubicBezTo>
                  <a:pt x="7467" y="8214"/>
                  <a:pt x="8457" y="7264"/>
                  <a:pt x="8576" y="6072"/>
                </a:cubicBezTo>
                <a:lnTo>
                  <a:pt x="8578" y="6048"/>
                </a:lnTo>
                <a:close/>
                <a:moveTo>
                  <a:pt x="0" y="6048"/>
                </a:moveTo>
                <a:lnTo>
                  <a:pt x="3323" y="6048"/>
                </a:lnTo>
                <a:lnTo>
                  <a:pt x="3325" y="6074"/>
                </a:lnTo>
                <a:cubicBezTo>
                  <a:pt x="3446" y="7276"/>
                  <a:pt x="4452" y="8230"/>
                  <a:pt x="5714" y="8337"/>
                </a:cubicBezTo>
                <a:lnTo>
                  <a:pt x="5742" y="8340"/>
                </a:lnTo>
                <a:lnTo>
                  <a:pt x="5742" y="11661"/>
                </a:lnTo>
                <a:lnTo>
                  <a:pt x="5720" y="11660"/>
                </a:lnTo>
                <a:cubicBezTo>
                  <a:pt x="2613" y="11544"/>
                  <a:pt x="115" y="9096"/>
                  <a:pt x="0" y="6051"/>
                </a:cubicBezTo>
                <a:lnTo>
                  <a:pt x="0" y="6048"/>
                </a:lnTo>
                <a:close/>
                <a:moveTo>
                  <a:pt x="6202" y="2"/>
                </a:moveTo>
                <a:lnTo>
                  <a:pt x="6257" y="4"/>
                </a:lnTo>
                <a:cubicBezTo>
                  <a:pt x="9305" y="155"/>
                  <a:pt x="11748" y="2552"/>
                  <a:pt x="11898" y="5540"/>
                </a:cubicBezTo>
                <a:lnTo>
                  <a:pt x="11900" y="5588"/>
                </a:lnTo>
                <a:lnTo>
                  <a:pt x="8576" y="5588"/>
                </a:lnTo>
                <a:lnTo>
                  <a:pt x="8569" y="5530"/>
                </a:lnTo>
                <a:cubicBezTo>
                  <a:pt x="8424" y="4365"/>
                  <a:pt x="7446" y="3445"/>
                  <a:pt x="6220" y="3326"/>
                </a:cubicBezTo>
                <a:lnTo>
                  <a:pt x="6202" y="3325"/>
                </a:lnTo>
                <a:lnTo>
                  <a:pt x="6202" y="2"/>
                </a:lnTo>
                <a:close/>
                <a:moveTo>
                  <a:pt x="5742" y="0"/>
                </a:moveTo>
                <a:lnTo>
                  <a:pt x="5742" y="3321"/>
                </a:lnTo>
                <a:lnTo>
                  <a:pt x="5714" y="3323"/>
                </a:lnTo>
                <a:cubicBezTo>
                  <a:pt x="4452" y="3430"/>
                  <a:pt x="3446" y="4385"/>
                  <a:pt x="3325" y="5587"/>
                </a:cubicBezTo>
                <a:lnTo>
                  <a:pt x="3325" y="5588"/>
                </a:lnTo>
                <a:lnTo>
                  <a:pt x="1" y="5588"/>
                </a:lnTo>
                <a:lnTo>
                  <a:pt x="3" y="5537"/>
                </a:lnTo>
                <a:cubicBezTo>
                  <a:pt x="155" y="2526"/>
                  <a:pt x="2638" y="115"/>
                  <a:pt x="5720" y="1"/>
                </a:cubicBezTo>
                <a:lnTo>
                  <a:pt x="5742" y="0"/>
                </a:lnTo>
                <a:close/>
              </a:path>
            </a:pathLst>
          </a:custGeom>
          <a:ln>
            <a:noFill/>
          </a:ln>
          <a:effectLst>
            <a:outerShdw blurRad="190500" dist="127000" dir="2700000" sx="102000" sy="102000" algn="tl" rotWithShape="0">
              <a:schemeClr val="tx1">
                <a:alpha val="77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tx1"/>
              </a:solidFill>
            </a:endParaRPr>
          </a:p>
        </p:txBody>
      </p:sp>
      <p:sp>
        <p:nvSpPr>
          <p:cNvPr id="11" name="文本框 10"/>
          <p:cNvSpPr txBox="1"/>
          <p:nvPr/>
        </p:nvSpPr>
        <p:spPr>
          <a:xfrm>
            <a:off x="736600" y="-6426835"/>
            <a:ext cx="6029960" cy="12779375"/>
          </a:xfrm>
          <a:prstGeom prst="rect">
            <a:avLst/>
          </a:prstGeom>
          <a:noFill/>
        </p:spPr>
        <p:txBody>
          <a:bodyPr wrap="square" rtlCol="0">
            <a:spAutoFit/>
          </a:bodyPr>
          <a:p>
            <a:pPr algn="just"/>
            <a:r>
              <a:rPr lang="zh-CN" altLang="en-US" sz="6000">
                <a:ln w="57150"/>
                <a:solidFill>
                  <a:schemeClr val="bg1"/>
                </a:solidFill>
                <a:effectLst/>
                <a:latin typeface="汉仪行楷简" panose="02010600000101010101" charset="-122"/>
                <a:ea typeface="汉仪行楷简" panose="02010600000101010101" charset="-122"/>
                <a:sym typeface="+mn-ea"/>
              </a:rPr>
              <a:t>工作原理</a:t>
            </a:r>
            <a:endParaRPr lang="zh-CN" altLang="en-US" sz="6000">
              <a:ln w="57150"/>
              <a:solidFill>
                <a:schemeClr val="bg1"/>
              </a:solidFill>
              <a:effectLst/>
              <a:latin typeface="汉仪行楷简" panose="02010600000101010101" charset="-122"/>
              <a:ea typeface="汉仪行楷简" panose="02010600000101010101" charset="-122"/>
              <a:sym typeface="+mn-ea"/>
            </a:endParaRPr>
          </a:p>
          <a:p>
            <a:pPr algn="just"/>
            <a:endParaRPr lang="zh-CN" altLang="en-US" sz="3200">
              <a:ln w="57150"/>
              <a:solidFill>
                <a:schemeClr val="bg1"/>
              </a:solidFill>
              <a:effectLst/>
              <a:latin typeface="汉仪行楷简" panose="02010600000101010101" charset="-122"/>
              <a:ea typeface="汉仪行楷简" panose="02010600000101010101" charset="-122"/>
            </a:endParaRPr>
          </a:p>
          <a:p>
            <a:pPr indent="0" algn="just" fontAlgn="auto">
              <a:lnSpc>
                <a:spcPct val="150000"/>
              </a:lnSpc>
            </a:pPr>
            <a:r>
              <a:rPr lang="zh-CN" altLang="en-US" sz="1600" b="1" dirty="0">
                <a:latin typeface="方正仿宋_GB2312" panose="02000000000000000000" charset="-122"/>
                <a:ea typeface="方正仿宋_GB2312" panose="02000000000000000000" charset="-122"/>
                <a:sym typeface="方正仿宋_GB2312" panose="02000000000000000000" charset="-122"/>
              </a:rPr>
              <a:t>毫米波雷达通过发射毫米波信号，并接收目标反射回来的回波信号进行工作。雷达内部的发射天线将高频振荡电路产生的毫米波信号定向发射到空间中，当信号遇到目标物体时，部分能量会被反射回来，被雷达的接收天线捕获。</a:t>
            </a:r>
            <a:endParaRPr lang="zh-CN" altLang="en-US" sz="16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16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r>
              <a:rPr lang="zh-CN" altLang="en-US" sz="1600" b="1" dirty="0">
                <a:latin typeface="方正仿宋_GB2312" panose="02000000000000000000" charset="-122"/>
                <a:ea typeface="方正仿宋_GB2312" panose="02000000000000000000" charset="-122"/>
                <a:sym typeface="方正仿宋_GB2312" panose="02000000000000000000" charset="-122"/>
              </a:rPr>
              <a:t>接收到的回波信号携带着目标物体的多种信息，如距离、速度和角度等。雷达内部的信号处理单元对回波信号进行一系列处理，包括放大、滤波、混频等操作，将微弱的回波信号转换为便于分析的电信号。</a:t>
            </a:r>
            <a:endParaRPr lang="zh-CN" altLang="en-US" sz="16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16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indent="0" algn="just" fontAlgn="auto">
              <a:lnSpc>
                <a:spcPct val="150000"/>
              </a:lnSpc>
            </a:pPr>
            <a:endParaRPr lang="zh-CN" altLang="en-US" sz="2000" b="1" dirty="0">
              <a:latin typeface="方正仿宋_GB2312" panose="02000000000000000000" charset="-122"/>
              <a:ea typeface="方正仿宋_GB2312" panose="02000000000000000000" charset="-122"/>
              <a:sym typeface="方正仿宋_GB2312" panose="02000000000000000000" charset="-122"/>
            </a:endParaRPr>
          </a:p>
          <a:p>
            <a:pPr algn="just"/>
            <a:r>
              <a:rPr lang="zh-CN" altLang="en-US" sz="6000">
                <a:ln w="57150"/>
                <a:solidFill>
                  <a:schemeClr val="bg1"/>
                </a:solidFill>
                <a:effectLst/>
                <a:latin typeface="汉仪行楷简" panose="02010600000101010101" charset="-122"/>
                <a:ea typeface="汉仪行楷简" panose="02010600000101010101" charset="-122"/>
                <a:sym typeface="+mn-ea"/>
              </a:rPr>
              <a:t>类型</a:t>
            </a:r>
            <a:endParaRPr lang="zh-CN" altLang="en-US" sz="6000">
              <a:ln w="57150"/>
              <a:solidFill>
                <a:schemeClr val="bg1"/>
              </a:solidFill>
              <a:effectLst/>
              <a:latin typeface="汉仪行楷简" panose="02010600000101010101" charset="-122"/>
              <a:ea typeface="汉仪行楷简" panose="02010600000101010101" charset="-122"/>
              <a:sym typeface="+mn-ea"/>
            </a:endParaRPr>
          </a:p>
          <a:p>
            <a:pPr algn="just"/>
            <a:endParaRPr lang="zh-CN" altLang="en-US" sz="2000">
              <a:ln w="57150"/>
              <a:solidFill>
                <a:schemeClr val="bg1"/>
              </a:solidFill>
              <a:effectLst/>
              <a:latin typeface="汉仪行楷简" panose="02010600000101010101" charset="-122"/>
              <a:ea typeface="汉仪行楷简" panose="02010600000101010101" charset="-122"/>
              <a:sym typeface="+mn-ea"/>
            </a:endParaRPr>
          </a:p>
          <a:p>
            <a:pPr indent="0" algn="just" fontAlgn="auto">
              <a:lnSpc>
                <a:spcPct val="150000"/>
              </a:lnSpc>
            </a:pPr>
            <a:r>
              <a:rPr lang="zh-CN" altLang="en-US" b="1" dirty="0">
                <a:latin typeface="方正仿宋_GB2312" panose="02000000000000000000" charset="-122"/>
                <a:ea typeface="方正仿宋_GB2312" panose="02000000000000000000" charset="-122"/>
                <a:sym typeface="+mn-ea"/>
              </a:rPr>
              <a:t>按频段可分为24GHz毫米波雷达、77GHz毫米波雷达、 79GHz毫米波雷达。</a:t>
            </a:r>
            <a:endParaRPr lang="zh-CN" altLang="en-US" b="1" dirty="0">
              <a:latin typeface="方正仿宋_GB2312" panose="02000000000000000000" charset="-122"/>
              <a:ea typeface="方正仿宋_GB2312" panose="02000000000000000000" charset="-122"/>
              <a:sym typeface="+mn-ea"/>
            </a:endParaRPr>
          </a:p>
          <a:p>
            <a:pPr indent="0" algn="just" fontAlgn="auto">
              <a:lnSpc>
                <a:spcPct val="150000"/>
              </a:lnSpc>
            </a:pPr>
            <a:endParaRPr lang="zh-CN" altLang="en-US" sz="900" b="1" dirty="0">
              <a:latin typeface="方正仿宋_GB2312" panose="02000000000000000000" charset="-122"/>
              <a:ea typeface="方正仿宋_GB2312" panose="02000000000000000000" charset="-122"/>
              <a:sym typeface="+mn-ea"/>
            </a:endParaRPr>
          </a:p>
          <a:p>
            <a:pPr indent="0" algn="just" fontAlgn="auto">
              <a:lnSpc>
                <a:spcPct val="150000"/>
              </a:lnSpc>
            </a:pPr>
            <a:r>
              <a:rPr lang="zh-CN" altLang="en-US" b="1" dirty="0">
                <a:latin typeface="方正仿宋_GB2312" panose="02000000000000000000" charset="-122"/>
                <a:ea typeface="方正仿宋_GB2312" panose="02000000000000000000" charset="-122"/>
                <a:sym typeface="+mn-ea"/>
              </a:rPr>
              <a:t>按功能可分为前向毫米波雷达、侧向毫米波雷达、后向毫米波雷达。</a:t>
            </a:r>
            <a:endParaRPr lang="zh-CN" altLang="en-US" b="1" dirty="0">
              <a:latin typeface="方正仿宋_GB2312" panose="02000000000000000000" charset="-122"/>
              <a:ea typeface="方正仿宋_GB2312" panose="02000000000000000000" charset="-122"/>
              <a:sym typeface="+mn-ea"/>
            </a:endParaRPr>
          </a:p>
          <a:p>
            <a:pPr algn="just"/>
            <a:endParaRPr lang="zh-CN" altLang="en-US">
              <a:ln w="57150"/>
              <a:solidFill>
                <a:schemeClr val="bg1"/>
              </a:solidFill>
              <a:effectLst/>
              <a:latin typeface="汉仪行楷简" panose="02010600000101010101" charset="-122"/>
              <a:ea typeface="汉仪行楷简" panose="02010600000101010101" charset="-122"/>
              <a:sym typeface="+mn-ea"/>
            </a:endParaRPr>
          </a:p>
          <a:p>
            <a:pPr algn="just"/>
            <a:r>
              <a:rPr lang="zh-CN" altLang="en-US" sz="6000">
                <a:ln w="57150"/>
                <a:solidFill>
                  <a:schemeClr val="bg1"/>
                </a:solidFill>
                <a:effectLst/>
                <a:latin typeface="汉仪行楷简" panose="02010600000101010101" charset="-122"/>
                <a:ea typeface="汉仪行楷简" panose="02010600000101010101" charset="-122"/>
                <a:sym typeface="+mn-ea"/>
              </a:rPr>
              <a:t>应用优势与挑战</a:t>
            </a:r>
            <a:endParaRPr lang="zh-CN" altLang="en-US" sz="3200">
              <a:ln w="57150"/>
              <a:solidFill>
                <a:schemeClr val="bg1"/>
              </a:solidFill>
              <a:effectLst/>
              <a:latin typeface="汉仪行楷简" panose="02010600000101010101" charset="-122"/>
              <a:ea typeface="汉仪行楷简" panose="02010600000101010101" charset="-122"/>
              <a:sym typeface="+mn-ea"/>
            </a:endParaRPr>
          </a:p>
          <a:p>
            <a:pPr algn="just"/>
            <a:endParaRPr lang="zh-CN" altLang="en-US" sz="1200" b="1" dirty="0">
              <a:latin typeface="方正仿宋_GB2312" panose="02000000000000000000" charset="-122"/>
              <a:ea typeface="方正仿宋_GB2312" panose="02000000000000000000" charset="-122"/>
            </a:endParaRPr>
          </a:p>
          <a:p>
            <a:pPr indent="0" algn="just" fontAlgn="auto">
              <a:lnSpc>
                <a:spcPct val="150000"/>
              </a:lnSpc>
            </a:pPr>
            <a:r>
              <a:rPr lang="zh-CN" altLang="en-US" b="1" dirty="0">
                <a:latin typeface="方正仿宋_GB2312" panose="02000000000000000000" charset="-122"/>
                <a:ea typeface="方正仿宋_GB2312" panose="02000000000000000000" charset="-122"/>
              </a:rPr>
              <a:t>毫米波雷达在智能汽车中具备恶劣天气适应性强、探测更新快且能与其他传感器互补的应用优势，但也面临探测精度和分辨率不足、多雷达易干扰、目标识别能力弱的挑战。</a:t>
            </a:r>
            <a:endParaRPr lang="zh-CN" altLang="en-US" b="1" dirty="0">
              <a:latin typeface="方正仿宋_GB2312" panose="02000000000000000000" charset="-122"/>
              <a:ea typeface="方正仿宋_GB2312" panose="02000000000000000000" charset="-122"/>
            </a:endParaRPr>
          </a:p>
        </p:txBody>
      </p:sp>
      <p:cxnSp>
        <p:nvCxnSpPr>
          <p:cNvPr id="12" name="直接连接符 11"/>
          <p:cNvCxnSpPr/>
          <p:nvPr/>
        </p:nvCxnSpPr>
        <p:spPr>
          <a:xfrm flipV="1">
            <a:off x="1292225" y="1456055"/>
            <a:ext cx="1273175" cy="40640"/>
          </a:xfrm>
          <a:prstGeom prst="line">
            <a:avLst/>
          </a:prstGeom>
          <a:ln w="25400" cmpd="sng">
            <a:solidFill>
              <a:srgbClr val="FFFAF3"/>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1419225" y="4740275"/>
            <a:ext cx="1273175" cy="40640"/>
          </a:xfrm>
          <a:prstGeom prst="line">
            <a:avLst/>
          </a:prstGeom>
          <a:ln w="25400" cmpd="sng">
            <a:solidFill>
              <a:srgbClr val="FFFAF3"/>
            </a:solidFill>
            <a:prstDash val="solid"/>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178457" y="3343792"/>
            <a:ext cx="1229360" cy="275590"/>
          </a:xfrm>
          <a:prstGeom prst="rect">
            <a:avLst/>
          </a:prstGeom>
        </p:spPr>
        <p:txBody>
          <a:bodyPr wrap="none">
            <a:spAutoFit/>
          </a:bodyPr>
          <a:lstStyle/>
          <a:p>
            <a:pPr lvl="0" algn="l"/>
            <a:r>
              <a:rPr lang="en-US" altLang="zh-CN" sz="1200" dirty="0">
                <a:solidFill>
                  <a:prstClr val="black">
                    <a:lumMod val="65000"/>
                    <a:lumOff val="35000"/>
                  </a:prstClr>
                </a:solidFill>
                <a:latin typeface="Calibri Light" panose="020F0302020204030204" pitchFamily="34" charset="0"/>
                <a:cs typeface="Calibri Light" panose="020F0302020204030204" pitchFamily="34" charset="0"/>
              </a:rPr>
              <a:t>Ultrasonic   radar</a:t>
            </a:r>
            <a:endParaRPr lang="en-US" altLang="zh-CN" sz="1200" dirty="0">
              <a:solidFill>
                <a:prstClr val="black">
                  <a:lumMod val="65000"/>
                  <a:lumOff val="35000"/>
                </a:prstClr>
              </a:solidFill>
              <a:latin typeface="Calibri Light" panose="020F0302020204030204" pitchFamily="34" charset="0"/>
              <a:cs typeface="Calibri Light" panose="020F0302020204030204" pitchFamily="34" charset="0"/>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6590" r="12972"/>
          <a:stretch>
            <a:fillRect/>
          </a:stretch>
        </p:blipFill>
        <p:spPr>
          <a:xfrm>
            <a:off x="6899561" y="740783"/>
            <a:ext cx="4239491" cy="5507617"/>
          </a:xfrm>
          <a:prstGeom prst="rect">
            <a:avLst/>
          </a:prstGeom>
        </p:spPr>
      </p:pic>
      <p:sp>
        <p:nvSpPr>
          <p:cNvPr id="6" name="文本框 5"/>
          <p:cNvSpPr txBox="1"/>
          <p:nvPr/>
        </p:nvSpPr>
        <p:spPr>
          <a:xfrm>
            <a:off x="4502724" y="1018964"/>
            <a:ext cx="5333999" cy="3631763"/>
          </a:xfrm>
          <a:prstGeom prst="rect">
            <a:avLst/>
          </a:prstGeom>
          <a:noFill/>
        </p:spPr>
        <p:txBody>
          <a:bodyPr wrap="square" rtlCol="0">
            <a:spAutoFit/>
          </a:bodyPr>
          <a:lstStyle/>
          <a:p>
            <a:r>
              <a:rPr lang="en-US" altLang="zh-CN" sz="23000" spc="600" dirty="0">
                <a:solidFill>
                  <a:srgbClr val="F6D470"/>
                </a:solidFill>
                <a:latin typeface="微软雅黑" panose="020B0503020204020204" pitchFamily="34" charset="-122"/>
                <a:ea typeface="微软雅黑" panose="020B0503020204020204" pitchFamily="34" charset="-122"/>
              </a:rPr>
              <a:t>03</a:t>
            </a:r>
            <a:endParaRPr lang="zh-CN" altLang="en-US" sz="23000" spc="600" dirty="0">
              <a:solidFill>
                <a:srgbClr val="F6D470"/>
              </a:solidFill>
              <a:latin typeface="微软雅黑" panose="020B0503020204020204" pitchFamily="34" charset="-122"/>
              <a:ea typeface="微软雅黑" panose="020B0503020204020204" pitchFamily="34" charset="-122"/>
            </a:endParaRPr>
          </a:p>
        </p:txBody>
      </p:sp>
      <p:sp>
        <p:nvSpPr>
          <p:cNvPr id="7" name="矩形 6"/>
          <p:cNvSpPr/>
          <p:nvPr/>
        </p:nvSpPr>
        <p:spPr>
          <a:xfrm>
            <a:off x="2687787" y="1418894"/>
            <a:ext cx="2770909"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 name="文本框 7"/>
          <p:cNvSpPr txBox="1"/>
          <p:nvPr/>
        </p:nvSpPr>
        <p:spPr>
          <a:xfrm>
            <a:off x="3103421" y="1903232"/>
            <a:ext cx="2424545" cy="1137285"/>
          </a:xfrm>
          <a:prstGeom prst="rect">
            <a:avLst/>
          </a:prstGeom>
          <a:noFill/>
        </p:spPr>
        <p:txBody>
          <a:bodyPr wrap="square" rtlCol="0">
            <a:spAutoFit/>
          </a:bodyPr>
          <a:lstStyle/>
          <a:p>
            <a:r>
              <a:rPr lang="zh-CN" altLang="en-US" sz="3200" b="1" dirty="0">
                <a:solidFill>
                  <a:prstClr val="black"/>
                </a:solidFill>
                <a:latin typeface="华康行楷体 W5" panose="03000509000000000000" charset="-122"/>
                <a:ea typeface="华康行楷体 W5" panose="03000509000000000000" charset="-122"/>
                <a:cs typeface="MV Boli" panose="02000500030200090000" pitchFamily="2" charset="0"/>
              </a:rPr>
              <a:t>超声波雷达</a:t>
            </a:r>
            <a:endParaRPr lang="zh-CN" altLang="en-US" dirty="0">
              <a:latin typeface="MV Boli" panose="02000500030200090000" pitchFamily="2" charset="0"/>
              <a:cs typeface="MV Boli" panose="02000500030200090000" pitchFamily="2" charset="0"/>
            </a:endParaRPr>
          </a:p>
          <a:p>
            <a:endParaRPr lang="en-US" altLang="zh-CN" dirty="0">
              <a:latin typeface="MV Boli" panose="02000500030200090000" pitchFamily="2" charset="0"/>
              <a:cs typeface="MV Boli" panose="02000500030200090000" pitchFamily="2" charset="0"/>
            </a:endParaRPr>
          </a:p>
          <a:p>
            <a:r>
              <a:rPr lang="en-US" altLang="zh-CN" dirty="0">
                <a:latin typeface="MV Boli" panose="02000500030200090000" pitchFamily="2" charset="0"/>
                <a:cs typeface="MV Boli" panose="02000500030200090000" pitchFamily="2" charset="0"/>
              </a:rPr>
              <a:t>Ultrasonic radar</a:t>
            </a:r>
            <a:endParaRPr lang="en-US" altLang="zh-CN" dirty="0">
              <a:latin typeface="MV Boli" panose="02000500030200090000" pitchFamily="2" charset="0"/>
              <a:cs typeface="MV Boli" panose="02000500030200090000" pitchFamily="2" charset="0"/>
            </a:endParaRPr>
          </a:p>
        </p:txBody>
      </p:sp>
      <p:sp>
        <p:nvSpPr>
          <p:cNvPr id="9" name="矩形 8"/>
          <p:cNvSpPr/>
          <p:nvPr/>
        </p:nvSpPr>
        <p:spPr>
          <a:xfrm>
            <a:off x="826135" y="4495165"/>
            <a:ext cx="5269865" cy="1529715"/>
          </a:xfrm>
          <a:prstGeom prst="rect">
            <a:avLst/>
          </a:prstGeom>
        </p:spPr>
        <p:txBody>
          <a:bodyPr wrap="square">
            <a:spAutoFit/>
          </a:bodyPr>
          <a:lstStyle/>
          <a:p>
            <a:pPr lvl="0" indent="0" algn="just" fontAlgn="auto">
              <a:lnSpc>
                <a:spcPct val="130000"/>
              </a:lnSpc>
            </a:pPr>
            <a:r>
              <a:rPr lang="zh-CN" altLang="en-US" sz="1200" dirty="0">
                <a:solidFill>
                  <a:schemeClr val="bg1">
                    <a:lumMod val="50000"/>
                  </a:schemeClr>
                </a:solidFill>
                <a:latin typeface="Calibri Light" panose="020F0302020204030204" pitchFamily="34" charset="0"/>
                <a:cs typeface="Calibri Light" panose="020F0302020204030204" pitchFamily="34" charset="0"/>
              </a:rPr>
              <a:t>超声波雷达是一种基于超声波技术实现环境感知的传感器。超声波是频率高于</a:t>
            </a:r>
            <a:r>
              <a:rPr lang="en-US" altLang="zh-CN" sz="1200" dirty="0">
                <a:solidFill>
                  <a:schemeClr val="bg1">
                    <a:lumMod val="50000"/>
                  </a:schemeClr>
                </a:solidFill>
                <a:latin typeface="Calibri Light" panose="020F0302020204030204" pitchFamily="34" charset="0"/>
                <a:cs typeface="Calibri Light" panose="020F0302020204030204" pitchFamily="34" charset="0"/>
              </a:rPr>
              <a:t>20kHz</a:t>
            </a:r>
            <a:r>
              <a:rPr lang="zh-CN" altLang="en-US" sz="1200" dirty="0">
                <a:solidFill>
                  <a:schemeClr val="bg1">
                    <a:lumMod val="50000"/>
                  </a:schemeClr>
                </a:solidFill>
                <a:latin typeface="Calibri Light" panose="020F0302020204030204" pitchFamily="34" charset="0"/>
                <a:cs typeface="Calibri Light" panose="020F0302020204030204" pitchFamily="34" charset="0"/>
              </a:rPr>
              <a:t>的声波，超出人类听觉范围，具有指向性强、能量集中、在空气中传播时衰减较小等特性。超声波雷达通过发射和接收超声波信号，利用声波的反射原理来探测目标物体的距离、方位等信息，具有成本低、技术成熟、安装简便等优势，被广泛应用于汽车倒车辅助、自动泊车、近距离障碍物检测等领域。</a:t>
            </a:r>
            <a:endParaRPr lang="zh-CN" altLang="en-US" sz="1200" dirty="0">
              <a:solidFill>
                <a:schemeClr val="bg1">
                  <a:lumMod val="50000"/>
                </a:schemeClr>
              </a:solidFill>
              <a:latin typeface="Calibri Light" panose="020F0302020204030204" pitchFamily="34" charset="0"/>
              <a:cs typeface="Calibri Light" panose="020F0302020204030204" pitchFamily="34" charset="0"/>
            </a:endParaRPr>
          </a:p>
        </p:txBody>
      </p:sp>
      <p:pic>
        <p:nvPicPr>
          <p:cNvPr id="10" name="图片 9"/>
          <p:cNvPicPr>
            <a:picLocks noChangeAspect="1"/>
          </p:cNvPicPr>
          <p:nvPr/>
        </p:nvPicPr>
        <p:blipFill>
          <a:blip r:embed="rId2"/>
          <a:stretch>
            <a:fillRect/>
          </a:stretch>
        </p:blipFill>
        <p:spPr>
          <a:xfrm>
            <a:off x="11569357" y="3193158"/>
            <a:ext cx="164606" cy="8596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2000"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000"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000"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6" grpId="0"/>
      <p:bldP spid="9" grpId="1"/>
      <p:bldP spid="8" grpId="1"/>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1039088" y="1870365"/>
            <a:ext cx="2632365" cy="342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639467" y="514326"/>
            <a:ext cx="3051605" cy="307777"/>
          </a:xfrm>
          <a:prstGeom prst="rect">
            <a:avLst/>
          </a:prstGeom>
        </p:spPr>
        <p:txBody>
          <a:bodyPr wrap="none">
            <a:spAutoFit/>
          </a:bodyPr>
          <a:lstStyle/>
          <a:p>
            <a:pPr lvl="0"/>
            <a:r>
              <a:rPr lang="en-US" altLang="zh-CN" sz="1400" dirty="0">
                <a:solidFill>
                  <a:schemeClr val="bg1"/>
                </a:solidFill>
                <a:latin typeface="Calibri Light" panose="020F0302020204030204" pitchFamily="34" charset="0"/>
                <a:cs typeface="Calibri Light" panose="020F0302020204030204" pitchFamily="34" charset="0"/>
              </a:rPr>
              <a:t>Let life be beautiful like summer flowers</a:t>
            </a:r>
            <a:endParaRPr lang="en-US" altLang="zh-CN" sz="1400" dirty="0">
              <a:solidFill>
                <a:schemeClr val="bg1"/>
              </a:solidFill>
              <a:latin typeface="Calibri Light" panose="020F0302020204030204" pitchFamily="34" charset="0"/>
              <a:cs typeface="Calibri Light" panose="020F0302020204030204" pitchFamily="34" charset="0"/>
            </a:endParaRPr>
          </a:p>
        </p:txBody>
      </p:sp>
      <p:sp>
        <p:nvSpPr>
          <p:cNvPr id="6" name="矩形 5"/>
          <p:cNvSpPr/>
          <p:nvPr>
            <p:custDataLst>
              <p:tags r:id="rId2"/>
            </p:custDataLst>
          </p:nvPr>
        </p:nvSpPr>
        <p:spPr>
          <a:xfrm>
            <a:off x="4849088" y="1856510"/>
            <a:ext cx="2632365" cy="342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3"/>
            </p:custDataLst>
          </p:nvPr>
        </p:nvSpPr>
        <p:spPr>
          <a:xfrm>
            <a:off x="8631383" y="1870365"/>
            <a:ext cx="2632365" cy="342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1116965" y="2573655"/>
            <a:ext cx="2153285" cy="2353310"/>
          </a:xfrm>
          <a:prstGeom prst="rect">
            <a:avLst/>
          </a:prstGeom>
        </p:spPr>
        <p:txBody>
          <a:bodyPr wrap="square">
            <a:spAutoFit/>
          </a:bodyPr>
          <a:lstStyle/>
          <a:p>
            <a:pPr indent="0" algn="just" fontAlgn="auto">
              <a:lnSpc>
                <a:spcPct val="150000"/>
              </a:lnSpc>
            </a:pPr>
            <a:r>
              <a:rPr lang="zh-CN" altLang="en-US" sz="1400" b="1" dirty="0">
                <a:latin typeface="方正仿宋_GB2312" panose="02000000000000000000" charset="-122"/>
                <a:ea typeface="方正仿宋_GB2312" panose="02000000000000000000" charset="-122"/>
              </a:rPr>
              <a:t>超声波雷达的核心工作流程围绕超声波的发射与接收展开。在接收到回波信号后，超声波雷达通过计算发射信号与接收信号之间的时间差来确定目标物体的距离。</a:t>
            </a:r>
            <a:endParaRPr lang="zh-CN" altLang="en-US" sz="1400" b="1" dirty="0">
              <a:latin typeface="方正仿宋_GB2312" panose="02000000000000000000" charset="-122"/>
              <a:ea typeface="方正仿宋_GB2312" panose="02000000000000000000" charset="-122"/>
            </a:endParaRPr>
          </a:p>
        </p:txBody>
      </p:sp>
      <p:sp>
        <p:nvSpPr>
          <p:cNvPr id="10" name="矩形 9"/>
          <p:cNvSpPr/>
          <p:nvPr>
            <p:custDataLst>
              <p:tags r:id="rId5"/>
            </p:custDataLst>
          </p:nvPr>
        </p:nvSpPr>
        <p:spPr>
          <a:xfrm>
            <a:off x="1219201" y="1970445"/>
            <a:ext cx="1757680" cy="521970"/>
          </a:xfrm>
          <a:prstGeom prst="rect">
            <a:avLst/>
          </a:prstGeom>
        </p:spPr>
        <p:txBody>
          <a:bodyPr wrap="none">
            <a:spAutoFit/>
          </a:bodyPr>
          <a:lstStyle/>
          <a:p>
            <a:pPr algn="l"/>
            <a:r>
              <a:rPr lang="zh-CN" altLang="en-US" sz="2800" spc="300" dirty="0">
                <a:solidFill>
                  <a:schemeClr val="tx1"/>
                </a:solidFill>
                <a:latin typeface="华康行楷体 W5" panose="03000509000000000000" charset="-122"/>
                <a:ea typeface="华康行楷体 W5" panose="03000509000000000000" charset="-122"/>
              </a:rPr>
              <a:t>工作原理</a:t>
            </a:r>
            <a:endParaRPr lang="zh-CN" altLang="en-US" sz="2800" spc="300" dirty="0">
              <a:solidFill>
                <a:schemeClr val="tx1"/>
              </a:solidFill>
              <a:latin typeface="华康行楷体 W5" panose="03000509000000000000" charset="-122"/>
              <a:ea typeface="华康行楷体 W5" panose="03000509000000000000" charset="-122"/>
            </a:endParaRPr>
          </a:p>
        </p:txBody>
      </p:sp>
      <p:sp>
        <p:nvSpPr>
          <p:cNvPr id="12" name="矩形 11"/>
          <p:cNvSpPr/>
          <p:nvPr>
            <p:custDataLst>
              <p:tags r:id="rId6"/>
            </p:custDataLst>
          </p:nvPr>
        </p:nvSpPr>
        <p:spPr>
          <a:xfrm>
            <a:off x="4996815" y="2573655"/>
            <a:ext cx="2200275" cy="1706880"/>
          </a:xfrm>
          <a:prstGeom prst="rect">
            <a:avLst/>
          </a:prstGeom>
        </p:spPr>
        <p:txBody>
          <a:bodyPr wrap="square">
            <a:spAutoFit/>
          </a:bodyPr>
          <a:lstStyle/>
          <a:p>
            <a:pPr indent="0" fontAlgn="auto">
              <a:lnSpc>
                <a:spcPct val="150000"/>
              </a:lnSpc>
            </a:pPr>
            <a:r>
              <a:rPr lang="zh-CN" altLang="en-US" sz="1400" b="1" dirty="0">
                <a:latin typeface="方正仿宋_GB2312" panose="02000000000000000000" charset="-122"/>
                <a:ea typeface="方正仿宋_GB2312" panose="02000000000000000000" charset="-122"/>
              </a:rPr>
              <a:t>按工作方式可分为单探头超声波雷达、多探头超声波雷达。按应用场景可分为倒车雷达、自动泊车辅助雷达。</a:t>
            </a:r>
            <a:endParaRPr lang="zh-CN" altLang="en-US" sz="1400" b="1" dirty="0">
              <a:latin typeface="方正仿宋_GB2312" panose="02000000000000000000" charset="-122"/>
              <a:ea typeface="方正仿宋_GB2312" panose="02000000000000000000" charset="-122"/>
            </a:endParaRPr>
          </a:p>
        </p:txBody>
      </p:sp>
      <p:sp>
        <p:nvSpPr>
          <p:cNvPr id="13" name="矩形 12"/>
          <p:cNvSpPr/>
          <p:nvPr>
            <p:custDataLst>
              <p:tags r:id="rId7"/>
            </p:custDataLst>
          </p:nvPr>
        </p:nvSpPr>
        <p:spPr>
          <a:xfrm>
            <a:off x="5146966" y="1970445"/>
            <a:ext cx="970280" cy="521970"/>
          </a:xfrm>
          <a:prstGeom prst="rect">
            <a:avLst/>
          </a:prstGeom>
        </p:spPr>
        <p:txBody>
          <a:bodyPr wrap="none">
            <a:spAutoFit/>
          </a:bodyPr>
          <a:lstStyle/>
          <a:p>
            <a:pPr algn="l"/>
            <a:r>
              <a:rPr lang="zh-CN" altLang="en-US" sz="2800" spc="300" dirty="0">
                <a:latin typeface="华康行楷体 W5" panose="03000509000000000000" charset="-122"/>
                <a:ea typeface="华康行楷体 W5" panose="03000509000000000000" charset="-122"/>
              </a:rPr>
              <a:t>类型</a:t>
            </a:r>
            <a:endParaRPr lang="zh-CN" altLang="en-US" sz="2800" spc="300" dirty="0">
              <a:solidFill>
                <a:schemeClr val="bg1">
                  <a:lumMod val="50000"/>
                </a:schemeClr>
              </a:solidFill>
              <a:latin typeface="华康行楷体 W5" panose="03000509000000000000" charset="-122"/>
              <a:ea typeface="华康行楷体 W5" panose="03000509000000000000" charset="-122"/>
            </a:endParaRPr>
          </a:p>
        </p:txBody>
      </p:sp>
      <p:sp>
        <p:nvSpPr>
          <p:cNvPr id="15" name="矩形 14"/>
          <p:cNvSpPr/>
          <p:nvPr>
            <p:custDataLst>
              <p:tags r:id="rId8"/>
            </p:custDataLst>
          </p:nvPr>
        </p:nvSpPr>
        <p:spPr>
          <a:xfrm>
            <a:off x="8740775" y="2840355"/>
            <a:ext cx="2312670" cy="2353310"/>
          </a:xfrm>
          <a:prstGeom prst="rect">
            <a:avLst/>
          </a:prstGeom>
        </p:spPr>
        <p:txBody>
          <a:bodyPr wrap="square">
            <a:spAutoFit/>
          </a:bodyPr>
          <a:lstStyle/>
          <a:p>
            <a:pPr indent="0" fontAlgn="auto">
              <a:lnSpc>
                <a:spcPct val="150000"/>
              </a:lnSpc>
            </a:pPr>
            <a:r>
              <a:rPr lang="zh-CN" altLang="en-US" sz="1400" b="1" dirty="0">
                <a:latin typeface="方正仿宋_GB2312" panose="02000000000000000000" charset="-122"/>
                <a:ea typeface="方正仿宋_GB2312" panose="02000000000000000000" charset="-122"/>
              </a:rPr>
              <a:t>超声波雷达虽有探测距离短、易误判且多雷达易干扰等局限，但凭借成本低、近距探测准、环境适应性强、安装维护便捷的优势，在智能汽车入门级车型倒车辅助等场景中得到应用。</a:t>
            </a:r>
            <a:endParaRPr lang="zh-CN" altLang="en-US" sz="1400" b="1" dirty="0">
              <a:latin typeface="方正仿宋_GB2312" panose="02000000000000000000" charset="-122"/>
              <a:ea typeface="方正仿宋_GB2312" panose="02000000000000000000" charset="-122"/>
            </a:endParaRPr>
          </a:p>
        </p:txBody>
      </p:sp>
      <p:sp>
        <p:nvSpPr>
          <p:cNvPr id="16" name="矩形 15"/>
          <p:cNvSpPr/>
          <p:nvPr>
            <p:custDataLst>
              <p:tags r:id="rId9"/>
            </p:custDataLst>
          </p:nvPr>
        </p:nvSpPr>
        <p:spPr>
          <a:xfrm>
            <a:off x="8735293" y="1970445"/>
            <a:ext cx="2011680" cy="953135"/>
          </a:xfrm>
          <a:prstGeom prst="rect">
            <a:avLst/>
          </a:prstGeom>
        </p:spPr>
        <p:txBody>
          <a:bodyPr wrap="none">
            <a:spAutoFit/>
          </a:bodyPr>
          <a:lstStyle/>
          <a:p>
            <a:pPr algn="l"/>
            <a:r>
              <a:rPr lang="zh-CN" altLang="en-US" sz="2800" spc="300" dirty="0">
                <a:latin typeface="华康行楷体 W5" panose="03000509000000000000" charset="-122"/>
                <a:ea typeface="华康行楷体 W5" panose="03000509000000000000" charset="-122"/>
              </a:rPr>
              <a:t>应用优势</a:t>
            </a:r>
            <a:endParaRPr lang="zh-CN" altLang="en-US" sz="2800" spc="300" dirty="0">
              <a:latin typeface="华康行楷体 W5" panose="03000509000000000000" charset="-122"/>
              <a:ea typeface="华康行楷体 W5" panose="03000509000000000000" charset="-122"/>
            </a:endParaRPr>
          </a:p>
          <a:p>
            <a:pPr algn="l"/>
            <a:r>
              <a:rPr lang="zh-CN" altLang="en-US" sz="2800" spc="300" dirty="0">
                <a:latin typeface="华康行楷体 W5" panose="03000509000000000000" charset="-122"/>
                <a:ea typeface="华康行楷体 W5" panose="03000509000000000000" charset="-122"/>
              </a:rPr>
              <a:t> </a:t>
            </a:r>
            <a:r>
              <a:rPr lang="en-US" altLang="zh-CN" sz="2800" spc="300" dirty="0">
                <a:latin typeface="华康行楷体 W5" panose="03000509000000000000" charset="-122"/>
                <a:ea typeface="华康行楷体 W5" panose="03000509000000000000" charset="-122"/>
              </a:rPr>
              <a:t>  </a:t>
            </a:r>
            <a:r>
              <a:rPr lang="zh-CN" altLang="en-US" sz="2800" spc="300" dirty="0">
                <a:latin typeface="华康行楷体 W5" panose="03000509000000000000" charset="-122"/>
                <a:ea typeface="华康行楷体 W5" panose="03000509000000000000" charset="-122"/>
              </a:rPr>
              <a:t>与挑战</a:t>
            </a:r>
            <a:endParaRPr lang="zh-CN" altLang="en-US" sz="2800" spc="300" dirty="0">
              <a:latin typeface="华康行楷体 W5" panose="03000509000000000000" charset="-122"/>
              <a:ea typeface="华康行楷体 W5" panose="03000509000000000000" charset="-122"/>
            </a:endParaRPr>
          </a:p>
        </p:txBody>
      </p:sp>
      <p:sp>
        <p:nvSpPr>
          <p:cNvPr id="17" name="矩形 16"/>
          <p:cNvSpPr/>
          <p:nvPr/>
        </p:nvSpPr>
        <p:spPr>
          <a:xfrm>
            <a:off x="3117270" y="5925188"/>
            <a:ext cx="6096000" cy="430887"/>
          </a:xfrm>
          <a:prstGeom prst="rect">
            <a:avLst/>
          </a:prstGeom>
        </p:spPr>
        <p:txBody>
          <a:bodyPr>
            <a:spAutoFit/>
          </a:bodyPr>
          <a:lstStyle/>
          <a:p>
            <a:pPr algn="ctr"/>
            <a:r>
              <a:rPr lang="en-US" altLang="zh-CN" sz="1100" dirty="0">
                <a:solidFill>
                  <a:schemeClr val="bg1"/>
                </a:solidFill>
                <a:latin typeface="Calibri Light" panose="020F0302020204030204" pitchFamily="34" charset="0"/>
                <a:cs typeface="Calibri Light" panose="020F0302020204030204" pitchFamily="34" charset="0"/>
              </a:rPr>
              <a:t>Let life be beautiful like summer flowers and death like autumn leaves. If you shed tears when you miss the sun, you also miss the stars</a:t>
            </a:r>
            <a:endParaRPr lang="zh-CN" altLang="en-US" sz="1100" dirty="0">
              <a:solidFill>
                <a:schemeClr val="bg1"/>
              </a:solidFill>
            </a:endParaRPr>
          </a:p>
        </p:txBody>
      </p:sp>
      <p:pic>
        <p:nvPicPr>
          <p:cNvPr id="18" name="图片 17"/>
          <p:cNvPicPr>
            <a:picLocks noChangeAspect="1"/>
          </p:cNvPicPr>
          <p:nvPr>
            <p:custDataLst>
              <p:tags r:id="rId10"/>
            </p:custDataLst>
          </p:nvPr>
        </p:nvPicPr>
        <p:blipFill>
          <a:blip r:embed="rId11"/>
          <a:stretch>
            <a:fillRect/>
          </a:stretch>
        </p:blipFill>
        <p:spPr>
          <a:xfrm>
            <a:off x="3288683" y="2106196"/>
            <a:ext cx="164606" cy="859611"/>
          </a:xfrm>
          <a:prstGeom prst="rect">
            <a:avLst/>
          </a:prstGeom>
        </p:spPr>
      </p:pic>
      <p:pic>
        <p:nvPicPr>
          <p:cNvPr id="19" name="图片 18"/>
          <p:cNvPicPr>
            <a:picLocks noChangeAspect="1"/>
          </p:cNvPicPr>
          <p:nvPr>
            <p:custDataLst>
              <p:tags r:id="rId12"/>
            </p:custDataLst>
          </p:nvPr>
        </p:nvPicPr>
        <p:blipFill>
          <a:blip r:embed="rId11"/>
          <a:stretch>
            <a:fillRect/>
          </a:stretch>
        </p:blipFill>
        <p:spPr>
          <a:xfrm>
            <a:off x="7111871" y="2084229"/>
            <a:ext cx="164606" cy="859611"/>
          </a:xfrm>
          <a:prstGeom prst="rect">
            <a:avLst/>
          </a:prstGeom>
        </p:spPr>
      </p:pic>
      <p:pic>
        <p:nvPicPr>
          <p:cNvPr id="20" name="图片 19"/>
          <p:cNvPicPr>
            <a:picLocks noChangeAspect="1"/>
          </p:cNvPicPr>
          <p:nvPr>
            <p:custDataLst>
              <p:tags r:id="rId13"/>
            </p:custDataLst>
          </p:nvPr>
        </p:nvPicPr>
        <p:blipFill>
          <a:blip r:embed="rId11"/>
          <a:stretch>
            <a:fillRect/>
          </a:stretch>
        </p:blipFill>
        <p:spPr>
          <a:xfrm>
            <a:off x="10873414" y="2069971"/>
            <a:ext cx="164606" cy="859611"/>
          </a:xfrm>
          <a:prstGeom prst="rect">
            <a:avLst/>
          </a:prstGeom>
        </p:spPr>
      </p:pic>
      <p:cxnSp>
        <p:nvCxnSpPr>
          <p:cNvPr id="22" name="直接连接符 21"/>
          <p:cNvCxnSpPr/>
          <p:nvPr>
            <p:custDataLst>
              <p:tags r:id="rId14"/>
            </p:custDataLst>
          </p:nvPr>
        </p:nvCxnSpPr>
        <p:spPr>
          <a:xfrm flipV="1">
            <a:off x="6688283" y="3778670"/>
            <a:ext cx="1191489" cy="1724891"/>
          </a:xfrm>
          <a:prstGeom prst="line">
            <a:avLst/>
          </a:prstGeom>
          <a:ln w="57150">
            <a:solidFill>
              <a:srgbClr val="E2BA7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5"/>
            </p:custDataLst>
          </p:nvPr>
        </p:nvCxnSpPr>
        <p:spPr>
          <a:xfrm flipV="1">
            <a:off x="6885708" y="3944924"/>
            <a:ext cx="1191489" cy="1724891"/>
          </a:xfrm>
          <a:prstGeom prst="line">
            <a:avLst/>
          </a:prstGeom>
          <a:ln w="57150">
            <a:solidFill>
              <a:srgbClr val="E2BA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2000"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2000"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anim calcmode="lin" valueType="num">
                                      <p:cBhvr>
                                        <p:cTn id="19"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2000"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ppt_x</p:attrName>
                                        </p:attrNameLst>
                                      </p:cBhvr>
                                      <p:tavLst>
                                        <p:tav tm="0">
                                          <p:val>
                                            <p:strVal val="#ppt_x"/>
                                          </p:val>
                                        </p:tav>
                                        <p:tav tm="100000">
                                          <p:val>
                                            <p:strVal val="#ppt_x"/>
                                          </p:val>
                                        </p:tav>
                                      </p:tavLst>
                                    </p:anim>
                                    <p:anim calcmode="lin" valueType="num">
                                      <p:cBhvr>
                                        <p:cTn id="26" dur="2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2000" fill="hold">
                                          <p:stCondLst>
                                            <p:cond delay="0"/>
                                          </p:stCondLst>
                                        </p:cTn>
                                        <p:tgtEl>
                                          <p:spTgt spid="13">
                                            <p:txEl>
                                              <p:pRg st="0" end="0"/>
                                            </p:txEl>
                                          </p:spTgt>
                                        </p:tgtEl>
                                        <p:attrNameLst>
                                          <p:attrName>style.visibility</p:attrName>
                                        </p:attrNameLst>
                                      </p:cBhvr>
                                      <p:to>
                                        <p:strVal val="visible"/>
                                      </p:to>
                                    </p:set>
                                    <p:animEffect transition="in" filter="fade">
                                      <p:cBhvr>
                                        <p:cTn id="29" dur="2000"/>
                                        <p:tgtEl>
                                          <p:spTgt spid="13">
                                            <p:txEl>
                                              <p:pRg st="0" end="0"/>
                                            </p:txEl>
                                          </p:spTgt>
                                        </p:tgtEl>
                                      </p:cBhvr>
                                    </p:animEffect>
                                    <p:anim calcmode="lin" valueType="num">
                                      <p:cBhvr>
                                        <p:cTn id="30"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2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2000" fill="hold">
                                          <p:stCondLst>
                                            <p:cond delay="0"/>
                                          </p:stCondLst>
                                        </p:cTn>
                                        <p:tgtEl>
                                          <p:spTgt spid="12">
                                            <p:txEl>
                                              <p:pRg st="0" end="0"/>
                                            </p:txEl>
                                          </p:spTgt>
                                        </p:tgtEl>
                                        <p:attrNameLst>
                                          <p:attrName>style.visibility</p:attrName>
                                        </p:attrNameLst>
                                      </p:cBhvr>
                                      <p:to>
                                        <p:strVal val="visible"/>
                                      </p:to>
                                    </p:set>
                                    <p:animEffect transition="in" filter="fade">
                                      <p:cBhvr>
                                        <p:cTn id="35" dur="2000"/>
                                        <p:tgtEl>
                                          <p:spTgt spid="12">
                                            <p:txEl>
                                              <p:pRg st="0" end="0"/>
                                            </p:txEl>
                                          </p:spTgt>
                                        </p:tgtEl>
                                      </p:cBhvr>
                                    </p:animEffect>
                                    <p:anim calcmode="lin" valueType="num">
                                      <p:cBhvr>
                                        <p:cTn id="36"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7" dur="2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2000"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anim calcmode="lin" valueType="num">
                                      <p:cBhvr>
                                        <p:cTn id="42" dur="2000" fill="hold"/>
                                        <p:tgtEl>
                                          <p:spTgt spid="7"/>
                                        </p:tgtEl>
                                        <p:attrNameLst>
                                          <p:attrName>ppt_x</p:attrName>
                                        </p:attrNameLst>
                                      </p:cBhvr>
                                      <p:tavLst>
                                        <p:tav tm="0">
                                          <p:val>
                                            <p:strVal val="#ppt_x"/>
                                          </p:val>
                                        </p:tav>
                                        <p:tav tm="100000">
                                          <p:val>
                                            <p:strVal val="#ppt_x"/>
                                          </p:val>
                                        </p:tav>
                                      </p:tavLst>
                                    </p:anim>
                                    <p:anim calcmode="lin" valueType="num">
                                      <p:cBhvr>
                                        <p:cTn id="43" dur="2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000"/>
                                  </p:stCondLst>
                                  <p:childTnLst>
                                    <p:set>
                                      <p:cBhvr>
                                        <p:cTn id="45" dur="2000" fill="hold">
                                          <p:stCondLst>
                                            <p:cond delay="0"/>
                                          </p:stCondLst>
                                        </p:cTn>
                                        <p:tgtEl>
                                          <p:spTgt spid="16">
                                            <p:txEl>
                                              <p:pRg st="0" end="0"/>
                                            </p:txEl>
                                          </p:spTgt>
                                        </p:tgtEl>
                                        <p:attrNameLst>
                                          <p:attrName>style.visibility</p:attrName>
                                        </p:attrNameLst>
                                      </p:cBhvr>
                                      <p:to>
                                        <p:strVal val="visible"/>
                                      </p:to>
                                    </p:set>
                                    <p:animEffect transition="in" filter="fade">
                                      <p:cBhvr>
                                        <p:cTn id="46" dur="2000"/>
                                        <p:tgtEl>
                                          <p:spTgt spid="16">
                                            <p:txEl>
                                              <p:pRg st="0" end="0"/>
                                            </p:txEl>
                                          </p:spTgt>
                                        </p:tgtEl>
                                      </p:cBhvr>
                                    </p:animEffect>
                                    <p:anim calcmode="lin" valueType="num">
                                      <p:cBhvr>
                                        <p:cTn id="47" dur="2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8" dur="2000" fill="hold"/>
                                        <p:tgtEl>
                                          <p:spTgt spid="16">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000"/>
                                  </p:stCondLst>
                                  <p:childTnLst>
                                    <p:set>
                                      <p:cBhvr>
                                        <p:cTn id="50" dur="2000" fill="hold">
                                          <p:stCondLst>
                                            <p:cond delay="0"/>
                                          </p:stCondLst>
                                        </p:cTn>
                                        <p:tgtEl>
                                          <p:spTgt spid="16">
                                            <p:txEl>
                                              <p:pRg st="1" end="1"/>
                                            </p:txEl>
                                          </p:spTgt>
                                        </p:tgtEl>
                                        <p:attrNameLst>
                                          <p:attrName>style.visibility</p:attrName>
                                        </p:attrNameLst>
                                      </p:cBhvr>
                                      <p:to>
                                        <p:strVal val="visible"/>
                                      </p:to>
                                    </p:set>
                                    <p:animEffect transition="in" filter="fade">
                                      <p:cBhvr>
                                        <p:cTn id="51" dur="2000"/>
                                        <p:tgtEl>
                                          <p:spTgt spid="16">
                                            <p:txEl>
                                              <p:pRg st="1" end="1"/>
                                            </p:txEl>
                                          </p:spTgt>
                                        </p:tgtEl>
                                      </p:cBhvr>
                                    </p:animEffect>
                                    <p:anim calcmode="lin" valueType="num">
                                      <p:cBhvr>
                                        <p:cTn id="52" dur="2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53" dur="2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42" presetClass="entr" presetSubtype="0" fill="hold" nodeType="afterEffect">
                                  <p:stCondLst>
                                    <p:cond delay="0"/>
                                  </p:stCondLst>
                                  <p:childTnLst>
                                    <p:set>
                                      <p:cBhvr>
                                        <p:cTn id="56" dur="2000" fill="hold">
                                          <p:stCondLst>
                                            <p:cond delay="0"/>
                                          </p:stCondLst>
                                        </p:cTn>
                                        <p:tgtEl>
                                          <p:spTgt spid="15">
                                            <p:txEl>
                                              <p:pRg st="0" end="0"/>
                                            </p:txEl>
                                          </p:spTgt>
                                        </p:tgtEl>
                                        <p:attrNameLst>
                                          <p:attrName>style.visibility</p:attrName>
                                        </p:attrNameLst>
                                      </p:cBhvr>
                                      <p:to>
                                        <p:strVal val="visible"/>
                                      </p:to>
                                    </p:set>
                                    <p:animEffect transition="in" filter="fade">
                                      <p:cBhvr>
                                        <p:cTn id="57" dur="2000"/>
                                        <p:tgtEl>
                                          <p:spTgt spid="15">
                                            <p:txEl>
                                              <p:pRg st="0" end="0"/>
                                            </p:txEl>
                                          </p:spTgt>
                                        </p:tgtEl>
                                      </p:cBhvr>
                                    </p:animEffect>
                                    <p:anim calcmode="lin" valueType="num">
                                      <p:cBhvr>
                                        <p:cTn id="58"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9" dur="2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p:bldP spid="10" grpId="1"/>
      <p:bldP spid="6" grpId="0" animBg="1"/>
      <p:bldP spid="6" grpId="1" animBg="1"/>
      <p:bldP spid="7" grpId="0" animBg="1"/>
      <p:bldP spid="7" grpId="1" animBg="1"/>
    </p:bldLst>
  </p:timing>
</p:sld>
</file>

<file path=ppt/tags/tag1.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10.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11.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12.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13.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14.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15.xml><?xml version="1.0" encoding="utf-8"?>
<p:tagLst xmlns:p="http://schemas.openxmlformats.org/presentationml/2006/main">
  <p:tag name="resource_record_key" val="{&quot;12&quot;:[25118032,25123648]}"/>
</p:tagLst>
</file>

<file path=ppt/tags/tag2.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3.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4.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5.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6.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7.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8.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ags/tag9.xml><?xml version="1.0" encoding="utf-8"?>
<p:tagLst xmlns:p="http://schemas.openxmlformats.org/presentationml/2006/main">
  <p:tag name="KSO_WM_DIAGRAM_VIRTUALLY_FRAME" val="{&quot;height&quot;:300.2602362204725,&quot;left&quot;:81.81795275590551,&quot;top&quot;:146.18188976377954,&quot;width&quot;:805.09133858267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2991</Words>
  <Application>WPS 演示</Application>
  <PresentationFormat>宽屏</PresentationFormat>
  <Paragraphs>145</Paragraphs>
  <Slides>13</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13</vt:i4>
      </vt:variant>
    </vt:vector>
  </HeadingPairs>
  <TitlesOfParts>
    <vt:vector size="35" baseType="lpstr">
      <vt:lpstr>Arial</vt:lpstr>
      <vt:lpstr>宋体</vt:lpstr>
      <vt:lpstr>Wingdings</vt:lpstr>
      <vt:lpstr>Bodoni MT Black</vt:lpstr>
      <vt:lpstr>Segoe Print</vt:lpstr>
      <vt:lpstr>字小魂沧浪行楷</vt:lpstr>
      <vt:lpstr>Calibri Light</vt:lpstr>
      <vt:lpstr>微软雅黑</vt:lpstr>
      <vt:lpstr>华康行楷体 W5</vt:lpstr>
      <vt:lpstr>MV Boli</vt:lpstr>
      <vt:lpstr>Wingdings</vt:lpstr>
      <vt:lpstr>汉仪行楷简</vt:lpstr>
      <vt:lpstr>方正仿宋_GB2312</vt:lpstr>
      <vt:lpstr>Arial Black</vt:lpstr>
      <vt:lpstr>Cambria Math</vt:lpstr>
      <vt:lpstr>Arial Unicode MS</vt:lpstr>
      <vt:lpstr>等线 Light</vt:lpstr>
      <vt:lpstr>等线</vt:lpstr>
      <vt:lpstr>Calibri</vt:lpstr>
      <vt:lpstr>Office 主题​​</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 tianyuan</dc:creator>
  <cp:lastModifiedBy> 慧</cp:lastModifiedBy>
  <cp:revision>32</cp:revision>
  <dcterms:created xsi:type="dcterms:W3CDTF">2019-11-15T10:42:00Z</dcterms:created>
  <dcterms:modified xsi:type="dcterms:W3CDTF">2026-04-16T02:54:36Z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KSOTemplateUUID">
    <vt:lpwstr>v1.0_mb_KzIrTBH3trwqzpTsyBbV/g==</vt:lpwstr>
  </property>
  <property fmtid="{D5CDD505-2E9C-101B-9397-08002B2CF9AE}" pid="4" name="ICV">
    <vt:lpwstr>811BAA8B320C4A90932C5588BA3408C6_11</vt:lpwstr>
  </property>
</Properties>
</file>