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10.fntdata" ContentType="application/x-fontdata"/>
  <Override PartName="/ppt/fonts/font11.fntdata" ContentType="application/x-fontdata"/>
  <Override PartName="/ppt/fonts/font12.fntdata" ContentType="application/x-fontdata"/>
  <Override PartName="/ppt/fonts/font13.fntdata" ContentType="application/x-fontdata"/>
  <Override PartName="/ppt/fonts/font14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fonts/font9.fntdata" ContentType="application/x-fontdata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3"/>
    <p:sldMasterId id="2147483672" r:id="rId4"/>
  </p:sldMasterIdLst>
  <p:notesMasterIdLst>
    <p:notesMasterId r:id="rId15"/>
  </p:notesMasterIdLst>
  <p:handoutMasterIdLst>
    <p:handoutMasterId r:id="rId20"/>
  </p:handoutMasterIdLst>
  <p:sldIdLst>
    <p:sldId id="272" r:id="rId5"/>
    <p:sldId id="261" r:id="rId6"/>
    <p:sldId id="273" r:id="rId7"/>
    <p:sldId id="262" r:id="rId8"/>
    <p:sldId id="279" r:id="rId9"/>
    <p:sldId id="280" r:id="rId10"/>
    <p:sldId id="281" r:id="rId11"/>
    <p:sldId id="282" r:id="rId12"/>
    <p:sldId id="263" r:id="rId13"/>
    <p:sldId id="276" r:id="rId14"/>
    <p:sldId id="284" r:id="rId16"/>
    <p:sldId id="285" r:id="rId17"/>
    <p:sldId id="286" r:id="rId18"/>
    <p:sldId id="265" r:id="rId19"/>
  </p:sldIdLst>
  <p:sldSz cx="12192000" cy="6858000"/>
  <p:notesSz cx="6858000" cy="9144000"/>
  <p:embeddedFontLst>
    <p:embeddedFont>
      <p:font typeface="字小魂沧浪行楷" panose="00000500000000000000" charset="-122"/>
      <p:regular r:id="rId24"/>
    </p:embeddedFont>
    <p:embeddedFont>
      <p:font typeface="Calibri Light" panose="020F0302020204030204" pitchFamily="34" charset="0"/>
      <p:regular r:id="rId25"/>
      <p:italic r:id="rId26"/>
    </p:embeddedFont>
    <p:embeddedFont>
      <p:font typeface="微软雅黑" panose="020B0503020204020204" pitchFamily="34" charset="-122"/>
      <p:regular r:id="rId27"/>
    </p:embeddedFont>
    <p:embeddedFont>
      <p:font typeface="华康行楷体 W5" panose="03000509000000000000" charset="-122"/>
      <p:regular r:id="rId28"/>
    </p:embeddedFont>
    <p:embeddedFont>
      <p:font typeface="MV Boli" panose="02000500030200090000" pitchFamily="2" charset="0"/>
      <p:regular r:id="rId29"/>
    </p:embeddedFont>
    <p:embeddedFont>
      <p:font typeface="方正仿宋_GB2312" panose="02000000000000000000" charset="-122"/>
      <p:regular r:id="rId30"/>
    </p:embeddedFont>
    <p:embeddedFont>
      <p:font typeface="汉仪行楷简" panose="02010600000101010101" charset="-122"/>
      <p:regular r:id="rId31"/>
    </p:embeddedFont>
    <p:embeddedFont>
      <p:font typeface="等线" panose="02010600030101010101" charset="-122"/>
      <p:regular r:id="rId32"/>
    </p:embeddedFont>
    <p:embeddedFont>
      <p:font typeface="等线 Light" panose="02010600030101010101" charset="-122"/>
      <p:regular r:id="rId33"/>
    </p:embeddedFont>
    <p:embeddedFont>
      <p:font typeface="Calibri" panose="020F0502020204030204" charset="0"/>
      <p:regular r:id="rId34"/>
      <p:bold r:id="rId35"/>
      <p:italic r:id="rId36"/>
      <p:boldItalic r:id="rId37"/>
    </p:embeddedFont>
  </p:embeddedFontLst>
  <p:custDataLst>
    <p:tags r:id="rId3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68653F"/>
    <a:srgbClr val="152711"/>
    <a:srgbClr val="B27E4B"/>
    <a:srgbClr val="AD714C"/>
    <a:srgbClr val="3D3C27"/>
    <a:srgbClr val="F5C78D"/>
    <a:srgbClr val="FFEACD"/>
    <a:srgbClr val="E2BA7A"/>
    <a:srgbClr val="C4A2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5" autoAdjust="0"/>
    <p:restoredTop sz="94660"/>
  </p:normalViewPr>
  <p:slideViewPr>
    <p:cSldViewPr snapToGrid="0">
      <p:cViewPr>
        <p:scale>
          <a:sx n="46" d="100"/>
          <a:sy n="46" d="100"/>
        </p:scale>
        <p:origin x="56" y="4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0" d="100"/>
          <a:sy n="50" d="100"/>
        </p:scale>
        <p:origin x="1960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3.xml"/><Relationship Id="rId38" Type="http://schemas.openxmlformats.org/officeDocument/2006/relationships/tags" Target="tags/tag1.xml"/><Relationship Id="rId37" Type="http://schemas.openxmlformats.org/officeDocument/2006/relationships/font" Target="fonts/font14.fntdata"/><Relationship Id="rId36" Type="http://schemas.openxmlformats.org/officeDocument/2006/relationships/font" Target="fonts/font13.fntdata"/><Relationship Id="rId35" Type="http://schemas.openxmlformats.org/officeDocument/2006/relationships/font" Target="fonts/font12.fntdata"/><Relationship Id="rId34" Type="http://schemas.openxmlformats.org/officeDocument/2006/relationships/font" Target="fonts/font11.fntdata"/><Relationship Id="rId33" Type="http://schemas.openxmlformats.org/officeDocument/2006/relationships/font" Target="fonts/font10.fntdata"/><Relationship Id="rId32" Type="http://schemas.openxmlformats.org/officeDocument/2006/relationships/font" Target="fonts/font9.fntdata"/><Relationship Id="rId31" Type="http://schemas.openxmlformats.org/officeDocument/2006/relationships/font" Target="fonts/font8.fntdata"/><Relationship Id="rId30" Type="http://schemas.openxmlformats.org/officeDocument/2006/relationships/font" Target="fonts/font7.fntdata"/><Relationship Id="rId3" Type="http://schemas.openxmlformats.org/officeDocument/2006/relationships/slideMaster" Target="slideMasters/slideMaster2.xml"/><Relationship Id="rId29" Type="http://schemas.openxmlformats.org/officeDocument/2006/relationships/font" Target="fonts/font6.fntdata"/><Relationship Id="rId28" Type="http://schemas.openxmlformats.org/officeDocument/2006/relationships/font" Target="fonts/font5.fntdata"/><Relationship Id="rId27" Type="http://schemas.openxmlformats.org/officeDocument/2006/relationships/font" Target="fonts/font4.fntdata"/><Relationship Id="rId26" Type="http://schemas.openxmlformats.org/officeDocument/2006/relationships/font" Target="fonts/font3.fntdata"/><Relationship Id="rId25" Type="http://schemas.openxmlformats.org/officeDocument/2006/relationships/font" Target="fonts/font2.fntdata"/><Relationship Id="rId24" Type="http://schemas.openxmlformats.org/officeDocument/2006/relationships/font" Target="fonts/font1.fntdata"/><Relationship Id="rId23" Type="http://schemas.openxmlformats.org/officeDocument/2006/relationships/tableStyles" Target="tableStyles.xml"/><Relationship Id="rId22" Type="http://schemas.openxmlformats.org/officeDocument/2006/relationships/viewProps" Target="viewProps.xml"/><Relationship Id="rId21" Type="http://schemas.openxmlformats.org/officeDocument/2006/relationships/presProps" Target="presProps.xml"/><Relationship Id="rId20" Type="http://schemas.openxmlformats.org/officeDocument/2006/relationships/handoutMaster" Target="handoutMasters/handoutMaster1.xml"/><Relationship Id="rId2" Type="http://schemas.openxmlformats.org/officeDocument/2006/relationships/theme" Target="theme/theme1.xml"/><Relationship Id="rId19" Type="http://schemas.openxmlformats.org/officeDocument/2006/relationships/slide" Target="slides/slide14.xml"/><Relationship Id="rId18" Type="http://schemas.openxmlformats.org/officeDocument/2006/relationships/slide" Target="slides/slide13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5" Type="http://schemas.openxmlformats.org/officeDocument/2006/relationships/notesMaster" Target="notesMasters/notesMaster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B3F3EB-4BA7-4DA2-A27C-695FA916A9FB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A047C1-084A-444A-A125-2A3BF709AFB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18E0715-2A5A-4506-865B-2A3A93CA9F3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FFC930C-429E-4BB4-80D5-717B5874E22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18E0715-2A5A-4506-865B-2A3A93CA9F3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FFC930C-429E-4BB4-80D5-717B5874E22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18E0715-2A5A-4506-865B-2A3A93CA9F3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FFC930C-429E-4BB4-80D5-717B5874E22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6A965-65E3-4F04-A50B-B00982977E6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E6882-645A-4C00-85AA-42477FDC998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6A965-65E3-4F04-A50B-B00982977E6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E6882-645A-4C00-85AA-42477FDC998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6A965-65E3-4F04-A50B-B00982977E6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E6882-645A-4C00-85AA-42477FDC998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6A965-65E3-4F04-A50B-B00982977E61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E6882-645A-4C00-85AA-42477FDC998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6A965-65E3-4F04-A50B-B00982977E61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E6882-645A-4C00-85AA-42477FDC998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6A965-65E3-4F04-A50B-B00982977E61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E6882-645A-4C00-85AA-42477FDC998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6A965-65E3-4F04-A50B-B00982977E61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E6882-645A-4C00-85AA-42477FDC998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6A965-65E3-4F04-A50B-B00982977E61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E6882-645A-4C00-85AA-42477FDC998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6A965-65E3-4F04-A50B-B00982977E61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E6882-645A-4C00-85AA-42477FDC998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6A965-65E3-4F04-A50B-B00982977E6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E6882-645A-4C00-85AA-42477FDC998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6A965-65E3-4F04-A50B-B00982977E6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E6882-645A-4C00-85AA-42477FDC998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18E0715-2A5A-4506-865B-2A3A93CA9F3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FFC930C-429E-4BB4-80D5-717B5874E22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18E0715-2A5A-4506-865B-2A3A93CA9F3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FFC930C-429E-4BB4-80D5-717B5874E22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18E0715-2A5A-4506-865B-2A3A93CA9F39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FFC930C-429E-4BB4-80D5-717B5874E22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18E0715-2A5A-4506-865B-2A3A93CA9F39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FFC930C-429E-4BB4-80D5-717B5874E22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18E0715-2A5A-4506-865B-2A3A93CA9F39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FFC930C-429E-4BB4-80D5-717B5874E22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18E0715-2A5A-4506-865B-2A3A93CA9F39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FFC930C-429E-4BB4-80D5-717B5874E22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18E0715-2A5A-4506-865B-2A3A93CA9F3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FFC930C-429E-4BB4-80D5-717B5874E22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18E0715-2A5A-4506-865B-2A3A93CA9F39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FFC930C-429E-4BB4-80D5-717B5874E22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18E0715-2A5A-4506-865B-2A3A93CA9F39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FFC930C-429E-4BB4-80D5-717B5874E22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18E0715-2A5A-4506-865B-2A3A93CA9F3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FFC930C-429E-4BB4-80D5-717B5874E22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18E0715-2A5A-4506-865B-2A3A93CA9F3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FFC930C-429E-4BB4-80D5-717B5874E22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18E0715-2A5A-4506-865B-2A3A93CA9F39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FFC930C-429E-4BB4-80D5-717B5874E22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18E0715-2A5A-4506-865B-2A3A93CA9F39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FFC930C-429E-4BB4-80D5-717B5874E22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18E0715-2A5A-4506-865B-2A3A93CA9F39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FFC930C-429E-4BB4-80D5-717B5874E22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18E0715-2A5A-4506-865B-2A3A93CA9F39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FFC930C-429E-4BB4-80D5-717B5874E22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18E0715-2A5A-4506-865B-2A3A93CA9F39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FFC930C-429E-4BB4-80D5-717B5874E22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18E0715-2A5A-4506-865B-2A3A93CA9F39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FFC930C-429E-4BB4-80D5-717B5874E22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0.xml"/><Relationship Id="rId7" Type="http://schemas.openxmlformats.org/officeDocument/2006/relationships/slideLayout" Target="../slideLayouts/slideLayout29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2" Type="http://schemas.openxmlformats.org/officeDocument/2006/relationships/theme" Target="../theme/theme3.xml"/><Relationship Id="rId11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2.xml"/><Relationship Id="rId1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BA7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 userDrawn="1"/>
        </p:nvSpPr>
        <p:spPr>
          <a:xfrm>
            <a:off x="304800" y="247650"/>
            <a:ext cx="9048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latin typeface="Bodoni MT Black" panose="02070A03080606020203" pitchFamily="18" charset="0"/>
              </a:rPr>
              <a:t>LOGO</a:t>
            </a:r>
            <a:endParaRPr lang="zh-CN" altLang="en-US" dirty="0">
              <a:solidFill>
                <a:schemeClr val="bg1"/>
              </a:solidFill>
              <a:latin typeface="Bodoni MT Black" panose="02070A03080606020203" pitchFamily="18" charset="0"/>
            </a:endParaRPr>
          </a:p>
        </p:txBody>
      </p:sp>
      <p:sp>
        <p:nvSpPr>
          <p:cNvPr id="8" name="矩形 7"/>
          <p:cNvSpPr/>
          <p:nvPr userDrawn="1"/>
        </p:nvSpPr>
        <p:spPr>
          <a:xfrm>
            <a:off x="1297075" y="1141051"/>
            <a:ext cx="9597849" cy="49145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96A965-65E3-4F04-A50B-B00982977E6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FE6882-645A-4C00-85AA-42477FDC998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BA7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 userDrawn="1"/>
        </p:nvSpPr>
        <p:spPr>
          <a:xfrm>
            <a:off x="304800" y="247650"/>
            <a:ext cx="9048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latin typeface="Bodoni MT Black" panose="02070A03080606020203" pitchFamily="18" charset="0"/>
              </a:rPr>
              <a:t>LOGO</a:t>
            </a:r>
            <a:endParaRPr lang="zh-CN" altLang="en-US" dirty="0">
              <a:solidFill>
                <a:schemeClr val="bg1"/>
              </a:solidFill>
              <a:latin typeface="Bodoni MT Black" panose="02070A03080606020203" pitchFamily="18" charset="0"/>
            </a:endParaRPr>
          </a:p>
        </p:txBody>
      </p:sp>
      <p:sp>
        <p:nvSpPr>
          <p:cNvPr id="8" name="矩形 7"/>
          <p:cNvSpPr/>
          <p:nvPr userDrawn="1"/>
        </p:nvSpPr>
        <p:spPr>
          <a:xfrm>
            <a:off x="1297075" y="1141051"/>
            <a:ext cx="9597849" cy="49145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7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3.png"/><Relationship Id="rId1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3.xml"/><Relationship Id="rId1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3.png"/><Relationship Id="rId1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8.xml"/><Relationship Id="rId6" Type="http://schemas.openxmlformats.org/officeDocument/2006/relationships/image" Target="../media/image9.jpeg"/><Relationship Id="rId5" Type="http://schemas.openxmlformats.org/officeDocument/2006/relationships/image" Target="../media/image1.png"/><Relationship Id="rId4" Type="http://schemas.openxmlformats.org/officeDocument/2006/relationships/image" Target="../media/image7.jpeg"/><Relationship Id="rId3" Type="http://schemas.openxmlformats.org/officeDocument/2006/relationships/image" Target="../media/image6.jpeg"/><Relationship Id="rId2" Type="http://schemas.openxmlformats.org/officeDocument/2006/relationships/image" Target="../media/image8.jpeg"/><Relationship Id="rId1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8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1.png"/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8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1.png"/><Relationship Id="rId3" Type="http://schemas.openxmlformats.org/officeDocument/2006/relationships/image" Target="../media/image6.jpeg"/><Relationship Id="rId2" Type="http://schemas.openxmlformats.org/officeDocument/2006/relationships/image" Target="../media/image7.jpeg"/><Relationship Id="rId1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3.png"/><Relationship Id="rId1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1" name="图片 10" descr="C:/Users/Administrator/Desktop/图片12.png图片12"/>
          <p:cNvPicPr>
            <a:picLocks noChangeAspect="1"/>
          </p:cNvPicPr>
          <p:nvPr/>
        </p:nvPicPr>
        <p:blipFill>
          <a:blip r:embed="rId1"/>
          <a:srcRect t="8270" b="8270"/>
          <a:stretch>
            <a:fillRect/>
          </a:stretch>
        </p:blipFill>
        <p:spPr>
          <a:xfrm>
            <a:off x="3594100" y="0"/>
            <a:ext cx="12292965" cy="6843395"/>
          </a:xfrm>
          <a:prstGeom prst="rect">
            <a:avLst/>
          </a:prstGeom>
        </p:spPr>
      </p:pic>
      <p:sp>
        <p:nvSpPr>
          <p:cNvPr id="7" name="任意多边形 6"/>
          <p:cNvSpPr/>
          <p:nvPr/>
        </p:nvSpPr>
        <p:spPr>
          <a:xfrm>
            <a:off x="851535" y="14605"/>
            <a:ext cx="8590107" cy="6898640"/>
          </a:xfrm>
          <a:custGeom>
            <a:avLst/>
            <a:gdLst>
              <a:gd name="connsiteX0" fmla="*/ 13825 w 14174"/>
              <a:gd name="connsiteY0" fmla="*/ 2211 h 16030"/>
              <a:gd name="connsiteX1" fmla="*/ 11098 w 14174"/>
              <a:gd name="connsiteY1" fmla="*/ 4504 h 16030"/>
              <a:gd name="connsiteX2" fmla="*/ 12916 w 14174"/>
              <a:gd name="connsiteY2" fmla="*/ 6730 h 16030"/>
              <a:gd name="connsiteX3" fmla="*/ 9439 w 14174"/>
              <a:gd name="connsiteY3" fmla="*/ 8163 h 16030"/>
              <a:gd name="connsiteX4" fmla="*/ 10848 w 14174"/>
              <a:gd name="connsiteY4" fmla="*/ 10685 h 16030"/>
              <a:gd name="connsiteX5" fmla="*/ 8666 w 14174"/>
              <a:gd name="connsiteY5" fmla="*/ 11754 h 16030"/>
              <a:gd name="connsiteX6" fmla="*/ 9996 w 14174"/>
              <a:gd name="connsiteY6" fmla="*/ 14412 h 16030"/>
              <a:gd name="connsiteX7" fmla="*/ 6620 w 14174"/>
              <a:gd name="connsiteY7" fmla="*/ 16004 h 16030"/>
              <a:gd name="connsiteX8" fmla="*/ 463 w 14174"/>
              <a:gd name="connsiteY8" fmla="*/ 13686 h 16030"/>
              <a:gd name="connsiteX9" fmla="*/ 941 w 14174"/>
              <a:gd name="connsiteY9" fmla="*/ 5913 h 16030"/>
              <a:gd name="connsiteX10" fmla="*/ 2191 w 14174"/>
              <a:gd name="connsiteY10" fmla="*/ 1233 h 16030"/>
              <a:gd name="connsiteX11" fmla="*/ 13984 w 14174"/>
              <a:gd name="connsiteY11" fmla="*/ 2256 h 16030"/>
              <a:gd name="connsiteX12" fmla="*/ 9763 w 14174"/>
              <a:gd name="connsiteY12" fmla="*/ 0 h 16030"/>
              <a:gd name="connsiteX13" fmla="*/ 13734 w 14174"/>
              <a:gd name="connsiteY13" fmla="*/ 2211 h 160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3528" h="10864">
                <a:moveTo>
                  <a:pt x="0" y="0"/>
                </a:moveTo>
                <a:lnTo>
                  <a:pt x="12624" y="0"/>
                </a:lnTo>
                <a:lnTo>
                  <a:pt x="12573" y="31"/>
                </a:lnTo>
                <a:cubicBezTo>
                  <a:pt x="11934" y="423"/>
                  <a:pt x="11401" y="861"/>
                  <a:pt x="11410" y="1274"/>
                </a:cubicBezTo>
                <a:cubicBezTo>
                  <a:pt x="11431" y="2155"/>
                  <a:pt x="13867" y="2768"/>
                  <a:pt x="13488" y="3500"/>
                </a:cubicBezTo>
                <a:cubicBezTo>
                  <a:pt x="13108" y="4232"/>
                  <a:pt x="9884" y="4374"/>
                  <a:pt x="9515" y="4933"/>
                </a:cubicBezTo>
                <a:cubicBezTo>
                  <a:pt x="9146" y="5492"/>
                  <a:pt x="11302" y="6737"/>
                  <a:pt x="11125" y="7455"/>
                </a:cubicBezTo>
                <a:cubicBezTo>
                  <a:pt x="10948" y="8173"/>
                  <a:pt x="9089" y="7819"/>
                  <a:pt x="8632" y="8524"/>
                </a:cubicBezTo>
                <a:cubicBezTo>
                  <a:pt x="8232" y="9140"/>
                  <a:pt x="10053" y="10062"/>
                  <a:pt x="10201" y="10852"/>
                </a:cubicBezTo>
                <a:lnTo>
                  <a:pt x="10203" y="10864"/>
                </a:lnTo>
                <a:lnTo>
                  <a:pt x="0" y="10864"/>
                </a:lnTo>
                <a:lnTo>
                  <a:pt x="0" y="0"/>
                </a:lnTo>
                <a:close/>
              </a:path>
            </a:pathLst>
          </a:custGeom>
          <a:solidFill>
            <a:srgbClr val="E2BA7A"/>
          </a:solidFill>
          <a:ln>
            <a:noFill/>
          </a:ln>
          <a:effectLst>
            <a:outerShdw blurRad="190500" dist="50800" dir="5400000" sx="103000" sy="103000" algn="ctr" rotWithShape="0">
              <a:srgbClr val="000000">
                <a:alpha val="43000"/>
              </a:srgbClr>
            </a:outerShdw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algn="ctr"/>
            <a:endParaRPr lang="zh-CN" altLang="en-US"/>
          </a:p>
        </p:txBody>
      </p:sp>
      <p:sp>
        <p:nvSpPr>
          <p:cNvPr id="9" name="任意多边形 8"/>
          <p:cNvSpPr/>
          <p:nvPr/>
        </p:nvSpPr>
        <p:spPr>
          <a:xfrm>
            <a:off x="-206375" y="14605"/>
            <a:ext cx="8590107" cy="6898640"/>
          </a:xfrm>
          <a:custGeom>
            <a:avLst/>
            <a:gdLst>
              <a:gd name="connsiteX0" fmla="*/ 13825 w 14174"/>
              <a:gd name="connsiteY0" fmla="*/ 2211 h 16030"/>
              <a:gd name="connsiteX1" fmla="*/ 11098 w 14174"/>
              <a:gd name="connsiteY1" fmla="*/ 4504 h 16030"/>
              <a:gd name="connsiteX2" fmla="*/ 12916 w 14174"/>
              <a:gd name="connsiteY2" fmla="*/ 6730 h 16030"/>
              <a:gd name="connsiteX3" fmla="*/ 9439 w 14174"/>
              <a:gd name="connsiteY3" fmla="*/ 8163 h 16030"/>
              <a:gd name="connsiteX4" fmla="*/ 10848 w 14174"/>
              <a:gd name="connsiteY4" fmla="*/ 10685 h 16030"/>
              <a:gd name="connsiteX5" fmla="*/ 8666 w 14174"/>
              <a:gd name="connsiteY5" fmla="*/ 11754 h 16030"/>
              <a:gd name="connsiteX6" fmla="*/ 9996 w 14174"/>
              <a:gd name="connsiteY6" fmla="*/ 14412 h 16030"/>
              <a:gd name="connsiteX7" fmla="*/ 6620 w 14174"/>
              <a:gd name="connsiteY7" fmla="*/ 16004 h 16030"/>
              <a:gd name="connsiteX8" fmla="*/ 463 w 14174"/>
              <a:gd name="connsiteY8" fmla="*/ 13686 h 16030"/>
              <a:gd name="connsiteX9" fmla="*/ 941 w 14174"/>
              <a:gd name="connsiteY9" fmla="*/ 5913 h 16030"/>
              <a:gd name="connsiteX10" fmla="*/ 2191 w 14174"/>
              <a:gd name="connsiteY10" fmla="*/ 1233 h 16030"/>
              <a:gd name="connsiteX11" fmla="*/ 13984 w 14174"/>
              <a:gd name="connsiteY11" fmla="*/ 2256 h 16030"/>
              <a:gd name="connsiteX12" fmla="*/ 9763 w 14174"/>
              <a:gd name="connsiteY12" fmla="*/ 0 h 16030"/>
              <a:gd name="connsiteX13" fmla="*/ 13734 w 14174"/>
              <a:gd name="connsiteY13" fmla="*/ 2211 h 160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3528" h="10864">
                <a:moveTo>
                  <a:pt x="0" y="0"/>
                </a:moveTo>
                <a:lnTo>
                  <a:pt x="12624" y="0"/>
                </a:lnTo>
                <a:lnTo>
                  <a:pt x="12573" y="31"/>
                </a:lnTo>
                <a:cubicBezTo>
                  <a:pt x="11934" y="423"/>
                  <a:pt x="11401" y="861"/>
                  <a:pt x="11410" y="1274"/>
                </a:cubicBezTo>
                <a:cubicBezTo>
                  <a:pt x="11431" y="2155"/>
                  <a:pt x="13867" y="2768"/>
                  <a:pt x="13488" y="3500"/>
                </a:cubicBezTo>
                <a:cubicBezTo>
                  <a:pt x="13108" y="4232"/>
                  <a:pt x="9884" y="4374"/>
                  <a:pt x="9515" y="4933"/>
                </a:cubicBezTo>
                <a:cubicBezTo>
                  <a:pt x="9146" y="5492"/>
                  <a:pt x="11302" y="6737"/>
                  <a:pt x="11125" y="7455"/>
                </a:cubicBezTo>
                <a:cubicBezTo>
                  <a:pt x="10948" y="8173"/>
                  <a:pt x="9089" y="7819"/>
                  <a:pt x="8632" y="8524"/>
                </a:cubicBezTo>
                <a:cubicBezTo>
                  <a:pt x="8232" y="9140"/>
                  <a:pt x="10053" y="10062"/>
                  <a:pt x="10201" y="10852"/>
                </a:cubicBezTo>
                <a:lnTo>
                  <a:pt x="10203" y="10864"/>
                </a:lnTo>
                <a:lnTo>
                  <a:pt x="0" y="10864"/>
                </a:lnTo>
                <a:lnTo>
                  <a:pt x="0" y="0"/>
                </a:lnTo>
                <a:close/>
              </a:path>
            </a:pathLst>
          </a:custGeom>
          <a:solidFill>
            <a:srgbClr val="68653F"/>
          </a:solidFill>
          <a:ln>
            <a:noFill/>
          </a:ln>
          <a:effectLst>
            <a:outerShdw blurRad="190500" dist="50800" dir="5400000" sx="103000" sy="103000" algn="ctr" rotWithShape="0">
              <a:srgbClr val="000000">
                <a:alpha val="43000"/>
              </a:srgbClr>
            </a:outerShdw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algn="ctr"/>
            <a:endParaRPr lang="zh-CN" altLang="en-US" b="1"/>
          </a:p>
        </p:txBody>
      </p:sp>
      <p:sp>
        <p:nvSpPr>
          <p:cNvPr id="10" name="任意多边形 9"/>
          <p:cNvSpPr/>
          <p:nvPr/>
        </p:nvSpPr>
        <p:spPr>
          <a:xfrm>
            <a:off x="-955675" y="14605"/>
            <a:ext cx="8590107" cy="6898640"/>
          </a:xfrm>
          <a:custGeom>
            <a:avLst/>
            <a:gdLst>
              <a:gd name="connsiteX0" fmla="*/ 13825 w 14174"/>
              <a:gd name="connsiteY0" fmla="*/ 2211 h 16030"/>
              <a:gd name="connsiteX1" fmla="*/ 11098 w 14174"/>
              <a:gd name="connsiteY1" fmla="*/ 4504 h 16030"/>
              <a:gd name="connsiteX2" fmla="*/ 12916 w 14174"/>
              <a:gd name="connsiteY2" fmla="*/ 6730 h 16030"/>
              <a:gd name="connsiteX3" fmla="*/ 9439 w 14174"/>
              <a:gd name="connsiteY3" fmla="*/ 8163 h 16030"/>
              <a:gd name="connsiteX4" fmla="*/ 10848 w 14174"/>
              <a:gd name="connsiteY4" fmla="*/ 10685 h 16030"/>
              <a:gd name="connsiteX5" fmla="*/ 8666 w 14174"/>
              <a:gd name="connsiteY5" fmla="*/ 11754 h 16030"/>
              <a:gd name="connsiteX6" fmla="*/ 9996 w 14174"/>
              <a:gd name="connsiteY6" fmla="*/ 14412 h 16030"/>
              <a:gd name="connsiteX7" fmla="*/ 6620 w 14174"/>
              <a:gd name="connsiteY7" fmla="*/ 16004 h 16030"/>
              <a:gd name="connsiteX8" fmla="*/ 463 w 14174"/>
              <a:gd name="connsiteY8" fmla="*/ 13686 h 16030"/>
              <a:gd name="connsiteX9" fmla="*/ 941 w 14174"/>
              <a:gd name="connsiteY9" fmla="*/ 5913 h 16030"/>
              <a:gd name="connsiteX10" fmla="*/ 2191 w 14174"/>
              <a:gd name="connsiteY10" fmla="*/ 1233 h 16030"/>
              <a:gd name="connsiteX11" fmla="*/ 13984 w 14174"/>
              <a:gd name="connsiteY11" fmla="*/ 2256 h 16030"/>
              <a:gd name="connsiteX12" fmla="*/ 9763 w 14174"/>
              <a:gd name="connsiteY12" fmla="*/ 0 h 16030"/>
              <a:gd name="connsiteX13" fmla="*/ 13734 w 14174"/>
              <a:gd name="connsiteY13" fmla="*/ 2211 h 160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3528" h="10864">
                <a:moveTo>
                  <a:pt x="0" y="0"/>
                </a:moveTo>
                <a:lnTo>
                  <a:pt x="12624" y="0"/>
                </a:lnTo>
                <a:lnTo>
                  <a:pt x="12573" y="31"/>
                </a:lnTo>
                <a:cubicBezTo>
                  <a:pt x="11934" y="423"/>
                  <a:pt x="11401" y="861"/>
                  <a:pt x="11410" y="1274"/>
                </a:cubicBezTo>
                <a:cubicBezTo>
                  <a:pt x="11431" y="2155"/>
                  <a:pt x="13867" y="2768"/>
                  <a:pt x="13488" y="3500"/>
                </a:cubicBezTo>
                <a:cubicBezTo>
                  <a:pt x="13108" y="4232"/>
                  <a:pt x="9884" y="4374"/>
                  <a:pt x="9515" y="4933"/>
                </a:cubicBezTo>
                <a:cubicBezTo>
                  <a:pt x="9146" y="5492"/>
                  <a:pt x="11302" y="6737"/>
                  <a:pt x="11125" y="7455"/>
                </a:cubicBezTo>
                <a:cubicBezTo>
                  <a:pt x="10948" y="8173"/>
                  <a:pt x="9089" y="7819"/>
                  <a:pt x="8632" y="8524"/>
                </a:cubicBezTo>
                <a:cubicBezTo>
                  <a:pt x="8232" y="9140"/>
                  <a:pt x="10053" y="10062"/>
                  <a:pt x="10201" y="10852"/>
                </a:cubicBezTo>
                <a:lnTo>
                  <a:pt x="10203" y="10864"/>
                </a:lnTo>
                <a:lnTo>
                  <a:pt x="0" y="10864"/>
                </a:lnTo>
                <a:lnTo>
                  <a:pt x="0" y="0"/>
                </a:lnTo>
                <a:close/>
              </a:path>
            </a:pathLst>
          </a:custGeom>
          <a:solidFill>
            <a:srgbClr val="FFEACD"/>
          </a:solidFill>
          <a:ln>
            <a:noFill/>
          </a:ln>
          <a:effectLst>
            <a:outerShdw blurRad="190500" dist="50800" dir="5400000" sx="103000" sy="103000" algn="ctr" rotWithShape="0">
              <a:srgbClr val="000000">
                <a:alpha val="43000"/>
              </a:srgbClr>
            </a:outerShdw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algn="ctr"/>
            <a:endParaRPr lang="zh-CN" altLang="en-US"/>
          </a:p>
        </p:txBody>
      </p:sp>
      <p:sp>
        <p:nvSpPr>
          <p:cNvPr id="12" name="矩形 11" descr="7b0a2020202022776f7264617274223a2022220a7d0a"/>
          <p:cNvSpPr/>
          <p:nvPr/>
        </p:nvSpPr>
        <p:spPr>
          <a:xfrm>
            <a:off x="0" y="499110"/>
            <a:ext cx="7038340" cy="1909445"/>
          </a:xfrm>
          <a:prstGeom prst="rect">
            <a:avLst/>
          </a:prstGeom>
          <a:noFill/>
        </p:spPr>
        <p:txBody>
          <a:bodyPr wrap="none" lIns="90170" tIns="46990" rIns="90170" bIns="46990" rtlCol="0" anchor="t">
            <a:spAutoFit/>
          </a:bodyPr>
          <a:p>
            <a:pPr algn="ctr"/>
            <a:r>
              <a:rPr lang="zh-CN" altLang="en-US" sz="5400">
                <a:solidFill>
                  <a:srgbClr val="000000"/>
                </a:solidFill>
                <a:effectLst>
                  <a:outerShdw blurRad="37630" dist="50800" dir="3600000" algn="ctr" rotWithShape="0">
                    <a:srgbClr val="FFDC1B">
                      <a:alpha val="65000"/>
                    </a:srgbClr>
                  </a:outerShdw>
                </a:effectLst>
                <a:latin typeface="字小魂沧浪行楷" panose="00000500000000000000" charset="-122"/>
                <a:ea typeface="字小魂沧浪行楷" panose="00000500000000000000" charset="-122"/>
                <a:sym typeface="+mn-ea"/>
              </a:rPr>
              <a:t>智能汽车感知系统</a:t>
            </a:r>
            <a:endParaRPr lang="zh-CN" altLang="en-US" sz="5400">
              <a:solidFill>
                <a:srgbClr val="000000"/>
              </a:solidFill>
              <a:effectLst>
                <a:outerShdw blurRad="37630" dist="50800" dir="3600000" algn="ctr" rotWithShape="0">
                  <a:srgbClr val="FFDC1B">
                    <a:alpha val="65000"/>
                  </a:srgbClr>
                </a:outerShdw>
              </a:effectLst>
              <a:latin typeface="字小魂沧浪行楷" panose="00000500000000000000" charset="-122"/>
              <a:ea typeface="字小魂沧浪行楷" panose="00000500000000000000" charset="-122"/>
              <a:sym typeface="+mn-ea"/>
            </a:endParaRPr>
          </a:p>
          <a:p>
            <a:pPr algn="ctr"/>
            <a:endParaRPr lang="zh-CN" altLang="en-US" sz="1000">
              <a:solidFill>
                <a:srgbClr val="000000"/>
              </a:solidFill>
              <a:effectLst>
                <a:outerShdw blurRad="37630" dist="50800" dir="3600000" algn="ctr" rotWithShape="0">
                  <a:srgbClr val="FFDC1B">
                    <a:alpha val="65000"/>
                  </a:srgbClr>
                </a:outerShdw>
              </a:effectLst>
              <a:latin typeface="字小魂沧浪行楷" panose="00000500000000000000" charset="-122"/>
              <a:ea typeface="字小魂沧浪行楷" panose="00000500000000000000" charset="-122"/>
            </a:endParaRPr>
          </a:p>
          <a:p>
            <a:pPr algn="ctr"/>
            <a:r>
              <a:rPr lang="zh-CN" altLang="en-US" sz="5400">
                <a:solidFill>
                  <a:srgbClr val="000000"/>
                </a:solidFill>
                <a:effectLst>
                  <a:outerShdw blurRad="37630" dist="50800" dir="3600000" algn="ctr" rotWithShape="0">
                    <a:srgbClr val="FFDC1B">
                      <a:alpha val="65000"/>
                    </a:srgbClr>
                  </a:outerShdw>
                </a:effectLst>
                <a:latin typeface="字小魂沧浪行楷" panose="00000500000000000000" charset="-122"/>
                <a:ea typeface="字小魂沧浪行楷" panose="00000500000000000000" charset="-122"/>
              </a:rPr>
              <a:t>多传感器融合感知技术</a:t>
            </a:r>
            <a:endParaRPr lang="zh-CN" altLang="en-US" sz="5400">
              <a:solidFill>
                <a:srgbClr val="000000"/>
              </a:solidFill>
              <a:effectLst>
                <a:outerShdw blurRad="37630" dist="50800" dir="3600000" algn="ctr" rotWithShape="0">
                  <a:srgbClr val="FFDC1B">
                    <a:alpha val="65000"/>
                  </a:srgbClr>
                </a:outerShdw>
              </a:effectLst>
              <a:latin typeface="字小魂沧浪行楷" panose="00000500000000000000" charset="-122"/>
              <a:ea typeface="字小魂沧浪行楷" panose="00000500000000000000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410845" y="3389630"/>
            <a:ext cx="4660900" cy="1337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 algn="just" fontAlgn="auto">
              <a:lnSpc>
                <a:spcPct val="150000"/>
              </a:lnSpc>
            </a:pPr>
            <a:r>
              <a:rPr lang="zh-CN" altLang="en-US"/>
              <a:t>在智能汽车的感知世界里，单一传感器</a:t>
            </a:r>
            <a:endParaRPr lang="zh-CN" altLang="en-US"/>
          </a:p>
          <a:p>
            <a:pPr indent="0" algn="just" fontAlgn="auto">
              <a:lnSpc>
                <a:spcPct val="150000"/>
              </a:lnSpc>
            </a:pPr>
            <a:r>
              <a:rPr lang="zh-CN" altLang="en-US"/>
              <a:t>如同</a:t>
            </a:r>
            <a:r>
              <a:rPr lang="en-US" altLang="zh-CN"/>
              <a:t>“</a:t>
            </a:r>
            <a:r>
              <a:rPr lang="zh-CN" altLang="en-US"/>
              <a:t>单眼观物</a:t>
            </a:r>
            <a:r>
              <a:rPr lang="en-US" altLang="zh-CN"/>
              <a:t>”</a:t>
            </a:r>
            <a:r>
              <a:rPr lang="zh-CN" altLang="en-US"/>
              <a:t>，难窥全貌。多传感器融合感知技术则像为汽车装上了</a:t>
            </a:r>
            <a:r>
              <a:rPr lang="en-US" altLang="zh-CN"/>
              <a:t>“</a:t>
            </a:r>
            <a:r>
              <a:rPr lang="zh-CN" altLang="en-US"/>
              <a:t>智慧双眼</a:t>
            </a:r>
            <a:r>
              <a:rPr lang="en-US" altLang="zh-CN"/>
              <a:t>”</a:t>
            </a:r>
            <a:r>
              <a:rPr lang="zh-CN" altLang="en-US"/>
              <a:t>。</a:t>
            </a:r>
            <a:endParaRPr lang="zh-CN" altLang="en-US"/>
          </a:p>
        </p:txBody>
      </p:sp>
      <p:cxnSp>
        <p:nvCxnSpPr>
          <p:cNvPr id="14" name="直接连接符 13"/>
          <p:cNvCxnSpPr/>
          <p:nvPr/>
        </p:nvCxnSpPr>
        <p:spPr>
          <a:xfrm>
            <a:off x="328295" y="2901315"/>
            <a:ext cx="2265680" cy="2540"/>
          </a:xfrm>
          <a:prstGeom prst="line">
            <a:avLst/>
          </a:prstGeom>
          <a:ln w="31750" cap="rnd">
            <a:solidFill>
              <a:srgbClr val="68653F"/>
            </a:solidFill>
            <a:round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15" name="椭圆 14"/>
          <p:cNvSpPr/>
          <p:nvPr/>
        </p:nvSpPr>
        <p:spPr>
          <a:xfrm>
            <a:off x="1604645" y="5527040"/>
            <a:ext cx="302895" cy="302895"/>
          </a:xfrm>
          <a:prstGeom prst="ellipse">
            <a:avLst/>
          </a:prstGeom>
          <a:solidFill>
            <a:srgbClr val="F6D470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6" name="椭圆 15"/>
          <p:cNvSpPr/>
          <p:nvPr/>
        </p:nvSpPr>
        <p:spPr>
          <a:xfrm>
            <a:off x="2222500" y="5527040"/>
            <a:ext cx="302895" cy="302895"/>
          </a:xfrm>
          <a:prstGeom prst="ellipse">
            <a:avLst/>
          </a:prstGeom>
          <a:solidFill>
            <a:srgbClr val="C4A275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7" name="椭圆 16"/>
          <p:cNvSpPr/>
          <p:nvPr/>
        </p:nvSpPr>
        <p:spPr>
          <a:xfrm>
            <a:off x="2840355" y="5527040"/>
            <a:ext cx="302895" cy="302895"/>
          </a:xfrm>
          <a:prstGeom prst="ellipse">
            <a:avLst/>
          </a:prstGeom>
          <a:solidFill>
            <a:srgbClr val="DAA753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ransition advClick="0"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34896 0.00212963 L 0.15651 0.00212963 " pathEditMode="relative" rAng="0" ptsTypes="">
                                      <p:cBhvr>
                                        <p:cTn id="6" dur="6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6" name="矩形 5"/>
          <p:cNvSpPr/>
          <p:nvPr/>
        </p:nvSpPr>
        <p:spPr>
          <a:xfrm>
            <a:off x="-635" y="12700"/>
            <a:ext cx="12179935" cy="6845300"/>
          </a:xfrm>
          <a:prstGeom prst="rect">
            <a:avLst/>
          </a:prstGeom>
          <a:gradFill>
            <a:gsLst>
              <a:gs pos="29000">
                <a:schemeClr val="accent6">
                  <a:lumMod val="75000"/>
                </a:schemeClr>
              </a:gs>
              <a:gs pos="100000">
                <a:schemeClr val="bg2">
                  <a:alpha val="0"/>
                </a:schemeClr>
              </a:gs>
              <a:gs pos="0">
                <a:schemeClr val="accent6">
                  <a:lumMod val="7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3" name="任意多边形 2"/>
          <p:cNvSpPr/>
          <p:nvPr/>
        </p:nvSpPr>
        <p:spPr>
          <a:xfrm>
            <a:off x="-3169860" y="2752475"/>
            <a:ext cx="7557023" cy="7404600"/>
          </a:xfrm>
          <a:custGeom>
            <a:avLst/>
            <a:gdLst>
              <a:gd name="adj" fmla="val 28428"/>
              <a:gd name="a" fmla="pin 0 adj 50000"/>
              <a:gd name="dr" fmla="*/ ss a 100000"/>
              <a:gd name="iwd2" fmla="+- wd2 0 dr"/>
              <a:gd name="ihd2" fmla="+- hd2 0 dr"/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">
                <a:pos x="hc" y="t"/>
              </a:cxn>
              <a:cxn ang="3">
                <a:pos x="il" y="it"/>
              </a:cxn>
              <a:cxn ang="cd2">
                <a:pos x="l" y="vc"/>
              </a:cxn>
              <a:cxn ang="cd4">
                <a:pos x="il" y="ib"/>
              </a:cxn>
              <a:cxn ang="cd4">
                <a:pos x="hc" y="b"/>
              </a:cxn>
              <a:cxn ang="cd4">
                <a:pos x="ir" y="ib"/>
              </a:cxn>
              <a:cxn ang="0">
                <a:pos x="r" y="vc"/>
              </a:cxn>
              <a:cxn ang="3">
                <a:pos x="ir" y="it"/>
              </a:cxn>
            </a:cxnLst>
            <a:rect l="l" t="t" r="r" b="b"/>
            <a:pathLst>
              <a:path w="11901" h="11661">
                <a:moveTo>
                  <a:pt x="8578" y="6048"/>
                </a:moveTo>
                <a:lnTo>
                  <a:pt x="11901" y="6048"/>
                </a:lnTo>
                <a:lnTo>
                  <a:pt x="11901" y="6049"/>
                </a:lnTo>
                <a:cubicBezTo>
                  <a:pt x="11787" y="9070"/>
                  <a:pt x="9329" y="11504"/>
                  <a:pt x="6257" y="11657"/>
                </a:cubicBezTo>
                <a:lnTo>
                  <a:pt x="6202" y="11659"/>
                </a:lnTo>
                <a:lnTo>
                  <a:pt x="6202" y="8336"/>
                </a:lnTo>
                <a:lnTo>
                  <a:pt x="6220" y="8334"/>
                </a:lnTo>
                <a:cubicBezTo>
                  <a:pt x="7467" y="8214"/>
                  <a:pt x="8457" y="7264"/>
                  <a:pt x="8576" y="6072"/>
                </a:cubicBezTo>
                <a:lnTo>
                  <a:pt x="8578" y="6048"/>
                </a:lnTo>
                <a:close/>
                <a:moveTo>
                  <a:pt x="0" y="6048"/>
                </a:moveTo>
                <a:lnTo>
                  <a:pt x="3323" y="6048"/>
                </a:lnTo>
                <a:lnTo>
                  <a:pt x="3325" y="6074"/>
                </a:lnTo>
                <a:cubicBezTo>
                  <a:pt x="3446" y="7276"/>
                  <a:pt x="4452" y="8230"/>
                  <a:pt x="5714" y="8337"/>
                </a:cubicBezTo>
                <a:lnTo>
                  <a:pt x="5742" y="8340"/>
                </a:lnTo>
                <a:lnTo>
                  <a:pt x="5742" y="11661"/>
                </a:lnTo>
                <a:lnTo>
                  <a:pt x="5720" y="11660"/>
                </a:lnTo>
                <a:cubicBezTo>
                  <a:pt x="2613" y="11544"/>
                  <a:pt x="115" y="9096"/>
                  <a:pt x="0" y="6051"/>
                </a:cubicBezTo>
                <a:lnTo>
                  <a:pt x="0" y="6048"/>
                </a:lnTo>
                <a:close/>
                <a:moveTo>
                  <a:pt x="6202" y="2"/>
                </a:moveTo>
                <a:lnTo>
                  <a:pt x="6257" y="4"/>
                </a:lnTo>
                <a:cubicBezTo>
                  <a:pt x="9305" y="155"/>
                  <a:pt x="11748" y="2552"/>
                  <a:pt x="11898" y="5540"/>
                </a:cubicBezTo>
                <a:lnTo>
                  <a:pt x="11900" y="5588"/>
                </a:lnTo>
                <a:lnTo>
                  <a:pt x="8576" y="5588"/>
                </a:lnTo>
                <a:lnTo>
                  <a:pt x="8569" y="5530"/>
                </a:lnTo>
                <a:cubicBezTo>
                  <a:pt x="8424" y="4365"/>
                  <a:pt x="7446" y="3445"/>
                  <a:pt x="6220" y="3326"/>
                </a:cubicBezTo>
                <a:lnTo>
                  <a:pt x="6202" y="3325"/>
                </a:lnTo>
                <a:lnTo>
                  <a:pt x="6202" y="2"/>
                </a:lnTo>
                <a:close/>
                <a:moveTo>
                  <a:pt x="5742" y="0"/>
                </a:moveTo>
                <a:lnTo>
                  <a:pt x="5742" y="3321"/>
                </a:lnTo>
                <a:lnTo>
                  <a:pt x="5714" y="3323"/>
                </a:lnTo>
                <a:cubicBezTo>
                  <a:pt x="4452" y="3430"/>
                  <a:pt x="3446" y="4385"/>
                  <a:pt x="3325" y="5587"/>
                </a:cubicBezTo>
                <a:lnTo>
                  <a:pt x="3325" y="5588"/>
                </a:lnTo>
                <a:lnTo>
                  <a:pt x="1" y="5588"/>
                </a:lnTo>
                <a:lnTo>
                  <a:pt x="3" y="5537"/>
                </a:lnTo>
                <a:cubicBezTo>
                  <a:pt x="155" y="2526"/>
                  <a:pt x="2638" y="115"/>
                  <a:pt x="5720" y="1"/>
                </a:cubicBezTo>
                <a:lnTo>
                  <a:pt x="5742" y="0"/>
                </a:lnTo>
                <a:close/>
              </a:path>
            </a:pathLst>
          </a:custGeom>
          <a:ln>
            <a:noFill/>
          </a:ln>
          <a:effectLst>
            <a:outerShdw blurRad="190500" dist="127000" dir="2700000" sx="102000" sy="102000" algn="tl" rotWithShape="0">
              <a:schemeClr val="tx1">
                <a:alpha val="77000"/>
              </a:schemeClr>
            </a:outerShdw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5477510" y="277495"/>
            <a:ext cx="6029960" cy="136664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just"/>
            <a:r>
              <a:rPr lang="zh-CN" altLang="en-US" sz="6000" dirty="0">
                <a:solidFill>
                  <a:schemeClr val="bg1"/>
                </a:solidFill>
                <a:latin typeface="华康行楷体 W5" panose="03000509000000000000" charset="-122"/>
                <a:ea typeface="华康行楷体 W5" panose="03000509000000000000" charset="-122"/>
                <a:cs typeface="MV Boli" panose="02000500030200090000" pitchFamily="2" charset="0"/>
                <a:sym typeface="+mn-ea"/>
              </a:rPr>
              <a:t>数据层融合方案</a:t>
            </a:r>
            <a:endParaRPr lang="zh-CN" altLang="en-US" sz="3200">
              <a:ln w="57150"/>
              <a:solidFill>
                <a:schemeClr val="bg1"/>
              </a:solidFill>
              <a:effectLst/>
              <a:latin typeface="汉仪行楷简" panose="02010600000101010101" charset="-122"/>
              <a:ea typeface="汉仪行楷简" panose="02010600000101010101" charset="-122"/>
            </a:endParaRPr>
          </a:p>
          <a:p>
            <a:pPr indent="0" algn="just" fontAlgn="auto">
              <a:lnSpc>
                <a:spcPct val="150000"/>
              </a:lnSpc>
            </a:pPr>
            <a:endParaRPr lang="zh-CN" altLang="en-US" b="1" dirty="0">
              <a:solidFill>
                <a:schemeClr val="bg1"/>
              </a:solidFill>
              <a:latin typeface="方正仿宋_GB2312" panose="02000000000000000000" charset="-122"/>
              <a:ea typeface="方正仿宋_GB2312" panose="02000000000000000000" charset="-122"/>
              <a:sym typeface="方正仿宋_GB2312" panose="02000000000000000000" charset="-122"/>
            </a:endParaRPr>
          </a:p>
          <a:p>
            <a:pPr lvl="0" indent="0" algn="l" fontAlgn="auto">
              <a:lnSpc>
                <a:spcPct val="120000"/>
              </a:lnSpc>
              <a:buClrTx/>
              <a:buSzTx/>
              <a:buFontTx/>
            </a:pPr>
            <a:endParaRPr lang="zh-CN" altLang="en-US" sz="2400" b="1" dirty="0">
              <a:solidFill>
                <a:schemeClr val="bg1"/>
              </a:solidFill>
              <a:latin typeface="方正仿宋_GB2312" panose="02000000000000000000" charset="-122"/>
              <a:ea typeface="方正仿宋_GB2312" panose="02000000000000000000" charset="-122"/>
              <a:cs typeface="Calibri Light" panose="020F0302020204030204" pitchFamily="34" charset="0"/>
              <a:sym typeface="+mn-ea"/>
            </a:endParaRPr>
          </a:p>
          <a:p>
            <a:pPr lvl="0" indent="0" algn="l" fontAlgn="auto">
              <a:lnSpc>
                <a:spcPct val="120000"/>
              </a:lnSpc>
              <a:buClrTx/>
              <a:buSzTx/>
              <a:buFontTx/>
            </a:pPr>
            <a:r>
              <a:rPr lang="zh-CN" altLang="en-US" sz="2400" b="1" dirty="0">
                <a:solidFill>
                  <a:schemeClr val="bg1"/>
                </a:solidFill>
                <a:latin typeface="方正仿宋_GB2312" panose="02000000000000000000" charset="-122"/>
                <a:ea typeface="方正仿宋_GB2312" panose="02000000000000000000" charset="-122"/>
                <a:cs typeface="Calibri Light" panose="020F0302020204030204" pitchFamily="34" charset="0"/>
                <a:sym typeface="+mn-ea"/>
              </a:rPr>
              <a:t>原理：</a:t>
            </a:r>
            <a:r>
              <a:rPr lang="zh-CN" altLang="en-US" sz="2400" dirty="0">
                <a:solidFill>
                  <a:schemeClr val="bg1"/>
                </a:solidFill>
                <a:latin typeface="方正仿宋_GB2312" panose="02000000000000000000" charset="-122"/>
                <a:ea typeface="方正仿宋_GB2312" panose="02000000000000000000" charset="-122"/>
                <a:cs typeface="Calibri Light" panose="020F0302020204030204" pitchFamily="34" charset="0"/>
                <a:sym typeface="+mn-ea"/>
              </a:rPr>
              <a:t>是多传感器融合中最基础且最直接的方式，它强调在传感器采集到原始数据后，仅进行必要的格式转换、时间同步和空间对齐等简单预处理，便直接对多源数据开展融合操作。</a:t>
            </a:r>
            <a:endParaRPr lang="zh-CN" altLang="en-US" sz="2400" dirty="0">
              <a:solidFill>
                <a:schemeClr val="bg1"/>
              </a:solidFill>
              <a:latin typeface="方正仿宋_GB2312" panose="02000000000000000000" charset="-122"/>
              <a:ea typeface="方正仿宋_GB2312" panose="02000000000000000000" charset="-122"/>
              <a:cs typeface="Calibri Light" panose="020F0302020204030204" pitchFamily="34" charset="0"/>
            </a:endParaRPr>
          </a:p>
          <a:p>
            <a:pPr lvl="0" indent="0" algn="l" fontAlgn="auto">
              <a:lnSpc>
                <a:spcPct val="120000"/>
              </a:lnSpc>
              <a:buClrTx/>
              <a:buSzTx/>
              <a:buFontTx/>
            </a:pPr>
            <a:endParaRPr lang="zh-CN" altLang="en-US" sz="2400" dirty="0">
              <a:solidFill>
                <a:schemeClr val="bg1"/>
              </a:solidFill>
              <a:latin typeface="方正仿宋_GB2312" panose="02000000000000000000" charset="-122"/>
              <a:ea typeface="方正仿宋_GB2312" panose="02000000000000000000" charset="-122"/>
              <a:cs typeface="Calibri Light" panose="020F0302020204030204" pitchFamily="34" charset="0"/>
            </a:endParaRPr>
          </a:p>
          <a:p>
            <a:pPr lvl="0" indent="0" algn="l" fontAlgn="auto">
              <a:lnSpc>
                <a:spcPct val="120000"/>
              </a:lnSpc>
              <a:buClrTx/>
              <a:buSzTx/>
              <a:buFontTx/>
            </a:pPr>
            <a:r>
              <a:rPr lang="zh-CN" altLang="en-US" sz="2400" b="1" dirty="0">
                <a:solidFill>
                  <a:schemeClr val="bg1"/>
                </a:solidFill>
                <a:latin typeface="方正仿宋_GB2312" panose="02000000000000000000" charset="-122"/>
                <a:ea typeface="方正仿宋_GB2312" panose="02000000000000000000" charset="-122"/>
                <a:cs typeface="Calibri Light" panose="020F0302020204030204" pitchFamily="34" charset="0"/>
                <a:sym typeface="+mn-ea"/>
              </a:rPr>
              <a:t>典型应用场景：</a:t>
            </a:r>
            <a:r>
              <a:rPr lang="zh-CN" altLang="en-US" sz="2400" dirty="0">
                <a:solidFill>
                  <a:schemeClr val="bg1"/>
                </a:solidFill>
                <a:latin typeface="方正仿宋_GB2312" panose="02000000000000000000" charset="-122"/>
                <a:ea typeface="方正仿宋_GB2312" panose="02000000000000000000" charset="-122"/>
                <a:cs typeface="Calibri Light" panose="020F0302020204030204" pitchFamily="34" charset="0"/>
                <a:sym typeface="+mn-ea"/>
              </a:rPr>
              <a:t>在智能汽车的高精地图绘制中，数据层融合发挥着重要作用。</a:t>
            </a:r>
            <a:endParaRPr lang="zh-CN" altLang="en-US" sz="2400" b="1" dirty="0">
              <a:solidFill>
                <a:schemeClr val="bg1"/>
              </a:solidFill>
              <a:latin typeface="方正仿宋_GB2312" panose="02000000000000000000" charset="-122"/>
              <a:ea typeface="方正仿宋_GB2312" panose="02000000000000000000" charset="-122"/>
              <a:sym typeface="方正仿宋_GB2312" panose="02000000000000000000" charset="-122"/>
            </a:endParaRPr>
          </a:p>
          <a:p>
            <a:pPr indent="0" algn="just" fontAlgn="auto">
              <a:lnSpc>
                <a:spcPct val="150000"/>
              </a:lnSpc>
            </a:pPr>
            <a:endParaRPr lang="zh-CN" altLang="en-US" sz="2000" b="1" dirty="0">
              <a:solidFill>
                <a:schemeClr val="bg1"/>
              </a:solidFill>
              <a:latin typeface="方正仿宋_GB2312" panose="02000000000000000000" charset="-122"/>
              <a:ea typeface="方正仿宋_GB2312" panose="02000000000000000000" charset="-122"/>
              <a:sym typeface="方正仿宋_GB2312" panose="02000000000000000000" charset="-122"/>
            </a:endParaRPr>
          </a:p>
          <a:p>
            <a:pPr indent="0" algn="just" fontAlgn="auto">
              <a:lnSpc>
                <a:spcPct val="150000"/>
              </a:lnSpc>
            </a:pPr>
            <a:endParaRPr lang="zh-CN" altLang="en-US" sz="2000" b="1" dirty="0">
              <a:solidFill>
                <a:schemeClr val="bg1"/>
              </a:solidFill>
              <a:latin typeface="方正仿宋_GB2312" panose="02000000000000000000" charset="-122"/>
              <a:ea typeface="方正仿宋_GB2312" panose="02000000000000000000" charset="-122"/>
              <a:sym typeface="方正仿宋_GB2312" panose="02000000000000000000" charset="-122"/>
            </a:endParaRPr>
          </a:p>
          <a:p>
            <a:pPr indent="0" algn="just" fontAlgn="auto">
              <a:lnSpc>
                <a:spcPct val="150000"/>
              </a:lnSpc>
            </a:pPr>
            <a:endParaRPr lang="zh-CN" altLang="en-US" sz="2000" b="1" dirty="0">
              <a:latin typeface="方正仿宋_GB2312" panose="02000000000000000000" charset="-122"/>
              <a:ea typeface="方正仿宋_GB2312" panose="02000000000000000000" charset="-122"/>
              <a:sym typeface="方正仿宋_GB2312" panose="02000000000000000000" charset="-122"/>
            </a:endParaRPr>
          </a:p>
          <a:p>
            <a:pPr indent="0" algn="just" fontAlgn="auto">
              <a:lnSpc>
                <a:spcPct val="150000"/>
              </a:lnSpc>
            </a:pPr>
            <a:endParaRPr lang="zh-CN" altLang="en-US" sz="2000" b="1" dirty="0">
              <a:latin typeface="方正仿宋_GB2312" panose="02000000000000000000" charset="-122"/>
              <a:ea typeface="方正仿宋_GB2312" panose="02000000000000000000" charset="-122"/>
              <a:sym typeface="方正仿宋_GB2312" panose="02000000000000000000" charset="-122"/>
            </a:endParaRPr>
          </a:p>
          <a:p>
            <a:pPr algn="just"/>
            <a:r>
              <a:rPr lang="zh-CN" altLang="en-US" sz="3200">
                <a:ln w="57150"/>
                <a:solidFill>
                  <a:schemeClr val="bg1"/>
                </a:solidFill>
                <a:effectLst/>
                <a:latin typeface="汉仪行楷简" panose="02010600000101010101" charset="-122"/>
                <a:ea typeface="汉仪行楷简" panose="02010600000101010101" charset="-122"/>
                <a:sym typeface="+mn-ea"/>
              </a:rPr>
              <a:t>类型</a:t>
            </a:r>
            <a:endParaRPr lang="zh-CN" altLang="en-US" sz="3200">
              <a:ln w="57150"/>
              <a:solidFill>
                <a:schemeClr val="bg1"/>
              </a:solidFill>
              <a:effectLst/>
              <a:latin typeface="汉仪行楷简" panose="02010600000101010101" charset="-122"/>
              <a:ea typeface="汉仪行楷简" panose="02010600000101010101" charset="-122"/>
              <a:sym typeface="+mn-ea"/>
            </a:endParaRPr>
          </a:p>
          <a:p>
            <a:pPr algn="just"/>
            <a:r>
              <a:rPr lang="zh-CN" altLang="en-US" sz="3200" b="1" dirty="0">
                <a:latin typeface="方正仿宋_GB2312" panose="02000000000000000000" charset="-122"/>
                <a:ea typeface="方正仿宋_GB2312" panose="02000000000000000000" charset="-122"/>
                <a:sym typeface="+mn-ea"/>
              </a:rPr>
              <a:t>按频段可分为24GHz毫米波雷达、77GHz毫米波雷达、 79GHz毫米波雷达。按功能可分为前向毫米波雷达、侧向毫米波雷达、后向毫米波雷达</a:t>
            </a:r>
            <a:endParaRPr lang="zh-CN" altLang="en-US" sz="3200" b="1" dirty="0">
              <a:latin typeface="方正仿宋_GB2312" panose="02000000000000000000" charset="-122"/>
              <a:ea typeface="方正仿宋_GB2312" panose="02000000000000000000" charset="-122"/>
              <a:sym typeface="+mn-ea"/>
            </a:endParaRPr>
          </a:p>
          <a:p>
            <a:pPr algn="just"/>
            <a:r>
              <a:rPr lang="zh-CN" altLang="en-US" sz="3200">
                <a:ln w="57150"/>
                <a:solidFill>
                  <a:schemeClr val="bg1"/>
                </a:solidFill>
                <a:effectLst/>
                <a:latin typeface="汉仪行楷简" panose="02010600000101010101" charset="-122"/>
                <a:ea typeface="汉仪行楷简" panose="02010600000101010101" charset="-122"/>
                <a:sym typeface="+mn-ea"/>
              </a:rPr>
              <a:t>应用优势与挑战</a:t>
            </a:r>
            <a:endParaRPr lang="zh-CN" altLang="en-US" sz="3200">
              <a:ln w="57150"/>
              <a:solidFill>
                <a:schemeClr val="bg1"/>
              </a:solidFill>
              <a:effectLst/>
              <a:latin typeface="汉仪行楷简" panose="02010600000101010101" charset="-122"/>
              <a:ea typeface="汉仪行楷简" panose="02010600000101010101" charset="-122"/>
              <a:sym typeface="+mn-ea"/>
            </a:endParaRPr>
          </a:p>
          <a:p>
            <a:pPr algn="just"/>
            <a:r>
              <a:rPr lang="zh-CN" altLang="en-US" sz="3200" b="1" dirty="0">
                <a:latin typeface="方正仿宋_GB2312" panose="02000000000000000000" charset="-122"/>
                <a:ea typeface="方正仿宋_GB2312" panose="02000000000000000000" charset="-122"/>
                <a:sym typeface="+mn-ea"/>
              </a:rPr>
              <a:t>按频段可分为24GHz毫米波雷达、77GHz毫米波雷达、 79GHz毫米波雷达。按功能可分为前向毫米波雷达、侧向毫米波雷达、后向毫米波雷达</a:t>
            </a:r>
            <a:endParaRPr lang="zh-CN" altLang="en-US" sz="3200" b="1" dirty="0">
              <a:latin typeface="方正仿宋_GB2312" panose="02000000000000000000" charset="-122"/>
              <a:ea typeface="方正仿宋_GB2312" panose="02000000000000000000" charset="-122"/>
            </a:endParaRPr>
          </a:p>
          <a:p>
            <a:pPr algn="just"/>
            <a:endParaRPr lang="zh-CN" altLang="en-US" sz="3200" b="1" dirty="0">
              <a:latin typeface="方正仿宋_GB2312" panose="02000000000000000000" charset="-122"/>
              <a:ea typeface="方正仿宋_GB2312" panose="02000000000000000000" charset="-122"/>
            </a:endParaRPr>
          </a:p>
        </p:txBody>
      </p:sp>
      <p:cxnSp>
        <p:nvCxnSpPr>
          <p:cNvPr id="12" name="直接连接符 11"/>
          <p:cNvCxnSpPr/>
          <p:nvPr/>
        </p:nvCxnSpPr>
        <p:spPr>
          <a:xfrm flipV="1">
            <a:off x="6202680" y="1434465"/>
            <a:ext cx="2207895" cy="48260"/>
          </a:xfrm>
          <a:prstGeom prst="line">
            <a:avLst/>
          </a:prstGeom>
          <a:ln w="25400" cmpd="sng">
            <a:solidFill>
              <a:srgbClr val="FFFAF3"/>
            </a:solidFill>
            <a:prstDash val="solid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1000">
        <p14:doors dir="vert"/>
      </p:transition>
    </mc:Choice>
    <mc:Fallback>
      <p:transition spd="slow" advClick="0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5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4" dur="50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000"/>
                            </p:stCondLst>
                            <p:childTnLst>
                              <p:par>
                                <p:cTn id="16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5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" dur="50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6" name="矩形 5"/>
          <p:cNvSpPr/>
          <p:nvPr/>
        </p:nvSpPr>
        <p:spPr>
          <a:xfrm>
            <a:off x="-635" y="12700"/>
            <a:ext cx="12179935" cy="6845300"/>
          </a:xfrm>
          <a:prstGeom prst="rect">
            <a:avLst/>
          </a:prstGeom>
          <a:gradFill>
            <a:gsLst>
              <a:gs pos="29000">
                <a:srgbClr val="E2BA7A"/>
              </a:gs>
              <a:gs pos="100000">
                <a:schemeClr val="bg2">
                  <a:alpha val="0"/>
                </a:schemeClr>
              </a:gs>
              <a:gs pos="0">
                <a:srgbClr val="E2BA7A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3" name="任意多边形 2"/>
          <p:cNvSpPr/>
          <p:nvPr/>
        </p:nvSpPr>
        <p:spPr>
          <a:xfrm rot="16200000">
            <a:off x="-3169860" y="2752475"/>
            <a:ext cx="7557023" cy="7404600"/>
          </a:xfrm>
          <a:custGeom>
            <a:avLst/>
            <a:gdLst>
              <a:gd name="adj" fmla="val 28428"/>
              <a:gd name="a" fmla="pin 0 adj 50000"/>
              <a:gd name="dr" fmla="*/ ss a 100000"/>
              <a:gd name="iwd2" fmla="+- wd2 0 dr"/>
              <a:gd name="ihd2" fmla="+- hd2 0 dr"/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">
                <a:pos x="hc" y="t"/>
              </a:cxn>
              <a:cxn ang="3">
                <a:pos x="il" y="it"/>
              </a:cxn>
              <a:cxn ang="cd2">
                <a:pos x="l" y="vc"/>
              </a:cxn>
              <a:cxn ang="cd4">
                <a:pos x="il" y="ib"/>
              </a:cxn>
              <a:cxn ang="cd4">
                <a:pos x="hc" y="b"/>
              </a:cxn>
              <a:cxn ang="cd4">
                <a:pos x="ir" y="ib"/>
              </a:cxn>
              <a:cxn ang="0">
                <a:pos x="r" y="vc"/>
              </a:cxn>
              <a:cxn ang="3">
                <a:pos x="ir" y="it"/>
              </a:cxn>
            </a:cxnLst>
            <a:rect l="l" t="t" r="r" b="b"/>
            <a:pathLst>
              <a:path w="11901" h="11661">
                <a:moveTo>
                  <a:pt x="8578" y="6048"/>
                </a:moveTo>
                <a:lnTo>
                  <a:pt x="11901" y="6048"/>
                </a:lnTo>
                <a:lnTo>
                  <a:pt x="11901" y="6049"/>
                </a:lnTo>
                <a:cubicBezTo>
                  <a:pt x="11787" y="9070"/>
                  <a:pt x="9329" y="11504"/>
                  <a:pt x="6257" y="11657"/>
                </a:cubicBezTo>
                <a:lnTo>
                  <a:pt x="6202" y="11659"/>
                </a:lnTo>
                <a:lnTo>
                  <a:pt x="6202" y="8336"/>
                </a:lnTo>
                <a:lnTo>
                  <a:pt x="6220" y="8334"/>
                </a:lnTo>
                <a:cubicBezTo>
                  <a:pt x="7467" y="8214"/>
                  <a:pt x="8457" y="7264"/>
                  <a:pt x="8576" y="6072"/>
                </a:cubicBezTo>
                <a:lnTo>
                  <a:pt x="8578" y="6048"/>
                </a:lnTo>
                <a:close/>
                <a:moveTo>
                  <a:pt x="0" y="6048"/>
                </a:moveTo>
                <a:lnTo>
                  <a:pt x="3323" y="6048"/>
                </a:lnTo>
                <a:lnTo>
                  <a:pt x="3325" y="6074"/>
                </a:lnTo>
                <a:cubicBezTo>
                  <a:pt x="3446" y="7276"/>
                  <a:pt x="4452" y="8230"/>
                  <a:pt x="5714" y="8337"/>
                </a:cubicBezTo>
                <a:lnTo>
                  <a:pt x="5742" y="8340"/>
                </a:lnTo>
                <a:lnTo>
                  <a:pt x="5742" y="11661"/>
                </a:lnTo>
                <a:lnTo>
                  <a:pt x="5720" y="11660"/>
                </a:lnTo>
                <a:cubicBezTo>
                  <a:pt x="2613" y="11544"/>
                  <a:pt x="115" y="9096"/>
                  <a:pt x="0" y="6051"/>
                </a:cubicBezTo>
                <a:lnTo>
                  <a:pt x="0" y="6048"/>
                </a:lnTo>
                <a:close/>
                <a:moveTo>
                  <a:pt x="6202" y="2"/>
                </a:moveTo>
                <a:lnTo>
                  <a:pt x="6257" y="4"/>
                </a:lnTo>
                <a:cubicBezTo>
                  <a:pt x="9305" y="155"/>
                  <a:pt x="11748" y="2552"/>
                  <a:pt x="11898" y="5540"/>
                </a:cubicBezTo>
                <a:lnTo>
                  <a:pt x="11900" y="5588"/>
                </a:lnTo>
                <a:lnTo>
                  <a:pt x="8576" y="5588"/>
                </a:lnTo>
                <a:lnTo>
                  <a:pt x="8569" y="5530"/>
                </a:lnTo>
                <a:cubicBezTo>
                  <a:pt x="8424" y="4365"/>
                  <a:pt x="7446" y="3445"/>
                  <a:pt x="6220" y="3326"/>
                </a:cubicBezTo>
                <a:lnTo>
                  <a:pt x="6202" y="3325"/>
                </a:lnTo>
                <a:lnTo>
                  <a:pt x="6202" y="2"/>
                </a:lnTo>
                <a:close/>
                <a:moveTo>
                  <a:pt x="5742" y="0"/>
                </a:moveTo>
                <a:lnTo>
                  <a:pt x="5742" y="3321"/>
                </a:lnTo>
                <a:lnTo>
                  <a:pt x="5714" y="3323"/>
                </a:lnTo>
                <a:cubicBezTo>
                  <a:pt x="4452" y="3430"/>
                  <a:pt x="3446" y="4385"/>
                  <a:pt x="3325" y="5587"/>
                </a:cubicBezTo>
                <a:lnTo>
                  <a:pt x="3325" y="5588"/>
                </a:lnTo>
                <a:lnTo>
                  <a:pt x="1" y="5588"/>
                </a:lnTo>
                <a:lnTo>
                  <a:pt x="3" y="5537"/>
                </a:lnTo>
                <a:cubicBezTo>
                  <a:pt x="155" y="2526"/>
                  <a:pt x="2638" y="115"/>
                  <a:pt x="5720" y="1"/>
                </a:cubicBezTo>
                <a:lnTo>
                  <a:pt x="5742" y="0"/>
                </a:lnTo>
                <a:close/>
              </a:path>
            </a:pathLst>
          </a:custGeom>
          <a:ln>
            <a:noFill/>
          </a:ln>
          <a:effectLst>
            <a:outerShdw blurRad="190500" dist="127000" dir="2700000" sx="102000" sy="102000" algn="tl" rotWithShape="0">
              <a:schemeClr val="tx1">
                <a:alpha val="77000"/>
              </a:schemeClr>
            </a:outerShdw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5477510" y="-6805295"/>
            <a:ext cx="6029960" cy="136410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just"/>
            <a:r>
              <a:rPr lang="zh-CN" altLang="en-US" sz="6000" dirty="0">
                <a:solidFill>
                  <a:schemeClr val="bg1"/>
                </a:solidFill>
                <a:latin typeface="华康行楷体 W5" panose="03000509000000000000" charset="-122"/>
                <a:ea typeface="华康行楷体 W5" panose="03000509000000000000" charset="-122"/>
                <a:cs typeface="MV Boli" panose="02000500030200090000" pitchFamily="2" charset="0"/>
                <a:sym typeface="+mn-ea"/>
              </a:rPr>
              <a:t>数据层融合方案</a:t>
            </a:r>
            <a:endParaRPr lang="zh-CN" altLang="en-US" sz="3200">
              <a:ln w="57150"/>
              <a:solidFill>
                <a:schemeClr val="bg1"/>
              </a:solidFill>
              <a:effectLst/>
              <a:latin typeface="汉仪行楷简" panose="02010600000101010101" charset="-122"/>
              <a:ea typeface="汉仪行楷简" panose="02010600000101010101" charset="-122"/>
            </a:endParaRPr>
          </a:p>
          <a:p>
            <a:pPr indent="0" algn="just" fontAlgn="auto">
              <a:lnSpc>
                <a:spcPct val="150000"/>
              </a:lnSpc>
            </a:pPr>
            <a:endParaRPr lang="zh-CN" altLang="en-US" b="1" dirty="0">
              <a:solidFill>
                <a:schemeClr val="bg1"/>
              </a:solidFill>
              <a:latin typeface="方正仿宋_GB2312" panose="02000000000000000000" charset="-122"/>
              <a:ea typeface="方正仿宋_GB2312" panose="02000000000000000000" charset="-122"/>
              <a:sym typeface="方正仿宋_GB2312" panose="02000000000000000000" charset="-122"/>
            </a:endParaRPr>
          </a:p>
          <a:p>
            <a:pPr lvl="0" indent="0" algn="l" fontAlgn="auto">
              <a:lnSpc>
                <a:spcPct val="120000"/>
              </a:lnSpc>
              <a:buClrTx/>
              <a:buSzTx/>
              <a:buFontTx/>
            </a:pPr>
            <a:endParaRPr lang="zh-CN" altLang="en-US" sz="2400" b="1" dirty="0">
              <a:solidFill>
                <a:schemeClr val="bg1"/>
              </a:solidFill>
              <a:latin typeface="方正仿宋_GB2312" panose="02000000000000000000" charset="-122"/>
              <a:ea typeface="方正仿宋_GB2312" panose="02000000000000000000" charset="-122"/>
              <a:cs typeface="Calibri Light" panose="020F0302020204030204" pitchFamily="34" charset="0"/>
              <a:sym typeface="+mn-ea"/>
            </a:endParaRPr>
          </a:p>
          <a:p>
            <a:pPr lvl="0" indent="0" algn="l" fontAlgn="auto">
              <a:lnSpc>
                <a:spcPct val="120000"/>
              </a:lnSpc>
              <a:buClrTx/>
              <a:buSzTx/>
              <a:buFontTx/>
            </a:pPr>
            <a:r>
              <a:rPr lang="zh-CN" altLang="en-US" sz="2400" b="1" dirty="0">
                <a:solidFill>
                  <a:schemeClr val="bg1"/>
                </a:solidFill>
                <a:latin typeface="方正仿宋_GB2312" panose="02000000000000000000" charset="-122"/>
                <a:ea typeface="方正仿宋_GB2312" panose="02000000000000000000" charset="-122"/>
                <a:cs typeface="Calibri Light" panose="020F0302020204030204" pitchFamily="34" charset="0"/>
                <a:sym typeface="+mn-ea"/>
              </a:rPr>
              <a:t>原理：</a:t>
            </a:r>
            <a:r>
              <a:rPr lang="zh-CN" altLang="en-US" sz="2400" dirty="0">
                <a:solidFill>
                  <a:schemeClr val="bg1"/>
                </a:solidFill>
                <a:latin typeface="方正仿宋_GB2312" panose="02000000000000000000" charset="-122"/>
                <a:ea typeface="方正仿宋_GB2312" panose="02000000000000000000" charset="-122"/>
                <a:cs typeface="Calibri Light" panose="020F0302020204030204" pitchFamily="34" charset="0"/>
                <a:sym typeface="+mn-ea"/>
              </a:rPr>
              <a:t>是多传感器融合中最基础且最直接的方式，它强调在传感器采集到原始数据后，仅进行必要的格式转换、时间同步和空间对齐等简单预处理，便直接对多源数据开展融合操作。</a:t>
            </a:r>
            <a:endParaRPr lang="zh-CN" altLang="en-US" sz="2400" dirty="0">
              <a:solidFill>
                <a:schemeClr val="bg1"/>
              </a:solidFill>
              <a:latin typeface="方正仿宋_GB2312" panose="02000000000000000000" charset="-122"/>
              <a:ea typeface="方正仿宋_GB2312" panose="02000000000000000000" charset="-122"/>
              <a:cs typeface="Calibri Light" panose="020F0302020204030204" pitchFamily="34" charset="0"/>
            </a:endParaRPr>
          </a:p>
          <a:p>
            <a:pPr lvl="0" indent="0" algn="l" fontAlgn="auto">
              <a:lnSpc>
                <a:spcPct val="120000"/>
              </a:lnSpc>
              <a:buClrTx/>
              <a:buSzTx/>
              <a:buFontTx/>
            </a:pPr>
            <a:endParaRPr lang="zh-CN" altLang="en-US" sz="2400" dirty="0">
              <a:solidFill>
                <a:schemeClr val="bg1"/>
              </a:solidFill>
              <a:latin typeface="方正仿宋_GB2312" panose="02000000000000000000" charset="-122"/>
              <a:ea typeface="方正仿宋_GB2312" panose="02000000000000000000" charset="-122"/>
              <a:cs typeface="Calibri Light" panose="020F0302020204030204" pitchFamily="34" charset="0"/>
            </a:endParaRPr>
          </a:p>
          <a:p>
            <a:pPr lvl="0" indent="0" algn="l" fontAlgn="auto">
              <a:lnSpc>
                <a:spcPct val="120000"/>
              </a:lnSpc>
              <a:buClrTx/>
              <a:buSzTx/>
              <a:buFontTx/>
            </a:pPr>
            <a:r>
              <a:rPr lang="zh-CN" altLang="en-US" sz="2400" b="1" dirty="0">
                <a:solidFill>
                  <a:schemeClr val="bg1"/>
                </a:solidFill>
                <a:latin typeface="方正仿宋_GB2312" panose="02000000000000000000" charset="-122"/>
                <a:ea typeface="方正仿宋_GB2312" panose="02000000000000000000" charset="-122"/>
                <a:cs typeface="Calibri Light" panose="020F0302020204030204" pitchFamily="34" charset="0"/>
                <a:sym typeface="+mn-ea"/>
              </a:rPr>
              <a:t>典型应用场景：</a:t>
            </a:r>
            <a:r>
              <a:rPr lang="zh-CN" altLang="en-US" sz="2400" dirty="0">
                <a:solidFill>
                  <a:schemeClr val="bg1"/>
                </a:solidFill>
                <a:latin typeface="方正仿宋_GB2312" panose="02000000000000000000" charset="-122"/>
                <a:ea typeface="方正仿宋_GB2312" panose="02000000000000000000" charset="-122"/>
                <a:cs typeface="Calibri Light" panose="020F0302020204030204" pitchFamily="34" charset="0"/>
                <a:sym typeface="+mn-ea"/>
              </a:rPr>
              <a:t>在智能汽车的高精地图绘制中，数据层融合发挥着重要作用。</a:t>
            </a:r>
            <a:endParaRPr lang="zh-CN" altLang="en-US" sz="2400" b="1" dirty="0">
              <a:solidFill>
                <a:schemeClr val="bg1"/>
              </a:solidFill>
              <a:latin typeface="方正仿宋_GB2312" panose="02000000000000000000" charset="-122"/>
              <a:ea typeface="方正仿宋_GB2312" panose="02000000000000000000" charset="-122"/>
              <a:sym typeface="方正仿宋_GB2312" panose="02000000000000000000" charset="-122"/>
            </a:endParaRPr>
          </a:p>
          <a:p>
            <a:pPr indent="0" algn="just" fontAlgn="auto">
              <a:lnSpc>
                <a:spcPct val="150000"/>
              </a:lnSpc>
            </a:pPr>
            <a:endParaRPr lang="zh-CN" altLang="en-US" sz="2000" b="1" dirty="0">
              <a:solidFill>
                <a:schemeClr val="bg1"/>
              </a:solidFill>
              <a:latin typeface="方正仿宋_GB2312" panose="02000000000000000000" charset="-122"/>
              <a:ea typeface="方正仿宋_GB2312" panose="02000000000000000000" charset="-122"/>
              <a:sym typeface="方正仿宋_GB2312" panose="02000000000000000000" charset="-122"/>
            </a:endParaRPr>
          </a:p>
          <a:p>
            <a:pPr indent="0" algn="just" fontAlgn="auto">
              <a:lnSpc>
                <a:spcPct val="150000"/>
              </a:lnSpc>
            </a:pPr>
            <a:endParaRPr lang="zh-CN" altLang="en-US" sz="2000" b="1" dirty="0">
              <a:solidFill>
                <a:schemeClr val="bg1"/>
              </a:solidFill>
              <a:latin typeface="方正仿宋_GB2312" panose="02000000000000000000" charset="-122"/>
              <a:ea typeface="方正仿宋_GB2312" panose="02000000000000000000" charset="-122"/>
              <a:sym typeface="方正仿宋_GB2312" panose="02000000000000000000" charset="-122"/>
            </a:endParaRPr>
          </a:p>
          <a:p>
            <a:pPr indent="0" algn="just" fontAlgn="auto">
              <a:lnSpc>
                <a:spcPct val="150000"/>
              </a:lnSpc>
            </a:pPr>
            <a:endParaRPr lang="zh-CN" altLang="en-US" sz="2000" b="1" dirty="0">
              <a:latin typeface="方正仿宋_GB2312" panose="02000000000000000000" charset="-122"/>
              <a:ea typeface="方正仿宋_GB2312" panose="02000000000000000000" charset="-122"/>
              <a:sym typeface="方正仿宋_GB2312" panose="02000000000000000000" charset="-122"/>
            </a:endParaRPr>
          </a:p>
          <a:p>
            <a:pPr indent="0" algn="just" fontAlgn="auto">
              <a:lnSpc>
                <a:spcPct val="150000"/>
              </a:lnSpc>
            </a:pPr>
            <a:endParaRPr lang="zh-CN" altLang="en-US" sz="2000" b="1" dirty="0">
              <a:latin typeface="方正仿宋_GB2312" panose="02000000000000000000" charset="-122"/>
              <a:ea typeface="方正仿宋_GB2312" panose="02000000000000000000" charset="-122"/>
              <a:sym typeface="方正仿宋_GB2312" panose="02000000000000000000" charset="-122"/>
            </a:endParaRPr>
          </a:p>
          <a:p>
            <a:pPr algn="just"/>
            <a:endParaRPr lang="zh-CN" altLang="en-US" sz="2800" dirty="0">
              <a:solidFill>
                <a:prstClr val="black"/>
              </a:solidFill>
              <a:latin typeface="华康行楷体 W5" panose="03000509000000000000" charset="-122"/>
              <a:ea typeface="华康行楷体 W5" panose="03000509000000000000" charset="-122"/>
              <a:cs typeface="MV Boli" panose="02000500030200090000" pitchFamily="2" charset="0"/>
              <a:sym typeface="+mn-ea"/>
            </a:endParaRPr>
          </a:p>
          <a:p>
            <a:pPr algn="just"/>
            <a:r>
              <a:rPr lang="zh-CN" altLang="en-US" sz="6000" dirty="0">
                <a:solidFill>
                  <a:prstClr val="black"/>
                </a:solidFill>
                <a:latin typeface="华康行楷体 W5" panose="03000509000000000000" charset="-122"/>
                <a:ea typeface="华康行楷体 W5" panose="03000509000000000000" charset="-122"/>
                <a:cs typeface="MV Boli" panose="02000500030200090000" pitchFamily="2" charset="0"/>
                <a:sym typeface="+mn-ea"/>
              </a:rPr>
              <a:t>特征层融合方案</a:t>
            </a:r>
            <a:endParaRPr lang="zh-CN" altLang="en-US" sz="6000" dirty="0">
              <a:solidFill>
                <a:prstClr val="black"/>
              </a:solidFill>
              <a:latin typeface="华康行楷体 W5" panose="03000509000000000000" charset="-122"/>
              <a:ea typeface="华康行楷体 W5" panose="03000509000000000000" charset="-122"/>
              <a:cs typeface="MV Boli" panose="02000500030200090000" pitchFamily="2" charset="0"/>
              <a:sym typeface="+mn-ea"/>
            </a:endParaRPr>
          </a:p>
          <a:p>
            <a:pPr indent="0" algn="just" fontAlgn="auto">
              <a:lnSpc>
                <a:spcPct val="120000"/>
              </a:lnSpc>
            </a:pPr>
            <a:endParaRPr lang="zh-CN" altLang="en-US" sz="2000" b="1" dirty="0">
              <a:solidFill>
                <a:schemeClr val="tx1">
                  <a:lumMod val="85000"/>
                  <a:lumOff val="1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  <a:sym typeface="+mn-ea"/>
            </a:endParaRPr>
          </a:p>
          <a:p>
            <a:pPr indent="0" algn="just" fontAlgn="auto">
              <a:lnSpc>
                <a:spcPct val="120000"/>
              </a:lnSpc>
            </a:pPr>
            <a:endParaRPr lang="zh-CN" altLang="en-US" sz="2000" b="1" dirty="0">
              <a:solidFill>
                <a:schemeClr val="tx1">
                  <a:lumMod val="85000"/>
                  <a:lumOff val="1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  <a:sym typeface="+mn-ea"/>
            </a:endParaRPr>
          </a:p>
          <a:p>
            <a:pPr indent="0" algn="just" fontAlgn="auto">
              <a:lnSpc>
                <a:spcPct val="120000"/>
              </a:lnSpc>
            </a:pPr>
            <a:r>
              <a:rPr lang="zh-CN" altLang="en-US" sz="2400" b="1" dirty="0">
                <a:solidFill>
                  <a:schemeClr val="tx1"/>
                </a:solidFill>
                <a:latin typeface="方正仿宋_GB2312" panose="02000000000000000000" charset="-122"/>
                <a:ea typeface="方正仿宋_GB2312" panose="02000000000000000000" charset="-122"/>
                <a:cs typeface="Calibri Light" panose="020F0302020204030204" pitchFamily="34" charset="0"/>
                <a:sym typeface="+mn-ea"/>
              </a:rPr>
              <a:t>原理：特征层融合是一种分阶段的数据处理方式，它先针对各传感器采集的原始数据，运用专门的特征提取算法，挖掘出数据中最具代表性和区分性的特征信息，而后将这些来自不同传感器的特征信息进行有机融合。</a:t>
            </a:r>
            <a:endParaRPr lang="zh-CN" altLang="en-US" sz="2400" b="1" dirty="0">
              <a:solidFill>
                <a:schemeClr val="tx1"/>
              </a:solidFill>
              <a:latin typeface="方正仿宋_GB2312" panose="02000000000000000000" charset="-122"/>
              <a:ea typeface="方正仿宋_GB2312" panose="02000000000000000000" charset="-122"/>
              <a:cs typeface="Calibri Light" panose="020F0302020204030204" pitchFamily="34" charset="0"/>
            </a:endParaRPr>
          </a:p>
          <a:p>
            <a:pPr indent="0" algn="just" fontAlgn="auto">
              <a:lnSpc>
                <a:spcPct val="120000"/>
              </a:lnSpc>
            </a:pPr>
            <a:endParaRPr lang="zh-CN" altLang="en-US" sz="2400" b="1" dirty="0">
              <a:solidFill>
                <a:schemeClr val="tx1"/>
              </a:solidFill>
              <a:latin typeface="方正仿宋_GB2312" panose="02000000000000000000" charset="-122"/>
              <a:ea typeface="方正仿宋_GB2312" panose="02000000000000000000" charset="-122"/>
              <a:cs typeface="Calibri Light" panose="020F0302020204030204" pitchFamily="34" charset="0"/>
            </a:endParaRPr>
          </a:p>
          <a:p>
            <a:pPr indent="0" algn="just" fontAlgn="auto">
              <a:lnSpc>
                <a:spcPct val="120000"/>
              </a:lnSpc>
            </a:pPr>
            <a:r>
              <a:rPr lang="zh-CN" altLang="en-US" sz="2400" b="1" dirty="0">
                <a:solidFill>
                  <a:schemeClr val="tx1"/>
                </a:solidFill>
                <a:latin typeface="方正仿宋_GB2312" panose="02000000000000000000" charset="-122"/>
                <a:ea typeface="方正仿宋_GB2312" panose="02000000000000000000" charset="-122"/>
                <a:cs typeface="Calibri Light" panose="020F0302020204030204" pitchFamily="34" charset="0"/>
                <a:sym typeface="+mn-ea"/>
              </a:rPr>
              <a:t>典型应用场景：在智能汽车的目标识别系统中，特征层融合得到了广泛应用。</a:t>
            </a:r>
            <a:endParaRPr lang="zh-CN" altLang="en-US" sz="2400" b="1" dirty="0">
              <a:solidFill>
                <a:schemeClr val="tx1"/>
              </a:solidFill>
              <a:latin typeface="方正仿宋_GB2312" panose="02000000000000000000" charset="-122"/>
              <a:ea typeface="方正仿宋_GB2312" panose="02000000000000000000" charset="-122"/>
              <a:cs typeface="Calibri Light" panose="020F0302020204030204" pitchFamily="34" charset="0"/>
              <a:sym typeface="+mn-ea"/>
            </a:endParaRPr>
          </a:p>
          <a:p>
            <a:pPr algn="just"/>
            <a:endParaRPr lang="zh-CN" altLang="en-US" sz="2400" b="1" dirty="0">
              <a:solidFill>
                <a:schemeClr val="tx1"/>
              </a:solidFill>
              <a:latin typeface="方正仿宋_GB2312" panose="02000000000000000000" charset="-122"/>
              <a:ea typeface="方正仿宋_GB2312" panose="02000000000000000000" charset="-122"/>
              <a:cs typeface="MV Boli" panose="02000500030200090000" pitchFamily="2" charset="0"/>
              <a:sym typeface="+mn-ea"/>
            </a:endParaRPr>
          </a:p>
          <a:p>
            <a:pPr algn="just"/>
            <a:endParaRPr lang="zh-CN" altLang="en-US" sz="2400" b="1" dirty="0">
              <a:solidFill>
                <a:schemeClr val="tx1"/>
              </a:solidFill>
              <a:latin typeface="方正仿宋_GB2312" panose="02000000000000000000" charset="-122"/>
              <a:ea typeface="方正仿宋_GB2312" panose="02000000000000000000" charset="-122"/>
              <a:cs typeface="MV Boli" panose="02000500030200090000" pitchFamily="2" charset="0"/>
              <a:sym typeface="+mn-ea"/>
            </a:endParaRPr>
          </a:p>
        </p:txBody>
      </p:sp>
      <p:cxnSp>
        <p:nvCxnSpPr>
          <p:cNvPr id="12" name="直接连接符 11"/>
          <p:cNvCxnSpPr/>
          <p:nvPr/>
        </p:nvCxnSpPr>
        <p:spPr>
          <a:xfrm flipV="1">
            <a:off x="6202680" y="1825625"/>
            <a:ext cx="2207895" cy="48260"/>
          </a:xfrm>
          <a:prstGeom prst="line">
            <a:avLst/>
          </a:prstGeom>
          <a:ln w="25400" cmpd="sng">
            <a:solidFill>
              <a:schemeClr val="tx1"/>
            </a:solidFill>
            <a:prstDash val="solid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13000">
        <p159:morph option="byObject"/>
      </p:transition>
    </mc:Choice>
    <mc:Fallback>
      <p:transition spd="slow" advClick="0" advTm="1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6" name="矩形 5"/>
          <p:cNvSpPr/>
          <p:nvPr/>
        </p:nvSpPr>
        <p:spPr>
          <a:xfrm>
            <a:off x="-635" y="12700"/>
            <a:ext cx="12179935" cy="6845300"/>
          </a:xfrm>
          <a:prstGeom prst="rect">
            <a:avLst/>
          </a:prstGeom>
          <a:gradFill>
            <a:gsLst>
              <a:gs pos="49000">
                <a:schemeClr val="accent1">
                  <a:lumMod val="40000"/>
                  <a:lumOff val="60000"/>
                  <a:alpha val="84000"/>
                </a:schemeClr>
              </a:gs>
              <a:gs pos="100000">
                <a:schemeClr val="bg2">
                  <a:alpha val="0"/>
                </a:schemeClr>
              </a:gs>
              <a:gs pos="0">
                <a:schemeClr val="accent1">
                  <a:lumMod val="40000"/>
                  <a:lumOff val="60000"/>
                  <a:alpha val="10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3" name="任意多边形 2"/>
          <p:cNvSpPr/>
          <p:nvPr/>
        </p:nvSpPr>
        <p:spPr>
          <a:xfrm rot="10800000">
            <a:off x="-3061970" y="2716530"/>
            <a:ext cx="7484745" cy="7548245"/>
          </a:xfrm>
          <a:custGeom>
            <a:avLst/>
            <a:gdLst>
              <a:gd name="adj" fmla="val 28428"/>
              <a:gd name="a" fmla="pin 0 adj 50000"/>
              <a:gd name="dr" fmla="*/ ss a 100000"/>
              <a:gd name="iwd2" fmla="+- wd2 0 dr"/>
              <a:gd name="ihd2" fmla="+- hd2 0 dr"/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">
                <a:pos x="hc" y="t"/>
              </a:cxn>
              <a:cxn ang="3">
                <a:pos x="il" y="it"/>
              </a:cxn>
              <a:cxn ang="cd2">
                <a:pos x="l" y="vc"/>
              </a:cxn>
              <a:cxn ang="cd4">
                <a:pos x="il" y="ib"/>
              </a:cxn>
              <a:cxn ang="cd4">
                <a:pos x="hc" y="b"/>
              </a:cxn>
              <a:cxn ang="cd4">
                <a:pos x="ir" y="ib"/>
              </a:cxn>
              <a:cxn ang="0">
                <a:pos x="r" y="vc"/>
              </a:cxn>
              <a:cxn ang="3">
                <a:pos x="ir" y="it"/>
              </a:cxn>
            </a:cxnLst>
            <a:rect l="l" t="t" r="r" b="b"/>
            <a:pathLst>
              <a:path w="11901" h="11661">
                <a:moveTo>
                  <a:pt x="8578" y="6048"/>
                </a:moveTo>
                <a:lnTo>
                  <a:pt x="11901" y="6048"/>
                </a:lnTo>
                <a:lnTo>
                  <a:pt x="11901" y="6049"/>
                </a:lnTo>
                <a:cubicBezTo>
                  <a:pt x="11787" y="9070"/>
                  <a:pt x="9329" y="11504"/>
                  <a:pt x="6257" y="11657"/>
                </a:cubicBezTo>
                <a:lnTo>
                  <a:pt x="6202" y="11659"/>
                </a:lnTo>
                <a:lnTo>
                  <a:pt x="6202" y="8336"/>
                </a:lnTo>
                <a:lnTo>
                  <a:pt x="6220" y="8334"/>
                </a:lnTo>
                <a:cubicBezTo>
                  <a:pt x="7467" y="8214"/>
                  <a:pt x="8457" y="7264"/>
                  <a:pt x="8576" y="6072"/>
                </a:cubicBezTo>
                <a:lnTo>
                  <a:pt x="8578" y="6048"/>
                </a:lnTo>
                <a:close/>
                <a:moveTo>
                  <a:pt x="0" y="6048"/>
                </a:moveTo>
                <a:lnTo>
                  <a:pt x="3323" y="6048"/>
                </a:lnTo>
                <a:lnTo>
                  <a:pt x="3325" y="6074"/>
                </a:lnTo>
                <a:cubicBezTo>
                  <a:pt x="3446" y="7276"/>
                  <a:pt x="4452" y="8230"/>
                  <a:pt x="5714" y="8337"/>
                </a:cubicBezTo>
                <a:lnTo>
                  <a:pt x="5742" y="8340"/>
                </a:lnTo>
                <a:lnTo>
                  <a:pt x="5742" y="11661"/>
                </a:lnTo>
                <a:lnTo>
                  <a:pt x="5720" y="11660"/>
                </a:lnTo>
                <a:cubicBezTo>
                  <a:pt x="2613" y="11544"/>
                  <a:pt x="115" y="9096"/>
                  <a:pt x="0" y="6051"/>
                </a:cubicBezTo>
                <a:lnTo>
                  <a:pt x="0" y="6048"/>
                </a:lnTo>
                <a:close/>
                <a:moveTo>
                  <a:pt x="6202" y="2"/>
                </a:moveTo>
                <a:lnTo>
                  <a:pt x="6257" y="4"/>
                </a:lnTo>
                <a:cubicBezTo>
                  <a:pt x="9305" y="155"/>
                  <a:pt x="11748" y="2552"/>
                  <a:pt x="11898" y="5540"/>
                </a:cubicBezTo>
                <a:lnTo>
                  <a:pt x="11900" y="5588"/>
                </a:lnTo>
                <a:lnTo>
                  <a:pt x="8576" y="5588"/>
                </a:lnTo>
                <a:lnTo>
                  <a:pt x="8569" y="5530"/>
                </a:lnTo>
                <a:cubicBezTo>
                  <a:pt x="8424" y="4365"/>
                  <a:pt x="7446" y="3445"/>
                  <a:pt x="6220" y="3326"/>
                </a:cubicBezTo>
                <a:lnTo>
                  <a:pt x="6202" y="3325"/>
                </a:lnTo>
                <a:lnTo>
                  <a:pt x="6202" y="2"/>
                </a:lnTo>
                <a:close/>
                <a:moveTo>
                  <a:pt x="5742" y="0"/>
                </a:moveTo>
                <a:lnTo>
                  <a:pt x="5742" y="3321"/>
                </a:lnTo>
                <a:lnTo>
                  <a:pt x="5714" y="3323"/>
                </a:lnTo>
                <a:cubicBezTo>
                  <a:pt x="4452" y="3430"/>
                  <a:pt x="3446" y="4385"/>
                  <a:pt x="3325" y="5587"/>
                </a:cubicBezTo>
                <a:lnTo>
                  <a:pt x="3325" y="5588"/>
                </a:lnTo>
                <a:lnTo>
                  <a:pt x="1" y="5588"/>
                </a:lnTo>
                <a:lnTo>
                  <a:pt x="3" y="5537"/>
                </a:lnTo>
                <a:cubicBezTo>
                  <a:pt x="155" y="2526"/>
                  <a:pt x="2638" y="115"/>
                  <a:pt x="5720" y="1"/>
                </a:cubicBezTo>
                <a:lnTo>
                  <a:pt x="5742" y="0"/>
                </a:lnTo>
                <a:close/>
              </a:path>
            </a:pathLst>
          </a:custGeom>
          <a:ln>
            <a:noFill/>
          </a:ln>
          <a:effectLst>
            <a:outerShdw blurRad="190500" dist="127000" dir="2700000" sx="102000" sy="102000" algn="tl" rotWithShape="0">
              <a:schemeClr val="tx1">
                <a:alpha val="77000"/>
              </a:schemeClr>
            </a:outerShdw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5477510" y="-13385165"/>
            <a:ext cx="6029960" cy="199180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just"/>
            <a:r>
              <a:rPr lang="zh-CN" altLang="en-US" sz="6000" dirty="0">
                <a:solidFill>
                  <a:schemeClr val="bg1"/>
                </a:solidFill>
                <a:latin typeface="华康行楷体 W5" panose="03000509000000000000" charset="-122"/>
                <a:ea typeface="华康行楷体 W5" panose="03000509000000000000" charset="-122"/>
                <a:cs typeface="MV Boli" panose="02000500030200090000" pitchFamily="2" charset="0"/>
                <a:sym typeface="+mn-ea"/>
              </a:rPr>
              <a:t>数据层融合方案</a:t>
            </a:r>
            <a:endParaRPr lang="zh-CN" altLang="en-US" sz="3200">
              <a:ln w="57150"/>
              <a:solidFill>
                <a:schemeClr val="bg1"/>
              </a:solidFill>
              <a:effectLst/>
              <a:latin typeface="汉仪行楷简" panose="02010600000101010101" charset="-122"/>
              <a:ea typeface="汉仪行楷简" panose="02010600000101010101" charset="-122"/>
            </a:endParaRPr>
          </a:p>
          <a:p>
            <a:pPr indent="0" algn="just" fontAlgn="auto">
              <a:lnSpc>
                <a:spcPct val="150000"/>
              </a:lnSpc>
            </a:pPr>
            <a:endParaRPr lang="zh-CN" altLang="en-US" b="1" dirty="0">
              <a:solidFill>
                <a:schemeClr val="bg1"/>
              </a:solidFill>
              <a:latin typeface="方正仿宋_GB2312" panose="02000000000000000000" charset="-122"/>
              <a:ea typeface="方正仿宋_GB2312" panose="02000000000000000000" charset="-122"/>
              <a:sym typeface="方正仿宋_GB2312" panose="02000000000000000000" charset="-122"/>
            </a:endParaRPr>
          </a:p>
          <a:p>
            <a:pPr lvl="0" indent="0" algn="l" fontAlgn="auto">
              <a:lnSpc>
                <a:spcPct val="120000"/>
              </a:lnSpc>
              <a:buClrTx/>
              <a:buSzTx/>
              <a:buFontTx/>
            </a:pPr>
            <a:endParaRPr lang="zh-CN" altLang="en-US" sz="2400" b="1" dirty="0">
              <a:solidFill>
                <a:schemeClr val="bg1"/>
              </a:solidFill>
              <a:latin typeface="方正仿宋_GB2312" panose="02000000000000000000" charset="-122"/>
              <a:ea typeface="方正仿宋_GB2312" panose="02000000000000000000" charset="-122"/>
              <a:cs typeface="Calibri Light" panose="020F0302020204030204" pitchFamily="34" charset="0"/>
              <a:sym typeface="+mn-ea"/>
            </a:endParaRPr>
          </a:p>
          <a:p>
            <a:pPr lvl="0" indent="0" algn="l" fontAlgn="auto">
              <a:lnSpc>
                <a:spcPct val="120000"/>
              </a:lnSpc>
              <a:buClrTx/>
              <a:buSzTx/>
              <a:buFontTx/>
            </a:pPr>
            <a:r>
              <a:rPr lang="zh-CN" altLang="en-US" sz="2400" b="1" dirty="0">
                <a:solidFill>
                  <a:schemeClr val="bg1"/>
                </a:solidFill>
                <a:latin typeface="方正仿宋_GB2312" panose="02000000000000000000" charset="-122"/>
                <a:ea typeface="方正仿宋_GB2312" panose="02000000000000000000" charset="-122"/>
                <a:cs typeface="Calibri Light" panose="020F0302020204030204" pitchFamily="34" charset="0"/>
                <a:sym typeface="+mn-ea"/>
              </a:rPr>
              <a:t>原理：</a:t>
            </a:r>
            <a:r>
              <a:rPr lang="zh-CN" altLang="en-US" sz="2400" dirty="0">
                <a:solidFill>
                  <a:schemeClr val="bg1"/>
                </a:solidFill>
                <a:latin typeface="方正仿宋_GB2312" panose="02000000000000000000" charset="-122"/>
                <a:ea typeface="方正仿宋_GB2312" panose="02000000000000000000" charset="-122"/>
                <a:cs typeface="Calibri Light" panose="020F0302020204030204" pitchFamily="34" charset="0"/>
                <a:sym typeface="+mn-ea"/>
              </a:rPr>
              <a:t>是多传感器融合中最基础且最直接的方式，它强调在传感器采集到原始数据后，仅进行必要的格式转换、时间同步和空间对齐等简单预处理，便直接对多源数据开展融合操作。</a:t>
            </a:r>
            <a:endParaRPr lang="zh-CN" altLang="en-US" sz="2400" dirty="0">
              <a:solidFill>
                <a:schemeClr val="bg1"/>
              </a:solidFill>
              <a:latin typeface="方正仿宋_GB2312" panose="02000000000000000000" charset="-122"/>
              <a:ea typeface="方正仿宋_GB2312" panose="02000000000000000000" charset="-122"/>
              <a:cs typeface="Calibri Light" panose="020F0302020204030204" pitchFamily="34" charset="0"/>
            </a:endParaRPr>
          </a:p>
          <a:p>
            <a:pPr lvl="0" indent="0" algn="l" fontAlgn="auto">
              <a:lnSpc>
                <a:spcPct val="120000"/>
              </a:lnSpc>
              <a:buClrTx/>
              <a:buSzTx/>
              <a:buFontTx/>
            </a:pPr>
            <a:endParaRPr lang="zh-CN" altLang="en-US" sz="2400" dirty="0">
              <a:solidFill>
                <a:schemeClr val="bg1"/>
              </a:solidFill>
              <a:latin typeface="方正仿宋_GB2312" panose="02000000000000000000" charset="-122"/>
              <a:ea typeface="方正仿宋_GB2312" panose="02000000000000000000" charset="-122"/>
              <a:cs typeface="Calibri Light" panose="020F0302020204030204" pitchFamily="34" charset="0"/>
            </a:endParaRPr>
          </a:p>
          <a:p>
            <a:pPr lvl="0" indent="0" algn="l" fontAlgn="auto">
              <a:lnSpc>
                <a:spcPct val="120000"/>
              </a:lnSpc>
              <a:buClrTx/>
              <a:buSzTx/>
              <a:buFontTx/>
            </a:pPr>
            <a:r>
              <a:rPr lang="zh-CN" altLang="en-US" sz="2400" b="1" dirty="0">
                <a:solidFill>
                  <a:schemeClr val="bg1"/>
                </a:solidFill>
                <a:latin typeface="方正仿宋_GB2312" panose="02000000000000000000" charset="-122"/>
                <a:ea typeface="方正仿宋_GB2312" panose="02000000000000000000" charset="-122"/>
                <a:cs typeface="Calibri Light" panose="020F0302020204030204" pitchFamily="34" charset="0"/>
                <a:sym typeface="+mn-ea"/>
              </a:rPr>
              <a:t>典型应用场景：</a:t>
            </a:r>
            <a:r>
              <a:rPr lang="zh-CN" altLang="en-US" sz="2400" dirty="0">
                <a:solidFill>
                  <a:schemeClr val="bg1"/>
                </a:solidFill>
                <a:latin typeface="方正仿宋_GB2312" panose="02000000000000000000" charset="-122"/>
                <a:ea typeface="方正仿宋_GB2312" panose="02000000000000000000" charset="-122"/>
                <a:cs typeface="Calibri Light" panose="020F0302020204030204" pitchFamily="34" charset="0"/>
                <a:sym typeface="+mn-ea"/>
              </a:rPr>
              <a:t>在智能汽车的高精地图绘制中，数据层融合发挥着重要作用。</a:t>
            </a:r>
            <a:endParaRPr lang="zh-CN" altLang="en-US" sz="2400" b="1" dirty="0">
              <a:solidFill>
                <a:schemeClr val="bg1"/>
              </a:solidFill>
              <a:latin typeface="方正仿宋_GB2312" panose="02000000000000000000" charset="-122"/>
              <a:ea typeface="方正仿宋_GB2312" panose="02000000000000000000" charset="-122"/>
              <a:sym typeface="方正仿宋_GB2312" panose="02000000000000000000" charset="-122"/>
            </a:endParaRPr>
          </a:p>
          <a:p>
            <a:pPr indent="0" algn="just" fontAlgn="auto">
              <a:lnSpc>
                <a:spcPct val="150000"/>
              </a:lnSpc>
            </a:pPr>
            <a:endParaRPr lang="zh-CN" altLang="en-US" sz="2000" b="1" dirty="0">
              <a:solidFill>
                <a:schemeClr val="bg1"/>
              </a:solidFill>
              <a:latin typeface="方正仿宋_GB2312" panose="02000000000000000000" charset="-122"/>
              <a:ea typeface="方正仿宋_GB2312" panose="02000000000000000000" charset="-122"/>
              <a:sym typeface="方正仿宋_GB2312" panose="02000000000000000000" charset="-122"/>
            </a:endParaRPr>
          </a:p>
          <a:p>
            <a:pPr indent="0" algn="just" fontAlgn="auto">
              <a:lnSpc>
                <a:spcPct val="150000"/>
              </a:lnSpc>
            </a:pPr>
            <a:endParaRPr lang="zh-CN" altLang="en-US" sz="2000" b="1" dirty="0">
              <a:solidFill>
                <a:schemeClr val="bg1"/>
              </a:solidFill>
              <a:latin typeface="方正仿宋_GB2312" panose="02000000000000000000" charset="-122"/>
              <a:ea typeface="方正仿宋_GB2312" panose="02000000000000000000" charset="-122"/>
              <a:sym typeface="方正仿宋_GB2312" panose="02000000000000000000" charset="-122"/>
            </a:endParaRPr>
          </a:p>
          <a:p>
            <a:pPr indent="0" algn="just" fontAlgn="auto">
              <a:lnSpc>
                <a:spcPct val="150000"/>
              </a:lnSpc>
            </a:pPr>
            <a:endParaRPr lang="zh-CN" altLang="en-US" sz="2000" b="1" dirty="0">
              <a:latin typeface="方正仿宋_GB2312" panose="02000000000000000000" charset="-122"/>
              <a:ea typeface="方正仿宋_GB2312" panose="02000000000000000000" charset="-122"/>
              <a:sym typeface="方正仿宋_GB2312" panose="02000000000000000000" charset="-122"/>
            </a:endParaRPr>
          </a:p>
          <a:p>
            <a:pPr indent="0" algn="just" fontAlgn="auto">
              <a:lnSpc>
                <a:spcPct val="150000"/>
              </a:lnSpc>
            </a:pPr>
            <a:endParaRPr lang="zh-CN" altLang="en-US" sz="2000" b="1" dirty="0">
              <a:latin typeface="方正仿宋_GB2312" panose="02000000000000000000" charset="-122"/>
              <a:ea typeface="方正仿宋_GB2312" panose="02000000000000000000" charset="-122"/>
              <a:sym typeface="方正仿宋_GB2312" panose="02000000000000000000" charset="-122"/>
            </a:endParaRPr>
          </a:p>
          <a:p>
            <a:pPr algn="just"/>
            <a:endParaRPr lang="zh-CN" altLang="en-US" sz="2800" dirty="0">
              <a:solidFill>
                <a:prstClr val="black"/>
              </a:solidFill>
              <a:latin typeface="华康行楷体 W5" panose="03000509000000000000" charset="-122"/>
              <a:ea typeface="华康行楷体 W5" panose="03000509000000000000" charset="-122"/>
              <a:cs typeface="MV Boli" panose="02000500030200090000" pitchFamily="2" charset="0"/>
              <a:sym typeface="+mn-ea"/>
            </a:endParaRPr>
          </a:p>
          <a:p>
            <a:pPr algn="just"/>
            <a:r>
              <a:rPr lang="zh-CN" altLang="en-US" sz="6000" dirty="0">
                <a:solidFill>
                  <a:prstClr val="black"/>
                </a:solidFill>
                <a:latin typeface="华康行楷体 W5" panose="03000509000000000000" charset="-122"/>
                <a:ea typeface="华康行楷体 W5" panose="03000509000000000000" charset="-122"/>
                <a:cs typeface="MV Boli" panose="02000500030200090000" pitchFamily="2" charset="0"/>
                <a:sym typeface="+mn-ea"/>
              </a:rPr>
              <a:t>特征层融合方案</a:t>
            </a:r>
            <a:endParaRPr lang="zh-CN" altLang="en-US" sz="6000" dirty="0">
              <a:solidFill>
                <a:prstClr val="black"/>
              </a:solidFill>
              <a:latin typeface="华康行楷体 W5" panose="03000509000000000000" charset="-122"/>
              <a:ea typeface="华康行楷体 W5" panose="03000509000000000000" charset="-122"/>
              <a:cs typeface="MV Boli" panose="02000500030200090000" pitchFamily="2" charset="0"/>
              <a:sym typeface="+mn-ea"/>
            </a:endParaRPr>
          </a:p>
          <a:p>
            <a:pPr indent="0" algn="just" fontAlgn="auto">
              <a:lnSpc>
                <a:spcPct val="120000"/>
              </a:lnSpc>
            </a:pPr>
            <a:endParaRPr lang="zh-CN" altLang="en-US" sz="2000" b="1" dirty="0">
              <a:solidFill>
                <a:schemeClr val="tx1">
                  <a:lumMod val="85000"/>
                  <a:lumOff val="1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  <a:sym typeface="+mn-ea"/>
            </a:endParaRPr>
          </a:p>
          <a:p>
            <a:pPr indent="0" algn="just" fontAlgn="auto">
              <a:lnSpc>
                <a:spcPct val="120000"/>
              </a:lnSpc>
            </a:pPr>
            <a:endParaRPr lang="zh-CN" altLang="en-US" sz="2000" b="1" dirty="0">
              <a:solidFill>
                <a:schemeClr val="tx1">
                  <a:lumMod val="85000"/>
                  <a:lumOff val="1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  <a:sym typeface="+mn-ea"/>
            </a:endParaRPr>
          </a:p>
          <a:p>
            <a:pPr indent="0" algn="just" fontAlgn="auto">
              <a:lnSpc>
                <a:spcPct val="120000"/>
              </a:lnSpc>
            </a:pPr>
            <a:r>
              <a:rPr lang="zh-CN" altLang="en-US" sz="2400" b="1" dirty="0">
                <a:solidFill>
                  <a:schemeClr val="tx1"/>
                </a:solidFill>
                <a:latin typeface="方正仿宋_GB2312" panose="02000000000000000000" charset="-122"/>
                <a:ea typeface="方正仿宋_GB2312" panose="02000000000000000000" charset="-122"/>
                <a:cs typeface="Calibri Light" panose="020F0302020204030204" pitchFamily="34" charset="0"/>
                <a:sym typeface="+mn-ea"/>
              </a:rPr>
              <a:t>原理：特征层融合是一种分阶段的数据处理方式，它先针对各传感器采集的原始数据，运用专门的特征提取算法，挖掘出数据中最具代表性和区分性的特征信息，而后将这些来自不同传感器的特征信息进行有机融合。</a:t>
            </a:r>
            <a:endParaRPr lang="zh-CN" altLang="en-US" sz="2400" b="1" dirty="0">
              <a:solidFill>
                <a:schemeClr val="tx1"/>
              </a:solidFill>
              <a:latin typeface="方正仿宋_GB2312" panose="02000000000000000000" charset="-122"/>
              <a:ea typeface="方正仿宋_GB2312" panose="02000000000000000000" charset="-122"/>
              <a:cs typeface="Calibri Light" panose="020F0302020204030204" pitchFamily="34" charset="0"/>
            </a:endParaRPr>
          </a:p>
          <a:p>
            <a:pPr indent="0" algn="just" fontAlgn="auto">
              <a:lnSpc>
                <a:spcPct val="120000"/>
              </a:lnSpc>
            </a:pPr>
            <a:endParaRPr lang="zh-CN" altLang="en-US" sz="2400" b="1" dirty="0">
              <a:solidFill>
                <a:schemeClr val="tx1"/>
              </a:solidFill>
              <a:latin typeface="方正仿宋_GB2312" panose="02000000000000000000" charset="-122"/>
              <a:ea typeface="方正仿宋_GB2312" panose="02000000000000000000" charset="-122"/>
              <a:cs typeface="Calibri Light" panose="020F0302020204030204" pitchFamily="34" charset="0"/>
            </a:endParaRPr>
          </a:p>
          <a:p>
            <a:pPr indent="0" algn="just" fontAlgn="auto">
              <a:lnSpc>
                <a:spcPct val="120000"/>
              </a:lnSpc>
            </a:pPr>
            <a:r>
              <a:rPr lang="zh-CN" altLang="en-US" sz="2400" b="1" dirty="0">
                <a:solidFill>
                  <a:schemeClr val="tx1"/>
                </a:solidFill>
                <a:latin typeface="方正仿宋_GB2312" panose="02000000000000000000" charset="-122"/>
                <a:ea typeface="方正仿宋_GB2312" panose="02000000000000000000" charset="-122"/>
                <a:cs typeface="Calibri Light" panose="020F0302020204030204" pitchFamily="34" charset="0"/>
                <a:sym typeface="+mn-ea"/>
              </a:rPr>
              <a:t>典型应用场景：在智能汽车的目标识别系统中，特征层融合得到了广泛应用。</a:t>
            </a:r>
            <a:endParaRPr lang="zh-CN" altLang="en-US" sz="2400" b="1" dirty="0">
              <a:solidFill>
                <a:schemeClr val="tx1"/>
              </a:solidFill>
              <a:latin typeface="方正仿宋_GB2312" panose="02000000000000000000" charset="-122"/>
              <a:ea typeface="方正仿宋_GB2312" panose="02000000000000000000" charset="-122"/>
              <a:cs typeface="Calibri Light" panose="020F0302020204030204" pitchFamily="34" charset="0"/>
              <a:sym typeface="+mn-ea"/>
            </a:endParaRPr>
          </a:p>
          <a:p>
            <a:pPr indent="0" algn="just" fontAlgn="auto">
              <a:lnSpc>
                <a:spcPct val="120000"/>
              </a:lnSpc>
            </a:pPr>
            <a:endParaRPr lang="zh-CN" altLang="en-US" sz="2400" b="1" dirty="0">
              <a:solidFill>
                <a:schemeClr val="tx1"/>
              </a:solidFill>
              <a:latin typeface="方正仿宋_GB2312" panose="02000000000000000000" charset="-122"/>
              <a:ea typeface="方正仿宋_GB2312" panose="02000000000000000000" charset="-122"/>
              <a:cs typeface="Calibri Light" panose="020F0302020204030204" pitchFamily="34" charset="0"/>
              <a:sym typeface="+mn-ea"/>
            </a:endParaRPr>
          </a:p>
          <a:p>
            <a:pPr indent="0" algn="just" fontAlgn="auto">
              <a:lnSpc>
                <a:spcPct val="120000"/>
              </a:lnSpc>
            </a:pPr>
            <a:endParaRPr lang="zh-CN" altLang="en-US" sz="2400" b="1" dirty="0">
              <a:solidFill>
                <a:schemeClr val="tx1"/>
              </a:solidFill>
              <a:latin typeface="方正仿宋_GB2312" panose="02000000000000000000" charset="-122"/>
              <a:ea typeface="方正仿宋_GB2312" panose="02000000000000000000" charset="-122"/>
              <a:cs typeface="Calibri Light" panose="020F0302020204030204" pitchFamily="34" charset="0"/>
              <a:sym typeface="+mn-ea"/>
            </a:endParaRPr>
          </a:p>
          <a:p>
            <a:pPr indent="0" algn="just" fontAlgn="auto">
              <a:lnSpc>
                <a:spcPct val="120000"/>
              </a:lnSpc>
            </a:pPr>
            <a:endParaRPr lang="zh-CN" altLang="en-US" sz="2400" b="1" dirty="0">
              <a:solidFill>
                <a:schemeClr val="tx1"/>
              </a:solidFill>
              <a:latin typeface="方正仿宋_GB2312" panose="02000000000000000000" charset="-122"/>
              <a:ea typeface="方正仿宋_GB2312" panose="02000000000000000000" charset="-122"/>
              <a:cs typeface="Calibri Light" panose="020F0302020204030204" pitchFamily="34" charset="0"/>
              <a:sym typeface="+mn-ea"/>
            </a:endParaRPr>
          </a:p>
          <a:p>
            <a:pPr indent="0" algn="just" fontAlgn="auto">
              <a:lnSpc>
                <a:spcPct val="120000"/>
              </a:lnSpc>
            </a:pPr>
            <a:r>
              <a:rPr lang="zh-CN" altLang="en-US" sz="6000" dirty="0">
                <a:solidFill>
                  <a:prstClr val="black"/>
                </a:solidFill>
                <a:latin typeface="华康行楷体 W5" panose="03000509000000000000" charset="-122"/>
                <a:ea typeface="华康行楷体 W5" panose="03000509000000000000" charset="-122"/>
                <a:cs typeface="MV Boli" panose="02000500030200090000" pitchFamily="2" charset="0"/>
                <a:sym typeface="+mn-ea"/>
              </a:rPr>
              <a:t>决策层融合方案</a:t>
            </a:r>
            <a:endParaRPr lang="zh-CN" altLang="en-US" sz="6000" b="1" dirty="0">
              <a:solidFill>
                <a:schemeClr val="tx1"/>
              </a:solidFill>
              <a:latin typeface="方正仿宋_GB2312" panose="02000000000000000000" charset="-122"/>
              <a:ea typeface="方正仿宋_GB2312" panose="02000000000000000000" charset="-122"/>
              <a:cs typeface="Calibri Light" panose="020F0302020204030204" pitchFamily="34" charset="0"/>
              <a:sym typeface="+mn-ea"/>
            </a:endParaRPr>
          </a:p>
          <a:p>
            <a:pPr algn="just"/>
            <a:endParaRPr lang="zh-CN" altLang="en-US" sz="2400" b="1" dirty="0">
              <a:solidFill>
                <a:schemeClr val="tx1"/>
              </a:solidFill>
              <a:latin typeface="方正仿宋_GB2312" panose="02000000000000000000" charset="-122"/>
              <a:ea typeface="方正仿宋_GB2312" panose="02000000000000000000" charset="-122"/>
              <a:cs typeface="MV Boli" panose="02000500030200090000" pitchFamily="2" charset="0"/>
              <a:sym typeface="+mn-ea"/>
            </a:endParaRPr>
          </a:p>
          <a:p>
            <a:pPr indent="0" algn="just" fontAlgn="auto">
              <a:lnSpc>
                <a:spcPct val="120000"/>
              </a:lnSpc>
            </a:pPr>
            <a:endParaRPr lang="zh-CN" altLang="en-US" sz="1600" b="1" dirty="0">
              <a:solidFill>
                <a:schemeClr val="tx1">
                  <a:lumMod val="85000"/>
                  <a:lumOff val="15000"/>
                </a:schemeClr>
              </a:solidFill>
              <a:latin typeface="方正仿宋_GB2312" panose="02000000000000000000" charset="-122"/>
              <a:ea typeface="方正仿宋_GB2312" panose="02000000000000000000" charset="-122"/>
              <a:cs typeface="Calibri Light" panose="020F0302020204030204" pitchFamily="34" charset="0"/>
              <a:sym typeface="+mn-ea"/>
            </a:endParaRPr>
          </a:p>
          <a:p>
            <a:pPr indent="0" algn="just" fontAlgn="auto">
              <a:lnSpc>
                <a:spcPct val="120000"/>
              </a:lnSpc>
            </a:pPr>
            <a:r>
              <a:rPr lang="zh-CN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方正仿宋_GB2312" panose="02000000000000000000" charset="-122"/>
                <a:ea typeface="方正仿宋_GB2312" panose="02000000000000000000" charset="-122"/>
                <a:cs typeface="Calibri Light" panose="020F0302020204030204" pitchFamily="34" charset="0"/>
                <a:sym typeface="+mn-ea"/>
              </a:rPr>
              <a:t>原理：是多传感器融合中相对高层次的方式，它在各传感器独立完成数据采集、处理和初步决策的基础上，将多个传感器输出的决策结果进行综合分析和融合，最终得出系统的最终决策。</a:t>
            </a:r>
            <a:endParaRPr lang="zh-CN" altLang="en-US" sz="2400" b="1" dirty="0">
              <a:solidFill>
                <a:schemeClr val="tx1">
                  <a:lumMod val="85000"/>
                  <a:lumOff val="15000"/>
                </a:schemeClr>
              </a:solidFill>
              <a:latin typeface="方正仿宋_GB2312" panose="02000000000000000000" charset="-122"/>
              <a:ea typeface="方正仿宋_GB2312" panose="02000000000000000000" charset="-122"/>
              <a:cs typeface="Calibri Light" panose="020F0302020204030204" pitchFamily="34" charset="0"/>
            </a:endParaRPr>
          </a:p>
          <a:p>
            <a:pPr indent="0" algn="just" fontAlgn="auto">
              <a:lnSpc>
                <a:spcPct val="120000"/>
              </a:lnSpc>
            </a:pPr>
            <a:endParaRPr lang="zh-CN" altLang="en-US" sz="2400" b="1" dirty="0">
              <a:solidFill>
                <a:schemeClr val="tx1">
                  <a:lumMod val="85000"/>
                  <a:lumOff val="15000"/>
                </a:schemeClr>
              </a:solidFill>
              <a:latin typeface="方正仿宋_GB2312" panose="02000000000000000000" charset="-122"/>
              <a:ea typeface="方正仿宋_GB2312" panose="02000000000000000000" charset="-122"/>
              <a:cs typeface="Calibri Light" panose="020F0302020204030204" pitchFamily="34" charset="0"/>
            </a:endParaRPr>
          </a:p>
          <a:p>
            <a:pPr indent="0" algn="just" fontAlgn="auto">
              <a:lnSpc>
                <a:spcPct val="120000"/>
              </a:lnSpc>
            </a:pPr>
            <a:r>
              <a:rPr lang="zh-CN" altLang="en-US" sz="2400" b="1" dirty="0">
                <a:solidFill>
                  <a:schemeClr val="tx1"/>
                </a:solidFill>
                <a:latin typeface="方正仿宋_GB2312" panose="02000000000000000000" charset="-122"/>
                <a:ea typeface="方正仿宋_GB2312" panose="02000000000000000000" charset="-122"/>
                <a:cs typeface="Calibri Light" panose="020F0302020204030204" pitchFamily="34" charset="0"/>
                <a:sym typeface="+mn-ea"/>
              </a:rPr>
              <a:t>典型应用场景：在智能汽车的自动紧急制动系统中，决策层融合起着关键作用。</a:t>
            </a:r>
            <a:endParaRPr lang="zh-CN" altLang="en-US" sz="2400" b="1" dirty="0">
              <a:solidFill>
                <a:schemeClr val="tx1"/>
              </a:solidFill>
              <a:latin typeface="方正仿宋_GB2312" panose="02000000000000000000" charset="-122"/>
              <a:ea typeface="方正仿宋_GB2312" panose="02000000000000000000" charset="-122"/>
              <a:cs typeface="Calibri Light" panose="020F0302020204030204" pitchFamily="34" charset="0"/>
            </a:endParaRPr>
          </a:p>
          <a:p>
            <a:pPr algn="just"/>
            <a:endParaRPr lang="zh-CN" altLang="en-US" sz="2400" b="1" dirty="0">
              <a:solidFill>
                <a:schemeClr val="tx1"/>
              </a:solidFill>
              <a:latin typeface="方正仿宋_GB2312" panose="02000000000000000000" charset="-122"/>
              <a:ea typeface="方正仿宋_GB2312" panose="02000000000000000000" charset="-122"/>
              <a:cs typeface="Calibri Light" panose="020F0302020204030204" pitchFamily="34" charset="0"/>
              <a:sym typeface="+mn-ea"/>
            </a:endParaRPr>
          </a:p>
        </p:txBody>
      </p:sp>
      <p:cxnSp>
        <p:nvCxnSpPr>
          <p:cNvPr id="12" name="直接连接符 11"/>
          <p:cNvCxnSpPr/>
          <p:nvPr/>
        </p:nvCxnSpPr>
        <p:spPr>
          <a:xfrm flipV="1">
            <a:off x="6202680" y="1825625"/>
            <a:ext cx="2207895" cy="48260"/>
          </a:xfrm>
          <a:prstGeom prst="line">
            <a:avLst/>
          </a:prstGeom>
          <a:ln w="25400" cmpd="sng">
            <a:solidFill>
              <a:schemeClr val="tx1"/>
            </a:solidFill>
            <a:prstDash val="solid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12000">
        <p159:morph option="byObject"/>
      </p:transition>
    </mc:Choice>
    <mc:Fallback>
      <p:transition spd="slow" advClick="0" advTm="1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6" name="矩形 5"/>
          <p:cNvSpPr/>
          <p:nvPr/>
        </p:nvSpPr>
        <p:spPr>
          <a:xfrm>
            <a:off x="-635" y="12700"/>
            <a:ext cx="12179935" cy="6845300"/>
          </a:xfrm>
          <a:prstGeom prst="rect">
            <a:avLst/>
          </a:prstGeom>
          <a:gradFill>
            <a:gsLst>
              <a:gs pos="46000">
                <a:schemeClr val="accent2">
                  <a:lumMod val="60000"/>
                  <a:lumOff val="40000"/>
                  <a:alpha val="73000"/>
                </a:schemeClr>
              </a:gs>
              <a:gs pos="100000">
                <a:schemeClr val="bg2">
                  <a:alpha val="0"/>
                </a:schemeClr>
              </a:gs>
              <a:gs pos="0">
                <a:schemeClr val="accent2">
                  <a:lumMod val="60000"/>
                  <a:lumOff val="40000"/>
                  <a:alpha val="96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3" name="任意多边形 2"/>
          <p:cNvSpPr/>
          <p:nvPr/>
        </p:nvSpPr>
        <p:spPr>
          <a:xfrm rot="5400000">
            <a:off x="-3061970" y="2716530"/>
            <a:ext cx="7484745" cy="7548245"/>
          </a:xfrm>
          <a:custGeom>
            <a:avLst/>
            <a:gdLst>
              <a:gd name="adj" fmla="val 28428"/>
              <a:gd name="a" fmla="pin 0 adj 50000"/>
              <a:gd name="dr" fmla="*/ ss a 100000"/>
              <a:gd name="iwd2" fmla="+- wd2 0 dr"/>
              <a:gd name="ihd2" fmla="+- hd2 0 dr"/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">
                <a:pos x="hc" y="t"/>
              </a:cxn>
              <a:cxn ang="3">
                <a:pos x="il" y="it"/>
              </a:cxn>
              <a:cxn ang="cd2">
                <a:pos x="l" y="vc"/>
              </a:cxn>
              <a:cxn ang="cd4">
                <a:pos x="il" y="ib"/>
              </a:cxn>
              <a:cxn ang="cd4">
                <a:pos x="hc" y="b"/>
              </a:cxn>
              <a:cxn ang="cd4">
                <a:pos x="ir" y="ib"/>
              </a:cxn>
              <a:cxn ang="0">
                <a:pos x="r" y="vc"/>
              </a:cxn>
              <a:cxn ang="3">
                <a:pos x="ir" y="it"/>
              </a:cxn>
            </a:cxnLst>
            <a:rect l="l" t="t" r="r" b="b"/>
            <a:pathLst>
              <a:path w="11901" h="11661">
                <a:moveTo>
                  <a:pt x="8578" y="6048"/>
                </a:moveTo>
                <a:lnTo>
                  <a:pt x="11901" y="6048"/>
                </a:lnTo>
                <a:lnTo>
                  <a:pt x="11901" y="6049"/>
                </a:lnTo>
                <a:cubicBezTo>
                  <a:pt x="11787" y="9070"/>
                  <a:pt x="9329" y="11504"/>
                  <a:pt x="6257" y="11657"/>
                </a:cubicBezTo>
                <a:lnTo>
                  <a:pt x="6202" y="11659"/>
                </a:lnTo>
                <a:lnTo>
                  <a:pt x="6202" y="8336"/>
                </a:lnTo>
                <a:lnTo>
                  <a:pt x="6220" y="8334"/>
                </a:lnTo>
                <a:cubicBezTo>
                  <a:pt x="7467" y="8214"/>
                  <a:pt x="8457" y="7264"/>
                  <a:pt x="8576" y="6072"/>
                </a:cubicBezTo>
                <a:lnTo>
                  <a:pt x="8578" y="6048"/>
                </a:lnTo>
                <a:close/>
                <a:moveTo>
                  <a:pt x="0" y="6048"/>
                </a:moveTo>
                <a:lnTo>
                  <a:pt x="3323" y="6048"/>
                </a:lnTo>
                <a:lnTo>
                  <a:pt x="3325" y="6074"/>
                </a:lnTo>
                <a:cubicBezTo>
                  <a:pt x="3446" y="7276"/>
                  <a:pt x="4452" y="8230"/>
                  <a:pt x="5714" y="8337"/>
                </a:cubicBezTo>
                <a:lnTo>
                  <a:pt x="5742" y="8340"/>
                </a:lnTo>
                <a:lnTo>
                  <a:pt x="5742" y="11661"/>
                </a:lnTo>
                <a:lnTo>
                  <a:pt x="5720" y="11660"/>
                </a:lnTo>
                <a:cubicBezTo>
                  <a:pt x="2613" y="11544"/>
                  <a:pt x="115" y="9096"/>
                  <a:pt x="0" y="6051"/>
                </a:cubicBezTo>
                <a:lnTo>
                  <a:pt x="0" y="6048"/>
                </a:lnTo>
                <a:close/>
                <a:moveTo>
                  <a:pt x="6202" y="2"/>
                </a:moveTo>
                <a:lnTo>
                  <a:pt x="6257" y="4"/>
                </a:lnTo>
                <a:cubicBezTo>
                  <a:pt x="9305" y="155"/>
                  <a:pt x="11748" y="2552"/>
                  <a:pt x="11898" y="5540"/>
                </a:cubicBezTo>
                <a:lnTo>
                  <a:pt x="11900" y="5588"/>
                </a:lnTo>
                <a:lnTo>
                  <a:pt x="8576" y="5588"/>
                </a:lnTo>
                <a:lnTo>
                  <a:pt x="8569" y="5530"/>
                </a:lnTo>
                <a:cubicBezTo>
                  <a:pt x="8424" y="4365"/>
                  <a:pt x="7446" y="3445"/>
                  <a:pt x="6220" y="3326"/>
                </a:cubicBezTo>
                <a:lnTo>
                  <a:pt x="6202" y="3325"/>
                </a:lnTo>
                <a:lnTo>
                  <a:pt x="6202" y="2"/>
                </a:lnTo>
                <a:close/>
                <a:moveTo>
                  <a:pt x="5742" y="0"/>
                </a:moveTo>
                <a:lnTo>
                  <a:pt x="5742" y="3321"/>
                </a:lnTo>
                <a:lnTo>
                  <a:pt x="5714" y="3323"/>
                </a:lnTo>
                <a:cubicBezTo>
                  <a:pt x="4452" y="3430"/>
                  <a:pt x="3446" y="4385"/>
                  <a:pt x="3325" y="5587"/>
                </a:cubicBezTo>
                <a:lnTo>
                  <a:pt x="3325" y="5588"/>
                </a:lnTo>
                <a:lnTo>
                  <a:pt x="1" y="5588"/>
                </a:lnTo>
                <a:lnTo>
                  <a:pt x="3" y="5537"/>
                </a:lnTo>
                <a:cubicBezTo>
                  <a:pt x="155" y="2526"/>
                  <a:pt x="2638" y="115"/>
                  <a:pt x="5720" y="1"/>
                </a:cubicBezTo>
                <a:lnTo>
                  <a:pt x="5742" y="0"/>
                </a:lnTo>
                <a:close/>
              </a:path>
            </a:pathLst>
          </a:custGeom>
          <a:ln>
            <a:noFill/>
          </a:ln>
          <a:effectLst>
            <a:outerShdw blurRad="190500" dist="127000" dir="2700000" sx="102000" sy="102000" algn="tl" rotWithShape="0">
              <a:schemeClr val="tx1">
                <a:alpha val="77000"/>
              </a:schemeClr>
            </a:outerShdw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5477510" y="-20146645"/>
            <a:ext cx="6029960" cy="272288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just"/>
            <a:r>
              <a:rPr lang="zh-CN" altLang="en-US" sz="6000" dirty="0">
                <a:solidFill>
                  <a:schemeClr val="bg1"/>
                </a:solidFill>
                <a:latin typeface="华康行楷体 W5" panose="03000509000000000000" charset="-122"/>
                <a:ea typeface="华康行楷体 W5" panose="03000509000000000000" charset="-122"/>
                <a:cs typeface="MV Boli" panose="02000500030200090000" pitchFamily="2" charset="0"/>
                <a:sym typeface="+mn-ea"/>
              </a:rPr>
              <a:t>数据层融合方案</a:t>
            </a:r>
            <a:endParaRPr lang="zh-CN" altLang="en-US" sz="3200">
              <a:ln w="57150"/>
              <a:solidFill>
                <a:schemeClr val="bg1"/>
              </a:solidFill>
              <a:effectLst/>
              <a:latin typeface="汉仪行楷简" panose="02010600000101010101" charset="-122"/>
              <a:ea typeface="汉仪行楷简" panose="02010600000101010101" charset="-122"/>
            </a:endParaRPr>
          </a:p>
          <a:p>
            <a:pPr indent="0" algn="just" fontAlgn="auto">
              <a:lnSpc>
                <a:spcPct val="150000"/>
              </a:lnSpc>
            </a:pPr>
            <a:endParaRPr lang="zh-CN" altLang="en-US" b="1" dirty="0">
              <a:solidFill>
                <a:schemeClr val="bg1"/>
              </a:solidFill>
              <a:latin typeface="方正仿宋_GB2312" panose="02000000000000000000" charset="-122"/>
              <a:ea typeface="方正仿宋_GB2312" panose="02000000000000000000" charset="-122"/>
              <a:sym typeface="方正仿宋_GB2312" panose="02000000000000000000" charset="-122"/>
            </a:endParaRPr>
          </a:p>
          <a:p>
            <a:pPr lvl="0" indent="0" algn="l" fontAlgn="auto">
              <a:lnSpc>
                <a:spcPct val="120000"/>
              </a:lnSpc>
              <a:buClrTx/>
              <a:buSzTx/>
              <a:buFontTx/>
            </a:pPr>
            <a:endParaRPr lang="zh-CN" altLang="en-US" sz="2400" b="1" dirty="0">
              <a:solidFill>
                <a:schemeClr val="bg1"/>
              </a:solidFill>
              <a:latin typeface="方正仿宋_GB2312" panose="02000000000000000000" charset="-122"/>
              <a:ea typeface="方正仿宋_GB2312" panose="02000000000000000000" charset="-122"/>
              <a:cs typeface="Calibri Light" panose="020F0302020204030204" pitchFamily="34" charset="0"/>
              <a:sym typeface="+mn-ea"/>
            </a:endParaRPr>
          </a:p>
          <a:p>
            <a:pPr lvl="0" indent="0" algn="l" fontAlgn="auto">
              <a:lnSpc>
                <a:spcPct val="120000"/>
              </a:lnSpc>
              <a:buClrTx/>
              <a:buSzTx/>
              <a:buFontTx/>
            </a:pPr>
            <a:r>
              <a:rPr lang="zh-CN" altLang="en-US" sz="2400" b="1" dirty="0">
                <a:solidFill>
                  <a:schemeClr val="bg1"/>
                </a:solidFill>
                <a:latin typeface="方正仿宋_GB2312" panose="02000000000000000000" charset="-122"/>
                <a:ea typeface="方正仿宋_GB2312" panose="02000000000000000000" charset="-122"/>
                <a:cs typeface="Calibri Light" panose="020F0302020204030204" pitchFamily="34" charset="0"/>
                <a:sym typeface="+mn-ea"/>
              </a:rPr>
              <a:t>原理：</a:t>
            </a:r>
            <a:r>
              <a:rPr lang="zh-CN" altLang="en-US" sz="2400" dirty="0">
                <a:solidFill>
                  <a:schemeClr val="bg1"/>
                </a:solidFill>
                <a:latin typeface="方正仿宋_GB2312" panose="02000000000000000000" charset="-122"/>
                <a:ea typeface="方正仿宋_GB2312" panose="02000000000000000000" charset="-122"/>
                <a:cs typeface="Calibri Light" panose="020F0302020204030204" pitchFamily="34" charset="0"/>
                <a:sym typeface="+mn-ea"/>
              </a:rPr>
              <a:t>是多传感器融合中最基础且最直接的方式，它强调在传感器采集到原始数据后，仅进行必要的格式转换、时间同步和空间对齐等简单预处理，便直接对多源数据开展融合操作。</a:t>
            </a:r>
            <a:endParaRPr lang="zh-CN" altLang="en-US" sz="2400" dirty="0">
              <a:solidFill>
                <a:schemeClr val="bg1"/>
              </a:solidFill>
              <a:latin typeface="方正仿宋_GB2312" panose="02000000000000000000" charset="-122"/>
              <a:ea typeface="方正仿宋_GB2312" panose="02000000000000000000" charset="-122"/>
              <a:cs typeface="Calibri Light" panose="020F0302020204030204" pitchFamily="34" charset="0"/>
            </a:endParaRPr>
          </a:p>
          <a:p>
            <a:pPr lvl="0" indent="0" algn="l" fontAlgn="auto">
              <a:lnSpc>
                <a:spcPct val="120000"/>
              </a:lnSpc>
              <a:buClrTx/>
              <a:buSzTx/>
              <a:buFontTx/>
            </a:pPr>
            <a:endParaRPr lang="zh-CN" altLang="en-US" sz="2400" dirty="0">
              <a:solidFill>
                <a:schemeClr val="bg1"/>
              </a:solidFill>
              <a:latin typeface="方正仿宋_GB2312" panose="02000000000000000000" charset="-122"/>
              <a:ea typeface="方正仿宋_GB2312" panose="02000000000000000000" charset="-122"/>
              <a:cs typeface="Calibri Light" panose="020F0302020204030204" pitchFamily="34" charset="0"/>
            </a:endParaRPr>
          </a:p>
          <a:p>
            <a:pPr lvl="0" indent="0" algn="l" fontAlgn="auto">
              <a:lnSpc>
                <a:spcPct val="120000"/>
              </a:lnSpc>
              <a:buClrTx/>
              <a:buSzTx/>
              <a:buFontTx/>
            </a:pPr>
            <a:r>
              <a:rPr lang="zh-CN" altLang="en-US" sz="2400" b="1" dirty="0">
                <a:solidFill>
                  <a:schemeClr val="bg1"/>
                </a:solidFill>
                <a:latin typeface="方正仿宋_GB2312" panose="02000000000000000000" charset="-122"/>
                <a:ea typeface="方正仿宋_GB2312" panose="02000000000000000000" charset="-122"/>
                <a:cs typeface="Calibri Light" panose="020F0302020204030204" pitchFamily="34" charset="0"/>
                <a:sym typeface="+mn-ea"/>
              </a:rPr>
              <a:t>典型应用场景：</a:t>
            </a:r>
            <a:r>
              <a:rPr lang="zh-CN" altLang="en-US" sz="2400" dirty="0">
                <a:solidFill>
                  <a:schemeClr val="bg1"/>
                </a:solidFill>
                <a:latin typeface="方正仿宋_GB2312" panose="02000000000000000000" charset="-122"/>
                <a:ea typeface="方正仿宋_GB2312" panose="02000000000000000000" charset="-122"/>
                <a:cs typeface="Calibri Light" panose="020F0302020204030204" pitchFamily="34" charset="0"/>
                <a:sym typeface="+mn-ea"/>
              </a:rPr>
              <a:t>在智能汽车的高精地图绘制中，数据层融合发挥着重要作用。</a:t>
            </a:r>
            <a:endParaRPr lang="zh-CN" altLang="en-US" sz="2400" b="1" dirty="0">
              <a:solidFill>
                <a:schemeClr val="bg1"/>
              </a:solidFill>
              <a:latin typeface="方正仿宋_GB2312" panose="02000000000000000000" charset="-122"/>
              <a:ea typeface="方正仿宋_GB2312" panose="02000000000000000000" charset="-122"/>
              <a:sym typeface="方正仿宋_GB2312" panose="02000000000000000000" charset="-122"/>
            </a:endParaRPr>
          </a:p>
          <a:p>
            <a:pPr indent="0" algn="just" fontAlgn="auto">
              <a:lnSpc>
                <a:spcPct val="150000"/>
              </a:lnSpc>
            </a:pPr>
            <a:endParaRPr lang="zh-CN" altLang="en-US" sz="2000" b="1" dirty="0">
              <a:solidFill>
                <a:schemeClr val="bg1"/>
              </a:solidFill>
              <a:latin typeface="方正仿宋_GB2312" panose="02000000000000000000" charset="-122"/>
              <a:ea typeface="方正仿宋_GB2312" panose="02000000000000000000" charset="-122"/>
              <a:sym typeface="方正仿宋_GB2312" panose="02000000000000000000" charset="-122"/>
            </a:endParaRPr>
          </a:p>
          <a:p>
            <a:pPr indent="0" algn="just" fontAlgn="auto">
              <a:lnSpc>
                <a:spcPct val="150000"/>
              </a:lnSpc>
            </a:pPr>
            <a:endParaRPr lang="zh-CN" altLang="en-US" sz="2000" b="1" dirty="0">
              <a:solidFill>
                <a:schemeClr val="bg1"/>
              </a:solidFill>
              <a:latin typeface="方正仿宋_GB2312" panose="02000000000000000000" charset="-122"/>
              <a:ea typeface="方正仿宋_GB2312" panose="02000000000000000000" charset="-122"/>
              <a:sym typeface="方正仿宋_GB2312" panose="02000000000000000000" charset="-122"/>
            </a:endParaRPr>
          </a:p>
          <a:p>
            <a:pPr indent="0" algn="just" fontAlgn="auto">
              <a:lnSpc>
                <a:spcPct val="150000"/>
              </a:lnSpc>
            </a:pPr>
            <a:endParaRPr lang="zh-CN" altLang="en-US" sz="2000" b="1" dirty="0">
              <a:latin typeface="方正仿宋_GB2312" panose="02000000000000000000" charset="-122"/>
              <a:ea typeface="方正仿宋_GB2312" panose="02000000000000000000" charset="-122"/>
              <a:sym typeface="方正仿宋_GB2312" panose="02000000000000000000" charset="-122"/>
            </a:endParaRPr>
          </a:p>
          <a:p>
            <a:pPr indent="0" algn="just" fontAlgn="auto">
              <a:lnSpc>
                <a:spcPct val="150000"/>
              </a:lnSpc>
            </a:pPr>
            <a:endParaRPr lang="zh-CN" altLang="en-US" sz="2000" b="1" dirty="0">
              <a:latin typeface="方正仿宋_GB2312" panose="02000000000000000000" charset="-122"/>
              <a:ea typeface="方正仿宋_GB2312" panose="02000000000000000000" charset="-122"/>
              <a:sym typeface="方正仿宋_GB2312" panose="02000000000000000000" charset="-122"/>
            </a:endParaRPr>
          </a:p>
          <a:p>
            <a:pPr algn="just"/>
            <a:endParaRPr lang="zh-CN" altLang="en-US" sz="2800" dirty="0">
              <a:solidFill>
                <a:prstClr val="black"/>
              </a:solidFill>
              <a:latin typeface="华康行楷体 W5" panose="03000509000000000000" charset="-122"/>
              <a:ea typeface="华康行楷体 W5" panose="03000509000000000000" charset="-122"/>
              <a:cs typeface="MV Boli" panose="02000500030200090000" pitchFamily="2" charset="0"/>
              <a:sym typeface="+mn-ea"/>
            </a:endParaRPr>
          </a:p>
          <a:p>
            <a:pPr algn="just"/>
            <a:r>
              <a:rPr lang="zh-CN" altLang="en-US" sz="6000" dirty="0">
                <a:solidFill>
                  <a:prstClr val="black"/>
                </a:solidFill>
                <a:latin typeface="华康行楷体 W5" panose="03000509000000000000" charset="-122"/>
                <a:ea typeface="华康行楷体 W5" panose="03000509000000000000" charset="-122"/>
                <a:cs typeface="MV Boli" panose="02000500030200090000" pitchFamily="2" charset="0"/>
                <a:sym typeface="+mn-ea"/>
              </a:rPr>
              <a:t>特征层融合方案</a:t>
            </a:r>
            <a:endParaRPr lang="zh-CN" altLang="en-US" sz="6000" dirty="0">
              <a:solidFill>
                <a:prstClr val="black"/>
              </a:solidFill>
              <a:latin typeface="华康行楷体 W5" panose="03000509000000000000" charset="-122"/>
              <a:ea typeface="华康行楷体 W5" panose="03000509000000000000" charset="-122"/>
              <a:cs typeface="MV Boli" panose="02000500030200090000" pitchFamily="2" charset="0"/>
              <a:sym typeface="+mn-ea"/>
            </a:endParaRPr>
          </a:p>
          <a:p>
            <a:pPr indent="0" algn="just" fontAlgn="auto">
              <a:lnSpc>
                <a:spcPct val="120000"/>
              </a:lnSpc>
            </a:pPr>
            <a:endParaRPr lang="zh-CN" altLang="en-US" sz="2000" b="1" dirty="0">
              <a:solidFill>
                <a:schemeClr val="tx1">
                  <a:lumMod val="85000"/>
                  <a:lumOff val="1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  <a:sym typeface="+mn-ea"/>
            </a:endParaRPr>
          </a:p>
          <a:p>
            <a:pPr indent="0" algn="just" fontAlgn="auto">
              <a:lnSpc>
                <a:spcPct val="120000"/>
              </a:lnSpc>
            </a:pPr>
            <a:endParaRPr lang="zh-CN" altLang="en-US" sz="2000" b="1" dirty="0">
              <a:solidFill>
                <a:schemeClr val="tx1">
                  <a:lumMod val="85000"/>
                  <a:lumOff val="1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  <a:sym typeface="+mn-ea"/>
            </a:endParaRPr>
          </a:p>
          <a:p>
            <a:pPr indent="0" algn="just" fontAlgn="auto">
              <a:lnSpc>
                <a:spcPct val="120000"/>
              </a:lnSpc>
            </a:pPr>
            <a:r>
              <a:rPr lang="zh-CN" altLang="en-US" sz="2400" b="1" dirty="0">
                <a:solidFill>
                  <a:schemeClr val="tx1"/>
                </a:solidFill>
                <a:latin typeface="方正仿宋_GB2312" panose="02000000000000000000" charset="-122"/>
                <a:ea typeface="方正仿宋_GB2312" panose="02000000000000000000" charset="-122"/>
                <a:cs typeface="Calibri Light" panose="020F0302020204030204" pitchFamily="34" charset="0"/>
                <a:sym typeface="+mn-ea"/>
              </a:rPr>
              <a:t>原理：特征层融合是一种分阶段的数据处理方式，它先针对各传感器采集的原始数据，运用专门的特征提取算法，挖掘出数据中最具代表性和区分性的特征信息，而后将这些来自不同传感器的特征信息进行有机融合。</a:t>
            </a:r>
            <a:endParaRPr lang="zh-CN" altLang="en-US" sz="2400" b="1" dirty="0">
              <a:solidFill>
                <a:schemeClr val="tx1"/>
              </a:solidFill>
              <a:latin typeface="方正仿宋_GB2312" panose="02000000000000000000" charset="-122"/>
              <a:ea typeface="方正仿宋_GB2312" panose="02000000000000000000" charset="-122"/>
              <a:cs typeface="Calibri Light" panose="020F0302020204030204" pitchFamily="34" charset="0"/>
            </a:endParaRPr>
          </a:p>
          <a:p>
            <a:pPr indent="0" algn="just" fontAlgn="auto">
              <a:lnSpc>
                <a:spcPct val="120000"/>
              </a:lnSpc>
            </a:pPr>
            <a:endParaRPr lang="zh-CN" altLang="en-US" sz="2400" b="1" dirty="0">
              <a:solidFill>
                <a:schemeClr val="tx1"/>
              </a:solidFill>
              <a:latin typeface="方正仿宋_GB2312" panose="02000000000000000000" charset="-122"/>
              <a:ea typeface="方正仿宋_GB2312" panose="02000000000000000000" charset="-122"/>
              <a:cs typeface="Calibri Light" panose="020F0302020204030204" pitchFamily="34" charset="0"/>
            </a:endParaRPr>
          </a:p>
          <a:p>
            <a:pPr indent="0" algn="just" fontAlgn="auto">
              <a:lnSpc>
                <a:spcPct val="120000"/>
              </a:lnSpc>
            </a:pPr>
            <a:r>
              <a:rPr lang="zh-CN" altLang="en-US" sz="2400" b="1" dirty="0">
                <a:solidFill>
                  <a:schemeClr val="tx1"/>
                </a:solidFill>
                <a:latin typeface="方正仿宋_GB2312" panose="02000000000000000000" charset="-122"/>
                <a:ea typeface="方正仿宋_GB2312" panose="02000000000000000000" charset="-122"/>
                <a:cs typeface="Calibri Light" panose="020F0302020204030204" pitchFamily="34" charset="0"/>
                <a:sym typeface="+mn-ea"/>
              </a:rPr>
              <a:t>典型应用场景：在智能汽车的目标识别系统中，特征层融合得到了广泛应用。</a:t>
            </a:r>
            <a:endParaRPr lang="zh-CN" altLang="en-US" sz="2400" b="1" dirty="0">
              <a:solidFill>
                <a:schemeClr val="tx1"/>
              </a:solidFill>
              <a:latin typeface="方正仿宋_GB2312" panose="02000000000000000000" charset="-122"/>
              <a:ea typeface="方正仿宋_GB2312" panose="02000000000000000000" charset="-122"/>
              <a:cs typeface="Calibri Light" panose="020F0302020204030204" pitchFamily="34" charset="0"/>
              <a:sym typeface="+mn-ea"/>
            </a:endParaRPr>
          </a:p>
          <a:p>
            <a:pPr indent="0" algn="just" fontAlgn="auto">
              <a:lnSpc>
                <a:spcPct val="120000"/>
              </a:lnSpc>
            </a:pPr>
            <a:endParaRPr lang="zh-CN" altLang="en-US" sz="2400" b="1" dirty="0">
              <a:solidFill>
                <a:schemeClr val="tx1"/>
              </a:solidFill>
              <a:latin typeface="方正仿宋_GB2312" panose="02000000000000000000" charset="-122"/>
              <a:ea typeface="方正仿宋_GB2312" panose="02000000000000000000" charset="-122"/>
              <a:cs typeface="Calibri Light" panose="020F0302020204030204" pitchFamily="34" charset="0"/>
              <a:sym typeface="+mn-ea"/>
            </a:endParaRPr>
          </a:p>
          <a:p>
            <a:pPr indent="0" algn="just" fontAlgn="auto">
              <a:lnSpc>
                <a:spcPct val="120000"/>
              </a:lnSpc>
            </a:pPr>
            <a:endParaRPr lang="zh-CN" altLang="en-US" sz="2400" b="1" dirty="0">
              <a:solidFill>
                <a:schemeClr val="tx1"/>
              </a:solidFill>
              <a:latin typeface="方正仿宋_GB2312" panose="02000000000000000000" charset="-122"/>
              <a:ea typeface="方正仿宋_GB2312" panose="02000000000000000000" charset="-122"/>
              <a:cs typeface="Calibri Light" panose="020F0302020204030204" pitchFamily="34" charset="0"/>
              <a:sym typeface="+mn-ea"/>
            </a:endParaRPr>
          </a:p>
          <a:p>
            <a:pPr indent="0" algn="just" fontAlgn="auto">
              <a:lnSpc>
                <a:spcPct val="120000"/>
              </a:lnSpc>
            </a:pPr>
            <a:endParaRPr lang="zh-CN" altLang="en-US" sz="2400" b="1" dirty="0">
              <a:solidFill>
                <a:schemeClr val="tx1"/>
              </a:solidFill>
              <a:latin typeface="方正仿宋_GB2312" panose="02000000000000000000" charset="-122"/>
              <a:ea typeface="方正仿宋_GB2312" panose="02000000000000000000" charset="-122"/>
              <a:cs typeface="Calibri Light" panose="020F0302020204030204" pitchFamily="34" charset="0"/>
              <a:sym typeface="+mn-ea"/>
            </a:endParaRPr>
          </a:p>
          <a:p>
            <a:pPr indent="0" algn="just" fontAlgn="auto">
              <a:lnSpc>
                <a:spcPct val="120000"/>
              </a:lnSpc>
            </a:pPr>
            <a:r>
              <a:rPr lang="zh-CN" altLang="en-US" sz="6000" dirty="0">
                <a:solidFill>
                  <a:prstClr val="black"/>
                </a:solidFill>
                <a:latin typeface="华康行楷体 W5" panose="03000509000000000000" charset="-122"/>
                <a:ea typeface="华康行楷体 W5" panose="03000509000000000000" charset="-122"/>
                <a:cs typeface="MV Boli" panose="02000500030200090000" pitchFamily="2" charset="0"/>
                <a:sym typeface="+mn-ea"/>
              </a:rPr>
              <a:t>决策层融合方案</a:t>
            </a:r>
            <a:endParaRPr lang="zh-CN" altLang="en-US" sz="6000" b="1" dirty="0">
              <a:solidFill>
                <a:schemeClr val="tx1"/>
              </a:solidFill>
              <a:latin typeface="方正仿宋_GB2312" panose="02000000000000000000" charset="-122"/>
              <a:ea typeface="方正仿宋_GB2312" panose="02000000000000000000" charset="-122"/>
              <a:cs typeface="Calibri Light" panose="020F0302020204030204" pitchFamily="34" charset="0"/>
              <a:sym typeface="+mn-ea"/>
            </a:endParaRPr>
          </a:p>
          <a:p>
            <a:pPr algn="just"/>
            <a:endParaRPr lang="zh-CN" altLang="en-US" sz="2400" b="1" dirty="0">
              <a:solidFill>
                <a:schemeClr val="tx1"/>
              </a:solidFill>
              <a:latin typeface="方正仿宋_GB2312" panose="02000000000000000000" charset="-122"/>
              <a:ea typeface="方正仿宋_GB2312" panose="02000000000000000000" charset="-122"/>
              <a:cs typeface="MV Boli" panose="02000500030200090000" pitchFamily="2" charset="0"/>
              <a:sym typeface="+mn-ea"/>
            </a:endParaRPr>
          </a:p>
          <a:p>
            <a:pPr indent="0" algn="just" fontAlgn="auto">
              <a:lnSpc>
                <a:spcPct val="120000"/>
              </a:lnSpc>
            </a:pPr>
            <a:endParaRPr lang="zh-CN" altLang="en-US" sz="1600" b="1" dirty="0">
              <a:solidFill>
                <a:schemeClr val="tx1">
                  <a:lumMod val="85000"/>
                  <a:lumOff val="15000"/>
                </a:schemeClr>
              </a:solidFill>
              <a:latin typeface="方正仿宋_GB2312" panose="02000000000000000000" charset="-122"/>
              <a:ea typeface="方正仿宋_GB2312" panose="02000000000000000000" charset="-122"/>
              <a:cs typeface="Calibri Light" panose="020F0302020204030204" pitchFamily="34" charset="0"/>
              <a:sym typeface="+mn-ea"/>
            </a:endParaRPr>
          </a:p>
          <a:p>
            <a:pPr indent="0" algn="just" fontAlgn="auto">
              <a:lnSpc>
                <a:spcPct val="120000"/>
              </a:lnSpc>
            </a:pPr>
            <a:r>
              <a:rPr lang="zh-CN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方正仿宋_GB2312" panose="02000000000000000000" charset="-122"/>
                <a:ea typeface="方正仿宋_GB2312" panose="02000000000000000000" charset="-122"/>
                <a:cs typeface="Calibri Light" panose="020F0302020204030204" pitchFamily="34" charset="0"/>
                <a:sym typeface="+mn-ea"/>
              </a:rPr>
              <a:t>原理：是多传感器融合中相对高层次的方式，它在各传感器独立完成数据采集、处理和初步决策的基础上，将多个传感器输出的决策结果进行综合分析和融合，最终得出系统的最终决策。</a:t>
            </a:r>
            <a:endParaRPr lang="zh-CN" altLang="en-US" sz="2400" b="1" dirty="0">
              <a:solidFill>
                <a:schemeClr val="tx1">
                  <a:lumMod val="85000"/>
                  <a:lumOff val="15000"/>
                </a:schemeClr>
              </a:solidFill>
              <a:latin typeface="方正仿宋_GB2312" panose="02000000000000000000" charset="-122"/>
              <a:ea typeface="方正仿宋_GB2312" panose="02000000000000000000" charset="-122"/>
              <a:cs typeface="Calibri Light" panose="020F0302020204030204" pitchFamily="34" charset="0"/>
            </a:endParaRPr>
          </a:p>
          <a:p>
            <a:pPr indent="0" algn="just" fontAlgn="auto">
              <a:lnSpc>
                <a:spcPct val="120000"/>
              </a:lnSpc>
            </a:pPr>
            <a:endParaRPr lang="zh-CN" altLang="en-US" sz="2400" b="1" dirty="0">
              <a:solidFill>
                <a:schemeClr val="tx1">
                  <a:lumMod val="85000"/>
                  <a:lumOff val="15000"/>
                </a:schemeClr>
              </a:solidFill>
              <a:latin typeface="方正仿宋_GB2312" panose="02000000000000000000" charset="-122"/>
              <a:ea typeface="方正仿宋_GB2312" panose="02000000000000000000" charset="-122"/>
              <a:cs typeface="Calibri Light" panose="020F0302020204030204" pitchFamily="34" charset="0"/>
            </a:endParaRPr>
          </a:p>
          <a:p>
            <a:pPr indent="0" algn="just" fontAlgn="auto">
              <a:lnSpc>
                <a:spcPct val="120000"/>
              </a:lnSpc>
            </a:pPr>
            <a:r>
              <a:rPr lang="zh-CN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方正仿宋_GB2312" panose="02000000000000000000" charset="-122"/>
                <a:ea typeface="方正仿宋_GB2312" panose="02000000000000000000" charset="-122"/>
                <a:cs typeface="Calibri Light" panose="020F0302020204030204" pitchFamily="34" charset="0"/>
                <a:sym typeface="+mn-ea"/>
              </a:rPr>
              <a:t>典型应用场景：在智能汽车的自动紧急制动系统中，决策层融合起着关键作用。</a:t>
            </a:r>
            <a:endParaRPr lang="zh-CN" altLang="en-US" sz="2400" b="1" dirty="0">
              <a:solidFill>
                <a:schemeClr val="tx1">
                  <a:lumMod val="85000"/>
                  <a:lumOff val="15000"/>
                </a:schemeClr>
              </a:solidFill>
              <a:latin typeface="方正仿宋_GB2312" panose="02000000000000000000" charset="-122"/>
              <a:ea typeface="方正仿宋_GB2312" panose="02000000000000000000" charset="-122"/>
              <a:cs typeface="Calibri Light" panose="020F0302020204030204" pitchFamily="34" charset="0"/>
              <a:sym typeface="+mn-ea"/>
            </a:endParaRPr>
          </a:p>
          <a:p>
            <a:pPr indent="0" algn="just" fontAlgn="auto">
              <a:lnSpc>
                <a:spcPct val="120000"/>
              </a:lnSpc>
            </a:pPr>
            <a:endParaRPr lang="zh-CN" altLang="en-US" sz="2400" b="1" dirty="0">
              <a:solidFill>
                <a:schemeClr val="tx1">
                  <a:lumMod val="85000"/>
                  <a:lumOff val="15000"/>
                </a:schemeClr>
              </a:solidFill>
              <a:latin typeface="方正仿宋_GB2312" panose="02000000000000000000" charset="-122"/>
              <a:ea typeface="方正仿宋_GB2312" panose="02000000000000000000" charset="-122"/>
              <a:cs typeface="Calibri Light" panose="020F0302020204030204" pitchFamily="34" charset="0"/>
              <a:sym typeface="+mn-ea"/>
            </a:endParaRPr>
          </a:p>
          <a:p>
            <a:pPr indent="0" algn="just" fontAlgn="auto">
              <a:lnSpc>
                <a:spcPct val="120000"/>
              </a:lnSpc>
            </a:pPr>
            <a:endParaRPr lang="zh-CN" altLang="en-US" sz="2400" b="1" dirty="0">
              <a:solidFill>
                <a:schemeClr val="tx1">
                  <a:lumMod val="85000"/>
                  <a:lumOff val="15000"/>
                </a:schemeClr>
              </a:solidFill>
              <a:latin typeface="方正仿宋_GB2312" panose="02000000000000000000" charset="-122"/>
              <a:ea typeface="方正仿宋_GB2312" panose="02000000000000000000" charset="-122"/>
              <a:cs typeface="Calibri Light" panose="020F0302020204030204" pitchFamily="34" charset="0"/>
              <a:sym typeface="+mn-ea"/>
            </a:endParaRPr>
          </a:p>
          <a:p>
            <a:pPr indent="0" algn="just" fontAlgn="auto">
              <a:lnSpc>
                <a:spcPct val="120000"/>
              </a:lnSpc>
            </a:pPr>
            <a:endParaRPr lang="zh-CN" altLang="en-US" sz="2400" b="1" dirty="0">
              <a:solidFill>
                <a:schemeClr val="tx1">
                  <a:lumMod val="85000"/>
                  <a:lumOff val="15000"/>
                </a:schemeClr>
              </a:solidFill>
              <a:latin typeface="方正仿宋_GB2312" panose="02000000000000000000" charset="-122"/>
              <a:ea typeface="方正仿宋_GB2312" panose="02000000000000000000" charset="-122"/>
              <a:cs typeface="Calibri Light" panose="020F0302020204030204" pitchFamily="34" charset="0"/>
              <a:sym typeface="+mn-ea"/>
            </a:endParaRPr>
          </a:p>
          <a:p>
            <a:pPr indent="0" algn="just" fontAlgn="auto">
              <a:lnSpc>
                <a:spcPct val="120000"/>
              </a:lnSpc>
            </a:pPr>
            <a:r>
              <a:rPr lang="zh-CN" altLang="en-US" sz="6000" dirty="0">
                <a:solidFill>
                  <a:schemeClr val="bg1"/>
                </a:solidFill>
                <a:latin typeface="华康行楷体 W5" panose="03000509000000000000" charset="-122"/>
                <a:ea typeface="华康行楷体 W5" panose="03000509000000000000" charset="-122"/>
                <a:cs typeface="Calibri Light" panose="020F0302020204030204" pitchFamily="34" charset="0"/>
                <a:sym typeface="+mn-ea"/>
              </a:rPr>
              <a:t>混合融合方案</a:t>
            </a:r>
            <a:endParaRPr lang="zh-CN" altLang="en-US" sz="6000" dirty="0">
              <a:solidFill>
                <a:schemeClr val="bg1"/>
              </a:solidFill>
              <a:latin typeface="华康行楷体 W5" panose="03000509000000000000" charset="-122"/>
              <a:ea typeface="华康行楷体 W5" panose="03000509000000000000" charset="-122"/>
              <a:cs typeface="Calibri Light" panose="020F0302020204030204" pitchFamily="34" charset="0"/>
            </a:endParaRPr>
          </a:p>
          <a:p>
            <a:pPr indent="0" algn="just" fontAlgn="auto">
              <a:lnSpc>
                <a:spcPct val="120000"/>
              </a:lnSpc>
            </a:pPr>
            <a:endParaRPr lang="zh-CN" altLang="en-US" sz="2400" b="1" dirty="0">
              <a:solidFill>
                <a:schemeClr val="bg1"/>
              </a:solidFill>
              <a:latin typeface="方正仿宋_GB2312" panose="02000000000000000000" charset="-122"/>
              <a:ea typeface="方正仿宋_GB2312" panose="02000000000000000000" charset="-122"/>
              <a:cs typeface="Calibri Light" panose="020F0302020204030204" pitchFamily="34" charset="0"/>
            </a:endParaRPr>
          </a:p>
          <a:p>
            <a:pPr lvl="0" indent="0" algn="just" fontAlgn="auto">
              <a:lnSpc>
                <a:spcPct val="120000"/>
              </a:lnSpc>
            </a:pPr>
            <a:r>
              <a:rPr lang="zh-CN" altLang="en-US" sz="2400" b="1" dirty="0">
                <a:solidFill>
                  <a:schemeClr val="bg1"/>
                </a:solidFill>
                <a:latin typeface="方正仿宋_GB2312" panose="02000000000000000000" charset="-122"/>
                <a:ea typeface="方正仿宋_GB2312" panose="02000000000000000000" charset="-122"/>
                <a:cs typeface="Calibri Light" panose="020F0302020204030204" pitchFamily="34" charset="0"/>
                <a:sym typeface="+mn-ea"/>
              </a:rPr>
              <a:t>原理：混合融合方案突破了单一融合方案的局限性，它有机结合了数据层融合、特征层融合和决策层融合等多种方案，根据不同传感器的特性、应用场景的需求以及数据处理的不同阶段，灵活选择和组合合适的融合策略，形成一个多层次、多阶段的融合体系。</a:t>
            </a:r>
            <a:endParaRPr lang="zh-CN" altLang="en-US" sz="2400" b="1" dirty="0">
              <a:solidFill>
                <a:schemeClr val="bg1"/>
              </a:solidFill>
              <a:latin typeface="方正仿宋_GB2312" panose="02000000000000000000" charset="-122"/>
              <a:ea typeface="方正仿宋_GB2312" panose="02000000000000000000" charset="-122"/>
              <a:cs typeface="Calibri Light" panose="020F0302020204030204" pitchFamily="34" charset="0"/>
            </a:endParaRPr>
          </a:p>
          <a:p>
            <a:pPr lvl="0" indent="0" algn="just" fontAlgn="auto">
              <a:lnSpc>
                <a:spcPct val="120000"/>
              </a:lnSpc>
            </a:pPr>
            <a:endParaRPr lang="zh-CN" altLang="en-US" sz="2400" b="1" dirty="0">
              <a:solidFill>
                <a:schemeClr val="bg1"/>
              </a:solidFill>
              <a:latin typeface="方正仿宋_GB2312" panose="02000000000000000000" charset="-122"/>
              <a:ea typeface="方正仿宋_GB2312" panose="02000000000000000000" charset="-122"/>
              <a:cs typeface="Calibri Light" panose="020F0302020204030204" pitchFamily="34" charset="0"/>
            </a:endParaRPr>
          </a:p>
          <a:p>
            <a:pPr lvl="0" indent="0" algn="just" fontAlgn="auto">
              <a:lnSpc>
                <a:spcPct val="120000"/>
              </a:lnSpc>
            </a:pPr>
            <a:r>
              <a:rPr lang="zh-CN" altLang="en-US" sz="2400" b="1" dirty="0">
                <a:solidFill>
                  <a:schemeClr val="bg1"/>
                </a:solidFill>
                <a:latin typeface="方正仿宋_GB2312" panose="02000000000000000000" charset="-122"/>
                <a:ea typeface="方正仿宋_GB2312" panose="02000000000000000000" charset="-122"/>
                <a:cs typeface="Calibri Light" panose="020F0302020204030204" pitchFamily="34" charset="0"/>
                <a:sym typeface="+mn-ea"/>
              </a:rPr>
              <a:t>典型应用场景：在高级自动驾驶系统中，混合融合方案是实现复杂路况精准感知的核心技术。</a:t>
            </a:r>
            <a:endParaRPr lang="zh-CN" altLang="en-US" sz="2400" b="1" dirty="0">
              <a:solidFill>
                <a:schemeClr val="bg1"/>
              </a:solidFill>
              <a:latin typeface="方正仿宋_GB2312" panose="02000000000000000000" charset="-122"/>
              <a:ea typeface="方正仿宋_GB2312" panose="02000000000000000000" charset="-122"/>
              <a:cs typeface="Calibri Light" panose="020F0302020204030204" pitchFamily="34" charset="0"/>
            </a:endParaRPr>
          </a:p>
          <a:p>
            <a:pPr algn="just"/>
            <a:endParaRPr lang="zh-CN" altLang="en-US" sz="2400" b="1" dirty="0">
              <a:solidFill>
                <a:schemeClr val="bg1"/>
              </a:solidFill>
              <a:latin typeface="方正仿宋_GB2312" panose="02000000000000000000" charset="-122"/>
              <a:ea typeface="方正仿宋_GB2312" panose="02000000000000000000" charset="-122"/>
              <a:cs typeface="Calibri Light" panose="020F0302020204030204" pitchFamily="34" charset="0"/>
              <a:sym typeface="+mn-ea"/>
            </a:endParaRPr>
          </a:p>
        </p:txBody>
      </p:sp>
      <p:cxnSp>
        <p:nvCxnSpPr>
          <p:cNvPr id="12" name="直接连接符 11"/>
          <p:cNvCxnSpPr/>
          <p:nvPr/>
        </p:nvCxnSpPr>
        <p:spPr>
          <a:xfrm flipV="1">
            <a:off x="6202680" y="1630045"/>
            <a:ext cx="2207895" cy="48260"/>
          </a:xfrm>
          <a:prstGeom prst="line">
            <a:avLst/>
          </a:prstGeom>
          <a:ln w="25400" cmpd="sng">
            <a:solidFill>
              <a:schemeClr val="bg1"/>
            </a:solidFill>
            <a:prstDash val="solid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BA7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1297075" y="1141051"/>
            <a:ext cx="9597849" cy="49145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3124" y="1760657"/>
            <a:ext cx="5510337" cy="3675352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662"/>
          <a:stretch>
            <a:fillRect/>
          </a:stretch>
        </p:blipFill>
        <p:spPr>
          <a:xfrm>
            <a:off x="7440663" y="1760657"/>
            <a:ext cx="2498297" cy="3675352"/>
          </a:xfrm>
          <a:prstGeom prst="rect">
            <a:avLst/>
          </a:prstGeom>
        </p:spPr>
      </p:pic>
      <p:sp>
        <p:nvSpPr>
          <p:cNvPr id="17" name="矩形 16"/>
          <p:cNvSpPr/>
          <p:nvPr/>
        </p:nvSpPr>
        <p:spPr>
          <a:xfrm>
            <a:off x="5985164" y="1141051"/>
            <a:ext cx="3352800" cy="4914564"/>
          </a:xfrm>
          <a:prstGeom prst="rect">
            <a:avLst/>
          </a:prstGeom>
          <a:solidFill>
            <a:srgbClr val="FFEA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矩形 22"/>
          <p:cNvSpPr/>
          <p:nvPr/>
        </p:nvSpPr>
        <p:spPr>
          <a:xfrm>
            <a:off x="2972960" y="2875058"/>
            <a:ext cx="6024880" cy="18611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1500" dirty="0">
                <a:solidFill>
                  <a:schemeClr val="bg1"/>
                </a:solidFill>
                <a:latin typeface="华康行楷体 W5" panose="03000509000000000000" charset="-122"/>
                <a:ea typeface="华康行楷体 W5" panose="03000509000000000000" charset="-122"/>
                <a:cs typeface="MV Boli" panose="02000500030200090000" pitchFamily="2" charset="0"/>
              </a:rPr>
              <a:t>谢谢</a:t>
            </a:r>
            <a:r>
              <a:rPr lang="zh-CN" altLang="en-US" sz="11500" dirty="0">
                <a:solidFill>
                  <a:schemeClr val="tx1"/>
                </a:solidFill>
                <a:latin typeface="华康行楷体 W5" panose="03000509000000000000" charset="-122"/>
                <a:ea typeface="华康行楷体 W5" panose="03000509000000000000" charset="-122"/>
                <a:cs typeface="MV Boli" panose="02000500030200090000" pitchFamily="2" charset="0"/>
              </a:rPr>
              <a:t>观看</a:t>
            </a:r>
            <a:endParaRPr lang="zh-CN" altLang="en-US" sz="11500" dirty="0">
              <a:solidFill>
                <a:schemeClr val="tx1"/>
              </a:solidFill>
              <a:latin typeface="华康行楷体 W5" panose="03000509000000000000" charset="-122"/>
              <a:ea typeface="华康行楷体 W5" panose="03000509000000000000" charset="-122"/>
              <a:cs typeface="MV Boli" panose="02000500030200090000" pitchFamily="2" charset="0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8680150" y="3944914"/>
            <a:ext cx="606256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the swiss</a:t>
            </a:r>
            <a:endParaRPr lang="en-US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5" name="矩形 24" hidden="1"/>
          <p:cNvSpPr/>
          <p:nvPr/>
        </p:nvSpPr>
        <p:spPr>
          <a:xfrm>
            <a:off x="6503756" y="3529110"/>
            <a:ext cx="231561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Let life be beautiful like summer flowers and death like autumn leaves. If you shed tears when you miss the sun, you also miss the stars. I leave uncultivated today, was precisely yesterday perishes tomorrow which person of the body implored. Life has a value only when it has something valuable as its object.</a:t>
            </a:r>
            <a:endParaRPr lang="en-US" altLang="zh-CN" sz="800" dirty="0">
              <a:solidFill>
                <a:schemeClr val="bg1">
                  <a:lumMod val="50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1714729" y="3082780"/>
            <a:ext cx="106129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Let life be beautiful like summer flowers</a:t>
            </a:r>
            <a:endParaRPr lang="en-US" altLang="zh-CN" sz="1050" dirty="0">
              <a:solidFill>
                <a:schemeClr val="tx1">
                  <a:lumMod val="65000"/>
                  <a:lumOff val="3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1706350" y="2836559"/>
            <a:ext cx="77457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000" dirty="0">
                <a:latin typeface="MV Boli" panose="02000500030200090000" pitchFamily="2" charset="0"/>
                <a:cs typeface="MV Boli" panose="02000500030200090000" pitchFamily="2" charset="0"/>
              </a:rPr>
              <a:t>The Swiss</a:t>
            </a:r>
            <a:endParaRPr lang="en-US" altLang="zh-CN" sz="1000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28" name="流程图: 接点 27"/>
          <p:cNvSpPr/>
          <p:nvPr/>
        </p:nvSpPr>
        <p:spPr>
          <a:xfrm>
            <a:off x="10349115" y="3082780"/>
            <a:ext cx="167149" cy="133446"/>
          </a:xfrm>
          <a:prstGeom prst="flowChartConnector">
            <a:avLst/>
          </a:prstGeom>
          <a:solidFill>
            <a:srgbClr val="F6D4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流程图: 接点 28"/>
          <p:cNvSpPr/>
          <p:nvPr/>
        </p:nvSpPr>
        <p:spPr>
          <a:xfrm>
            <a:off x="10349115" y="3447247"/>
            <a:ext cx="167149" cy="133446"/>
          </a:xfrm>
          <a:prstGeom prst="flowChartConnector">
            <a:avLst/>
          </a:prstGeom>
          <a:solidFill>
            <a:srgbClr val="8889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流程图: 接点 29"/>
          <p:cNvSpPr/>
          <p:nvPr/>
        </p:nvSpPr>
        <p:spPr>
          <a:xfrm>
            <a:off x="10349115" y="3811041"/>
            <a:ext cx="167149" cy="133446"/>
          </a:xfrm>
          <a:prstGeom prst="flowChartConnector">
            <a:avLst/>
          </a:prstGeom>
          <a:solidFill>
            <a:srgbClr val="C4A2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直角三角形 30" hidden="1"/>
          <p:cNvSpPr/>
          <p:nvPr/>
        </p:nvSpPr>
        <p:spPr>
          <a:xfrm rot="5400000">
            <a:off x="-312589" y="-2038950"/>
            <a:ext cx="9213272" cy="11699982"/>
          </a:xfrm>
          <a:prstGeom prst="rtTriangle">
            <a:avLst/>
          </a:prstGeom>
          <a:solidFill>
            <a:schemeClr val="bg2">
              <a:lumMod val="50000"/>
              <a:alpha val="16000"/>
            </a:schemeClr>
          </a:solidFill>
          <a:ln>
            <a:noFill/>
          </a:ln>
          <a:effectLst>
            <a:outerShdw blurRad="711200" dist="736600" dir="6360000" sx="120000" sy="120000" algn="ctr" rotWithShape="0">
              <a:srgbClr val="000000">
                <a:alpha val="82000"/>
              </a:srgbClr>
            </a:outerShdw>
            <a:softEdge rad="4826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3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 rot="5400000">
            <a:off x="-130832" y="3038992"/>
            <a:ext cx="1310005" cy="2527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l"/>
            <a:r>
              <a:rPr lang="en-US" altLang="zh-CN" sz="1050" dirty="0">
                <a:solidFill>
                  <a:prstClr val="black">
                    <a:lumMod val="65000"/>
                    <a:lumOff val="35000"/>
                  </a:prst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Multi-Sensor   Fusion</a:t>
            </a:r>
            <a:endParaRPr lang="en-US" altLang="zh-CN" sz="1050" dirty="0">
              <a:solidFill>
                <a:prstClr val="black">
                  <a:lumMod val="65000"/>
                  <a:lumOff val="35000"/>
                </a:prst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90" r="12972"/>
          <a:stretch>
            <a:fillRect/>
          </a:stretch>
        </p:blipFill>
        <p:spPr>
          <a:xfrm>
            <a:off x="6899561" y="740783"/>
            <a:ext cx="4239491" cy="5507617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4502724" y="1018964"/>
            <a:ext cx="5333999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3000" spc="600" dirty="0">
                <a:solidFill>
                  <a:srgbClr val="F6D47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endParaRPr lang="zh-CN" altLang="en-US" sz="23000" spc="600" dirty="0">
              <a:solidFill>
                <a:srgbClr val="F6D47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687787" y="1418894"/>
            <a:ext cx="2770909" cy="2743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844675" y="1903095"/>
            <a:ext cx="3876675" cy="1630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latin typeface="华康行楷体 W5" panose="03000509000000000000" charset="-122"/>
                <a:ea typeface="华康行楷体 W5" panose="03000509000000000000" charset="-122"/>
                <a:cs typeface="MV Boli" panose="02000500030200090000" pitchFamily="2" charset="0"/>
              </a:rPr>
              <a:t>  </a:t>
            </a:r>
            <a:r>
              <a:rPr lang="zh-CN" altLang="en-US" sz="3200" dirty="0">
                <a:latin typeface="华康行楷体 W5" panose="03000509000000000000" charset="-122"/>
                <a:ea typeface="华康行楷体 W5" panose="03000509000000000000" charset="-122"/>
                <a:cs typeface="MV Boli" panose="02000500030200090000" pitchFamily="2" charset="0"/>
              </a:rPr>
              <a:t>多传感器融合</a:t>
            </a:r>
            <a:endParaRPr lang="zh-CN" altLang="en-US" sz="3200" dirty="0">
              <a:latin typeface="华康行楷体 W5" panose="03000509000000000000" charset="-122"/>
              <a:ea typeface="华康行楷体 W5" panose="03000509000000000000" charset="-122"/>
              <a:cs typeface="MV Boli" panose="02000500030200090000" pitchFamily="2" charset="0"/>
            </a:endParaRPr>
          </a:p>
          <a:p>
            <a:r>
              <a:rPr lang="zh-CN" altLang="en-US" sz="3200" dirty="0">
                <a:latin typeface="华康行楷体 W5" panose="03000509000000000000" charset="-122"/>
                <a:ea typeface="华康行楷体 W5" panose="03000509000000000000" charset="-122"/>
                <a:cs typeface="MV Boli" panose="02000500030200090000" pitchFamily="2" charset="0"/>
              </a:rPr>
              <a:t> </a:t>
            </a:r>
            <a:r>
              <a:rPr lang="en-US" altLang="zh-CN" sz="3200" dirty="0">
                <a:latin typeface="华康行楷体 W5" panose="03000509000000000000" charset="-122"/>
                <a:ea typeface="华康行楷体 W5" panose="03000509000000000000" charset="-122"/>
                <a:cs typeface="MV Boli" panose="02000500030200090000" pitchFamily="2" charset="0"/>
              </a:rPr>
              <a:t>         </a:t>
            </a:r>
            <a:r>
              <a:rPr lang="zh-CN" altLang="en-US" sz="3200" dirty="0">
                <a:latin typeface="华康行楷体 W5" panose="03000509000000000000" charset="-122"/>
                <a:ea typeface="华康行楷体 W5" panose="03000509000000000000" charset="-122"/>
                <a:cs typeface="MV Boli" panose="02000500030200090000" pitchFamily="2" charset="0"/>
              </a:rPr>
              <a:t>的定义</a:t>
            </a:r>
            <a:endParaRPr lang="zh-CN" altLang="en-US" sz="3200" dirty="0">
              <a:latin typeface="华康行楷体 W5" panose="03000509000000000000" charset="-122"/>
              <a:ea typeface="华康行楷体 W5" panose="03000509000000000000" charset="-122"/>
              <a:cs typeface="MV Boli" panose="02000500030200090000" pitchFamily="2" charset="0"/>
            </a:endParaRPr>
          </a:p>
          <a:p>
            <a:endParaRPr lang="en-US" altLang="zh-CN" dirty="0">
              <a:latin typeface="MV Boli" panose="02000500030200090000" pitchFamily="2" charset="0"/>
              <a:cs typeface="MV Boli" panose="02000500030200090000" pitchFamily="2" charset="0"/>
            </a:endParaRPr>
          </a:p>
          <a:p>
            <a:r>
              <a:rPr lang="en-US" altLang="zh-CN" dirty="0">
                <a:latin typeface="MV Boli" panose="02000500030200090000" pitchFamily="2" charset="0"/>
                <a:cs typeface="MV Boli" panose="02000500030200090000" pitchFamily="2" charset="0"/>
              </a:rPr>
              <a:t>       Multi-Sensor Fusion</a:t>
            </a:r>
            <a:endParaRPr lang="en-US" altLang="zh-CN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940435" y="4455160"/>
            <a:ext cx="4966335" cy="1476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0" algn="just" fontAlgn="auto">
              <a:lnSpc>
                <a:spcPct val="150000"/>
              </a:lnSpc>
            </a:pP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多传感器融合指的是将来自不同类型、不同功能传感器的信息进行有机整合与协同处理，从而获取比单一传感器更全面、准确、可靠环境信息的技术。多传感器融合技术通过汇聚激光雷达、毫米波雷达、超声波雷达、视觉传感器等多源数据，打破信息孤岛，实现数据间的优势互补，进而提升系统对复杂环境的感知和决策能力。</a:t>
            </a:r>
            <a:endParaRPr lang="zh-CN" altLang="en-US" sz="1200" dirty="0">
              <a:solidFill>
                <a:schemeClr val="bg1">
                  <a:lumMod val="50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69357" y="3193158"/>
            <a:ext cx="164606" cy="85961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Click="0" advTm="0">
        <p:push dir="r"/>
      </p:transition>
    </mc:Choice>
    <mc:Fallback>
      <p:transition spd="slow" advClick="0" advTm="0">
        <p:push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8" grpId="0"/>
      <p:bldP spid="9" grpId="0"/>
      <p:bldP spid="8" grpId="1"/>
      <p:bldP spid="9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BA7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1297075" y="1141051"/>
            <a:ext cx="9597849" cy="49145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3124" y="1760657"/>
            <a:ext cx="5510337" cy="3675352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662"/>
          <a:stretch>
            <a:fillRect/>
          </a:stretch>
        </p:blipFill>
        <p:spPr>
          <a:xfrm>
            <a:off x="7440663" y="1760657"/>
            <a:ext cx="2498297" cy="3675352"/>
          </a:xfrm>
          <a:prstGeom prst="rect">
            <a:avLst/>
          </a:prstGeom>
        </p:spPr>
      </p:pic>
      <p:sp>
        <p:nvSpPr>
          <p:cNvPr id="17" name="矩形 16"/>
          <p:cNvSpPr/>
          <p:nvPr/>
        </p:nvSpPr>
        <p:spPr>
          <a:xfrm>
            <a:off x="5985164" y="1141051"/>
            <a:ext cx="3352800" cy="4914564"/>
          </a:xfrm>
          <a:prstGeom prst="rect">
            <a:avLst/>
          </a:prstGeom>
          <a:solidFill>
            <a:srgbClr val="FFEA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矩形 22"/>
          <p:cNvSpPr/>
          <p:nvPr/>
        </p:nvSpPr>
        <p:spPr>
          <a:xfrm>
            <a:off x="1509543" y="4281687"/>
            <a:ext cx="3840480" cy="8299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zh-CN" altLang="en-US" sz="4800" dirty="0">
                <a:latin typeface="华康行楷体 W5" panose="03000509000000000000" charset="-122"/>
                <a:ea typeface="华康行楷体 W5" panose="03000509000000000000" charset="-122"/>
                <a:cs typeface="MV Boli" panose="02000500030200090000" pitchFamily="2" charset="0"/>
                <a:sym typeface="+mn-ea"/>
              </a:rPr>
              <a:t>多传</a:t>
            </a:r>
            <a:r>
              <a:rPr lang="zh-CN" altLang="en-US" sz="4800" dirty="0">
                <a:solidFill>
                  <a:schemeClr val="bg1"/>
                </a:solidFill>
                <a:latin typeface="华康行楷体 W5" panose="03000509000000000000" charset="-122"/>
                <a:ea typeface="华康行楷体 W5" panose="03000509000000000000" charset="-122"/>
                <a:cs typeface="MV Boli" panose="02000500030200090000" pitchFamily="2" charset="0"/>
                <a:sym typeface="+mn-ea"/>
              </a:rPr>
              <a:t>感器融合</a:t>
            </a:r>
            <a:endParaRPr lang="zh-CN" altLang="en-US" sz="4800" b="1" dirty="0">
              <a:solidFill>
                <a:schemeClr val="bg1"/>
              </a:solidFill>
              <a:latin typeface="华康行楷体 W5" panose="03000509000000000000" charset="-122"/>
              <a:ea typeface="华康行楷体 W5" panose="03000509000000000000" charset="-122"/>
              <a:cs typeface="MV Boli" panose="02000500030200090000" pitchFamily="2" charset="0"/>
              <a:sym typeface="+mn-ea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1695450" y="3082925"/>
            <a:ext cx="1258570" cy="414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50" dirty="0">
                <a:latin typeface="MV Boli" panose="02000500030200090000" pitchFamily="2" charset="0"/>
                <a:cs typeface="MV Boli" panose="02000500030200090000" pitchFamily="2" charset="0"/>
                <a:sym typeface="+mn-ea"/>
              </a:rPr>
              <a:t>Multi-Sensor Fusion</a:t>
            </a:r>
            <a:endParaRPr lang="en-US" altLang="zh-CN" sz="1050" dirty="0">
              <a:solidFill>
                <a:schemeClr val="tx1">
                  <a:lumMod val="65000"/>
                  <a:lumOff val="3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1706350" y="2836559"/>
            <a:ext cx="948690" cy="245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zh-CN" altLang="en-US" sz="1000" b="1" dirty="0">
                <a:latin typeface="华康行楷体 W5" panose="03000509000000000000" charset="-122"/>
                <a:ea typeface="华康行楷体 W5" panose="03000509000000000000" charset="-122"/>
                <a:cs typeface="MV Boli" panose="02000500030200090000" pitchFamily="2" charset="0"/>
                <a:sym typeface="+mn-ea"/>
              </a:rPr>
              <a:t>多传感器融合</a:t>
            </a:r>
            <a:endParaRPr lang="en-US" altLang="zh-CN" sz="1000" b="1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28" name="流程图: 接点 27"/>
          <p:cNvSpPr/>
          <p:nvPr/>
        </p:nvSpPr>
        <p:spPr>
          <a:xfrm>
            <a:off x="10349115" y="3082780"/>
            <a:ext cx="167149" cy="133446"/>
          </a:xfrm>
          <a:prstGeom prst="flowChartConnector">
            <a:avLst/>
          </a:prstGeom>
          <a:solidFill>
            <a:srgbClr val="F6D4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流程图: 接点 28"/>
          <p:cNvSpPr/>
          <p:nvPr/>
        </p:nvSpPr>
        <p:spPr>
          <a:xfrm>
            <a:off x="10349115" y="3447247"/>
            <a:ext cx="167149" cy="133446"/>
          </a:xfrm>
          <a:prstGeom prst="flowChartConnector">
            <a:avLst/>
          </a:prstGeom>
          <a:solidFill>
            <a:srgbClr val="8889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流程图: 接点 29"/>
          <p:cNvSpPr/>
          <p:nvPr/>
        </p:nvSpPr>
        <p:spPr>
          <a:xfrm>
            <a:off x="10349115" y="3811041"/>
            <a:ext cx="167149" cy="133446"/>
          </a:xfrm>
          <a:prstGeom prst="flowChartConnector">
            <a:avLst/>
          </a:prstGeom>
          <a:solidFill>
            <a:srgbClr val="C4A2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直角三角形 30" hidden="1"/>
          <p:cNvSpPr/>
          <p:nvPr/>
        </p:nvSpPr>
        <p:spPr>
          <a:xfrm rot="5400000">
            <a:off x="-312589" y="-2038950"/>
            <a:ext cx="9213272" cy="11699982"/>
          </a:xfrm>
          <a:prstGeom prst="rtTriangle">
            <a:avLst/>
          </a:prstGeom>
          <a:solidFill>
            <a:schemeClr val="bg2">
              <a:lumMod val="50000"/>
              <a:alpha val="16000"/>
            </a:schemeClr>
          </a:solidFill>
          <a:ln>
            <a:noFill/>
          </a:ln>
          <a:effectLst>
            <a:outerShdw blurRad="711200" dist="736600" dir="6360000" sx="120000" sy="120000" algn="ctr" rotWithShape="0">
              <a:srgbClr val="000000">
                <a:alpha val="82000"/>
              </a:srgbClr>
            </a:outerShdw>
            <a:softEdge rad="4826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6238875" y="1833245"/>
            <a:ext cx="2943225" cy="30765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>
              <a:buClr>
                <a:srgbClr val="DAA753"/>
              </a:buClr>
              <a:buFont typeface="Wingdings" panose="05000000000000000000" charset="0"/>
              <a:buNone/>
            </a:pPr>
            <a:endParaRPr lang="en-US" altLang="zh-CN">
              <a:latin typeface="华康行楷体 W5" panose="03000509000000000000" charset="-122"/>
              <a:ea typeface="华康行楷体 W5" panose="03000509000000000000" charset="-122"/>
            </a:endParaRPr>
          </a:p>
          <a:p>
            <a:pPr marL="285750" indent="-285750">
              <a:buClr>
                <a:srgbClr val="DAA753"/>
              </a:buClr>
              <a:buFont typeface="Wingdings" panose="05000000000000000000" charset="0"/>
              <a:buChar char="l"/>
            </a:pPr>
            <a:r>
              <a:rPr lang="zh-CN" altLang="en-US" sz="1600">
                <a:latin typeface="华康行楷体 W5" panose="03000509000000000000" charset="-122"/>
                <a:ea typeface="华康行楷体 W5" panose="03000509000000000000" charset="-122"/>
              </a:rPr>
              <a:t>核心目标</a:t>
            </a:r>
            <a:endParaRPr lang="zh-CN" altLang="en-US" sz="1600">
              <a:latin typeface="华康行楷体 W5" panose="03000509000000000000" charset="-122"/>
              <a:ea typeface="华康行楷体 W5" panose="03000509000000000000" charset="-122"/>
            </a:endParaRPr>
          </a:p>
          <a:p>
            <a:pPr indent="0">
              <a:buClr>
                <a:srgbClr val="DAA753"/>
              </a:buClr>
              <a:buFont typeface="Wingdings" panose="05000000000000000000" charset="0"/>
              <a:buNone/>
            </a:pPr>
            <a:r>
              <a:rPr lang="zh-CN" altLang="en-US" sz="1600">
                <a:latin typeface="华康行楷体 W5" panose="03000509000000000000" charset="-122"/>
                <a:ea typeface="华康行楷体 W5" panose="03000509000000000000" charset="-122"/>
              </a:rPr>
              <a:t>（</a:t>
            </a:r>
            <a:r>
              <a:rPr lang="en-US" altLang="zh-CN" sz="1600">
                <a:latin typeface="华康行楷体 W5" panose="03000509000000000000" charset="-122"/>
                <a:ea typeface="华康行楷体 W5" panose="03000509000000000000" charset="-122"/>
              </a:rPr>
              <a:t>1</a:t>
            </a:r>
            <a:r>
              <a:rPr lang="zh-CN" altLang="en-US" sz="1600">
                <a:latin typeface="华康行楷体 W5" panose="03000509000000000000" charset="-122"/>
                <a:ea typeface="华康行楷体 W5" panose="03000509000000000000" charset="-122"/>
              </a:rPr>
              <a:t>）提高信息准确性</a:t>
            </a:r>
            <a:endParaRPr lang="zh-CN" altLang="en-US" sz="1600">
              <a:latin typeface="华康行楷体 W5" panose="03000509000000000000" charset="-122"/>
              <a:ea typeface="华康行楷体 W5" panose="03000509000000000000" charset="-122"/>
            </a:endParaRPr>
          </a:p>
          <a:p>
            <a:pPr indent="0">
              <a:buClr>
                <a:srgbClr val="DAA753"/>
              </a:buClr>
              <a:buFont typeface="Wingdings" panose="05000000000000000000" charset="0"/>
              <a:buNone/>
            </a:pPr>
            <a:r>
              <a:rPr lang="zh-CN" altLang="en-US" sz="1600">
                <a:latin typeface="华康行楷体 W5" panose="03000509000000000000" charset="-122"/>
                <a:ea typeface="华康行楷体 W5" panose="03000509000000000000" charset="-122"/>
              </a:rPr>
              <a:t>（</a:t>
            </a:r>
            <a:r>
              <a:rPr lang="en-US" altLang="zh-CN" sz="1600">
                <a:latin typeface="华康行楷体 W5" panose="03000509000000000000" charset="-122"/>
                <a:ea typeface="华康行楷体 W5" panose="03000509000000000000" charset="-122"/>
              </a:rPr>
              <a:t>2</a:t>
            </a:r>
            <a:r>
              <a:rPr lang="zh-CN" altLang="en-US" sz="1600">
                <a:latin typeface="华康行楷体 W5" panose="03000509000000000000" charset="-122"/>
                <a:ea typeface="华康行楷体 W5" panose="03000509000000000000" charset="-122"/>
              </a:rPr>
              <a:t>）增强环境适应性</a:t>
            </a:r>
            <a:endParaRPr lang="zh-CN" altLang="en-US" sz="1600">
              <a:latin typeface="华康行楷体 W5" panose="03000509000000000000" charset="-122"/>
              <a:ea typeface="华康行楷体 W5" panose="03000509000000000000" charset="-122"/>
            </a:endParaRPr>
          </a:p>
          <a:p>
            <a:pPr indent="0">
              <a:buClr>
                <a:srgbClr val="DAA753"/>
              </a:buClr>
              <a:buFont typeface="Wingdings" panose="05000000000000000000" charset="0"/>
              <a:buNone/>
            </a:pPr>
            <a:r>
              <a:rPr lang="zh-CN" altLang="en-US" sz="1600">
                <a:latin typeface="华康行楷体 W5" panose="03000509000000000000" charset="-122"/>
                <a:ea typeface="华康行楷体 W5" panose="03000509000000000000" charset="-122"/>
              </a:rPr>
              <a:t>（</a:t>
            </a:r>
            <a:r>
              <a:rPr lang="en-US" altLang="zh-CN" sz="1600">
                <a:latin typeface="华康行楷体 W5" panose="03000509000000000000" charset="-122"/>
                <a:ea typeface="华康行楷体 W5" panose="03000509000000000000" charset="-122"/>
              </a:rPr>
              <a:t>3</a:t>
            </a:r>
            <a:r>
              <a:rPr lang="zh-CN" altLang="en-US" sz="1600">
                <a:latin typeface="华康行楷体 W5" panose="03000509000000000000" charset="-122"/>
                <a:ea typeface="华康行楷体 W5" panose="03000509000000000000" charset="-122"/>
              </a:rPr>
              <a:t>）扩大感知范围</a:t>
            </a:r>
            <a:endParaRPr lang="zh-CN" altLang="en-US" sz="1600">
              <a:latin typeface="华康行楷体 W5" panose="03000509000000000000" charset="-122"/>
              <a:ea typeface="华康行楷体 W5" panose="03000509000000000000" charset="-122"/>
            </a:endParaRPr>
          </a:p>
          <a:p>
            <a:pPr indent="0">
              <a:buClr>
                <a:srgbClr val="DAA753"/>
              </a:buClr>
              <a:buFont typeface="Wingdings" panose="05000000000000000000" charset="0"/>
              <a:buNone/>
            </a:pPr>
            <a:r>
              <a:rPr lang="zh-CN" altLang="en-US" sz="1600">
                <a:latin typeface="华康行楷体 W5" panose="03000509000000000000" charset="-122"/>
                <a:ea typeface="华康行楷体 W5" panose="03000509000000000000" charset="-122"/>
              </a:rPr>
              <a:t>（</a:t>
            </a:r>
            <a:r>
              <a:rPr lang="en-US" altLang="zh-CN" sz="1600">
                <a:latin typeface="华康行楷体 W5" panose="03000509000000000000" charset="-122"/>
                <a:ea typeface="华康行楷体 W5" panose="03000509000000000000" charset="-122"/>
              </a:rPr>
              <a:t>4</a:t>
            </a:r>
            <a:r>
              <a:rPr lang="zh-CN" altLang="en-US" sz="1600">
                <a:latin typeface="华康行楷体 W5" panose="03000509000000000000" charset="-122"/>
                <a:ea typeface="华康行楷体 W5" panose="03000509000000000000" charset="-122"/>
              </a:rPr>
              <a:t>）提升系统可靠性</a:t>
            </a:r>
            <a:endParaRPr lang="zh-CN" altLang="en-US" sz="1600">
              <a:latin typeface="华康行楷体 W5" panose="03000509000000000000" charset="-122"/>
              <a:ea typeface="华康行楷体 W5" panose="03000509000000000000" charset="-122"/>
            </a:endParaRPr>
          </a:p>
          <a:p>
            <a:pPr indent="0">
              <a:buClr>
                <a:srgbClr val="DAA753"/>
              </a:buClr>
              <a:buFont typeface="Wingdings" panose="05000000000000000000" charset="0"/>
              <a:buNone/>
            </a:pPr>
            <a:endParaRPr lang="zh-CN" altLang="en-US" sz="1600">
              <a:latin typeface="华康行楷体 W5" panose="03000509000000000000" charset="-122"/>
              <a:ea typeface="华康行楷体 W5" panose="03000509000000000000" charset="-122"/>
            </a:endParaRPr>
          </a:p>
          <a:p>
            <a:pPr marL="285750" indent="-285750">
              <a:buClr>
                <a:srgbClr val="DAA753"/>
              </a:buClr>
              <a:buFont typeface="Wingdings" panose="05000000000000000000" charset="0"/>
              <a:buChar char="l"/>
            </a:pPr>
            <a:r>
              <a:rPr lang="zh-CN" altLang="en-US" sz="1600">
                <a:latin typeface="华康行楷体 W5" panose="03000509000000000000" charset="-122"/>
                <a:ea typeface="华康行楷体 W5" panose="03000509000000000000" charset="-122"/>
              </a:rPr>
              <a:t>关键要素</a:t>
            </a:r>
            <a:endParaRPr lang="zh-CN" altLang="en-US" sz="1600">
              <a:latin typeface="华康行楷体 W5" panose="03000509000000000000" charset="-122"/>
              <a:ea typeface="华康行楷体 W5" panose="03000509000000000000" charset="-122"/>
            </a:endParaRPr>
          </a:p>
          <a:p>
            <a:pPr indent="0">
              <a:buClr>
                <a:srgbClr val="DAA753"/>
              </a:buClr>
              <a:buFont typeface="Wingdings" panose="05000000000000000000" charset="0"/>
              <a:buNone/>
            </a:pPr>
            <a:r>
              <a:rPr lang="zh-CN" altLang="en-US" sz="1600">
                <a:latin typeface="华康行楷体 W5" panose="03000509000000000000" charset="-122"/>
                <a:ea typeface="华康行楷体 W5" panose="03000509000000000000" charset="-122"/>
              </a:rPr>
              <a:t>（</a:t>
            </a:r>
            <a:r>
              <a:rPr lang="en-US" altLang="zh-CN" sz="1600">
                <a:latin typeface="华康行楷体 W5" panose="03000509000000000000" charset="-122"/>
                <a:ea typeface="华康行楷体 W5" panose="03000509000000000000" charset="-122"/>
              </a:rPr>
              <a:t>1</a:t>
            </a:r>
            <a:r>
              <a:rPr lang="zh-CN" altLang="en-US" sz="1600">
                <a:latin typeface="华康行楷体 W5" panose="03000509000000000000" charset="-122"/>
                <a:ea typeface="华康行楷体 W5" panose="03000509000000000000" charset="-122"/>
              </a:rPr>
              <a:t>）多源数据采集</a:t>
            </a:r>
            <a:endParaRPr lang="zh-CN" altLang="en-US" sz="1600">
              <a:latin typeface="华康行楷体 W5" panose="03000509000000000000" charset="-122"/>
              <a:ea typeface="华康行楷体 W5" panose="03000509000000000000" charset="-122"/>
            </a:endParaRPr>
          </a:p>
          <a:p>
            <a:pPr indent="0">
              <a:buClr>
                <a:srgbClr val="DAA753"/>
              </a:buClr>
              <a:buFont typeface="Wingdings" panose="05000000000000000000" charset="0"/>
              <a:buNone/>
            </a:pPr>
            <a:r>
              <a:rPr lang="zh-CN" altLang="en-US" sz="1600">
                <a:latin typeface="华康行楷体 W5" panose="03000509000000000000" charset="-122"/>
                <a:ea typeface="华康行楷体 W5" panose="03000509000000000000" charset="-122"/>
              </a:rPr>
              <a:t>（</a:t>
            </a:r>
            <a:r>
              <a:rPr lang="en-US" altLang="zh-CN" sz="1600">
                <a:latin typeface="华康行楷体 W5" panose="03000509000000000000" charset="-122"/>
                <a:ea typeface="华康行楷体 W5" panose="03000509000000000000" charset="-122"/>
              </a:rPr>
              <a:t>2</a:t>
            </a:r>
            <a:r>
              <a:rPr lang="zh-CN" altLang="en-US" sz="1600">
                <a:latin typeface="华康行楷体 W5" panose="03000509000000000000" charset="-122"/>
                <a:ea typeface="华康行楷体 W5" panose="03000509000000000000" charset="-122"/>
              </a:rPr>
              <a:t>）数据预处理</a:t>
            </a:r>
            <a:endParaRPr lang="zh-CN" altLang="en-US" sz="1600">
              <a:latin typeface="华康行楷体 W5" panose="03000509000000000000" charset="-122"/>
              <a:ea typeface="华康行楷体 W5" panose="03000509000000000000" charset="-122"/>
            </a:endParaRPr>
          </a:p>
          <a:p>
            <a:pPr indent="0">
              <a:buClr>
                <a:srgbClr val="DAA753"/>
              </a:buClr>
              <a:buFont typeface="Wingdings" panose="05000000000000000000" charset="0"/>
              <a:buNone/>
            </a:pPr>
            <a:r>
              <a:rPr lang="zh-CN" altLang="en-US" sz="1600">
                <a:latin typeface="华康行楷体 W5" panose="03000509000000000000" charset="-122"/>
                <a:ea typeface="华康行楷体 W5" panose="03000509000000000000" charset="-122"/>
              </a:rPr>
              <a:t>（</a:t>
            </a:r>
            <a:r>
              <a:rPr lang="en-US" altLang="zh-CN" sz="1600">
                <a:latin typeface="华康行楷体 W5" panose="03000509000000000000" charset="-122"/>
                <a:ea typeface="华康行楷体 W5" panose="03000509000000000000" charset="-122"/>
              </a:rPr>
              <a:t>3</a:t>
            </a:r>
            <a:r>
              <a:rPr lang="zh-CN" altLang="en-US" sz="1600">
                <a:latin typeface="华康行楷体 W5" panose="03000509000000000000" charset="-122"/>
                <a:ea typeface="华康行楷体 W5" panose="03000509000000000000" charset="-122"/>
              </a:rPr>
              <a:t>）数据融合算法</a:t>
            </a:r>
            <a:endParaRPr lang="zh-CN" altLang="en-US" sz="1600">
              <a:latin typeface="华康行楷体 W5" panose="03000509000000000000" charset="-122"/>
              <a:ea typeface="华康行楷体 W5" panose="03000509000000000000" charset="-122"/>
            </a:endParaRPr>
          </a:p>
          <a:p>
            <a:pPr indent="0">
              <a:buClr>
                <a:srgbClr val="DAA753"/>
              </a:buClr>
              <a:buFont typeface="Wingdings" panose="05000000000000000000" charset="0"/>
              <a:buNone/>
            </a:pPr>
            <a:r>
              <a:rPr lang="zh-CN" altLang="en-US" sz="1600">
                <a:latin typeface="华康行楷体 W5" panose="03000509000000000000" charset="-122"/>
                <a:ea typeface="华康行楷体 W5" panose="03000509000000000000" charset="-122"/>
              </a:rPr>
              <a:t>（</a:t>
            </a:r>
            <a:r>
              <a:rPr lang="en-US" altLang="zh-CN" sz="1600">
                <a:latin typeface="华康行楷体 W5" panose="03000509000000000000" charset="-122"/>
                <a:ea typeface="华康行楷体 W5" panose="03000509000000000000" charset="-122"/>
              </a:rPr>
              <a:t>4</a:t>
            </a:r>
            <a:r>
              <a:rPr lang="zh-CN" altLang="en-US" sz="1600">
                <a:latin typeface="华康行楷体 W5" panose="03000509000000000000" charset="-122"/>
                <a:ea typeface="华康行楷体 W5" panose="03000509000000000000" charset="-122"/>
              </a:rPr>
              <a:t>）融合结果输出与应用</a:t>
            </a:r>
            <a:endParaRPr lang="zh-CN" altLang="en-US" sz="1600">
              <a:latin typeface="华康行楷体 W5" panose="03000509000000000000" charset="-122"/>
              <a:ea typeface="华康行楷体 W5" panose="03000509000000000000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0">
        <p:blinds/>
      </p:transition>
    </mc:Choice>
    <mc:Fallback>
      <p:transition spd="slow" advClick="0" advTm="0">
        <p:blinds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3" grpId="1"/>
      <p:bldP spid="17" grpId="0" animBg="1"/>
      <p:bldP spid="2" grpId="0"/>
      <p:bldP spid="17" grpId="1" animBg="1"/>
      <p:bldP spid="2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 rot="5400000">
            <a:off x="-254657" y="3315217"/>
            <a:ext cx="1369695" cy="245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l"/>
            <a:r>
              <a:rPr lang="en-US" altLang="zh-CN" sz="1000" dirty="0">
                <a:latin typeface="MV Boli" panose="02000500030200090000" pitchFamily="2" charset="0"/>
                <a:cs typeface="MV Boli" panose="02000500030200090000" pitchFamily="2" charset="0"/>
                <a:sym typeface="+mn-ea"/>
              </a:rPr>
              <a:t>Multi-Sensor Fusion</a:t>
            </a:r>
            <a:endParaRPr lang="en-US" altLang="zh-CN" sz="1000" dirty="0">
              <a:solidFill>
                <a:prstClr val="black">
                  <a:lumMod val="65000"/>
                  <a:lumOff val="35000"/>
                </a:prstClr>
              </a:solidFill>
              <a:latin typeface="Calibri Light" panose="020F0302020204030204" pitchFamily="34" charset="0"/>
              <a:cs typeface="Calibri Light" panose="020F0302020204030204" pitchFamily="34" charset="0"/>
              <a:sym typeface="+mn-ea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90" r="12972"/>
          <a:stretch>
            <a:fillRect/>
          </a:stretch>
        </p:blipFill>
        <p:spPr>
          <a:xfrm>
            <a:off x="6899561" y="740783"/>
            <a:ext cx="4239491" cy="5507617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4502724" y="1018964"/>
            <a:ext cx="5333999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3000" spc="600" dirty="0">
                <a:solidFill>
                  <a:srgbClr val="F6D47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  <a:endParaRPr lang="zh-CN" altLang="en-US" sz="23000" spc="600" dirty="0">
              <a:solidFill>
                <a:srgbClr val="F6D47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687787" y="1418894"/>
            <a:ext cx="2770909" cy="2743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710690" y="1903095"/>
            <a:ext cx="3872230" cy="1630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prstClr val="black"/>
                </a:solidFill>
                <a:latin typeface="华康行楷体 W5" panose="03000509000000000000" charset="-122"/>
                <a:ea typeface="华康行楷体 W5" panose="03000509000000000000" charset="-122"/>
                <a:cs typeface="MV Boli" panose="02000500030200090000" pitchFamily="2" charset="0"/>
              </a:rPr>
              <a:t>多传感器融合的</a:t>
            </a:r>
            <a:endParaRPr lang="zh-CN" altLang="en-US" sz="3200" b="1" dirty="0">
              <a:solidFill>
                <a:prstClr val="black"/>
              </a:solidFill>
              <a:latin typeface="华康行楷体 W5" panose="03000509000000000000" charset="-122"/>
              <a:ea typeface="华康行楷体 W5" panose="03000509000000000000" charset="-122"/>
              <a:cs typeface="MV Boli" panose="02000500030200090000" pitchFamily="2" charset="0"/>
            </a:endParaRPr>
          </a:p>
          <a:p>
            <a:r>
              <a:rPr lang="zh-CN" altLang="en-US" sz="3200" b="1" dirty="0">
                <a:solidFill>
                  <a:prstClr val="black"/>
                </a:solidFill>
                <a:latin typeface="华康行楷体 W5" panose="03000509000000000000" charset="-122"/>
                <a:ea typeface="华康行楷体 W5" panose="03000509000000000000" charset="-122"/>
                <a:cs typeface="MV Boli" panose="02000500030200090000" pitchFamily="2" charset="0"/>
              </a:rPr>
              <a:t> </a:t>
            </a:r>
            <a:r>
              <a:rPr lang="en-US" altLang="zh-CN" sz="3200" b="1" dirty="0">
                <a:solidFill>
                  <a:prstClr val="black"/>
                </a:solidFill>
                <a:latin typeface="华康行楷体 W5" panose="03000509000000000000" charset="-122"/>
                <a:ea typeface="华康行楷体 W5" panose="03000509000000000000" charset="-122"/>
                <a:cs typeface="MV Boli" panose="02000500030200090000" pitchFamily="2" charset="0"/>
              </a:rPr>
              <a:t>        </a:t>
            </a:r>
            <a:r>
              <a:rPr lang="zh-CN" altLang="en-US" sz="3200" b="1" dirty="0">
                <a:solidFill>
                  <a:prstClr val="black"/>
                </a:solidFill>
                <a:latin typeface="华康行楷体 W5" panose="03000509000000000000" charset="-122"/>
                <a:ea typeface="华康行楷体 W5" panose="03000509000000000000" charset="-122"/>
                <a:cs typeface="MV Boli" panose="02000500030200090000" pitchFamily="2" charset="0"/>
              </a:rPr>
              <a:t>体系结构</a:t>
            </a:r>
            <a:endParaRPr lang="zh-CN" altLang="en-US" sz="3200" b="1" dirty="0">
              <a:solidFill>
                <a:prstClr val="black"/>
              </a:solidFill>
              <a:latin typeface="华康行楷体 W5" panose="03000509000000000000" charset="-122"/>
              <a:ea typeface="华康行楷体 W5" panose="03000509000000000000" charset="-122"/>
              <a:cs typeface="MV Boli" panose="02000500030200090000" pitchFamily="2" charset="0"/>
            </a:endParaRPr>
          </a:p>
          <a:p>
            <a:endParaRPr lang="en-US" altLang="zh-CN" dirty="0">
              <a:latin typeface="MV Boli" panose="02000500030200090000" pitchFamily="2" charset="0"/>
              <a:cs typeface="MV Boli" panose="02000500030200090000" pitchFamily="2" charset="0"/>
            </a:endParaRPr>
          </a:p>
          <a:p>
            <a:r>
              <a:rPr lang="en-US" altLang="zh-CN" dirty="0">
                <a:latin typeface="MV Boli" panose="02000500030200090000" pitchFamily="2" charset="0"/>
                <a:cs typeface="MV Boli" panose="02000500030200090000" pitchFamily="2" charset="0"/>
                <a:sym typeface="+mn-ea"/>
              </a:rPr>
              <a:t>Multi-Sensor Fusion</a:t>
            </a:r>
            <a:endParaRPr lang="en-US" altLang="zh-CN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968375" y="4533265"/>
            <a:ext cx="5213350" cy="645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0" algn="just" fontAlgn="auto">
              <a:lnSpc>
                <a:spcPct val="150000"/>
              </a:lnSpc>
            </a:pP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多传感器融合的体系结构可分为集中式融合体系结构、分布式融合体系结构、分层式融合体系结构。</a:t>
            </a:r>
            <a:endParaRPr lang="zh-CN" altLang="en-US" sz="1200" dirty="0">
              <a:solidFill>
                <a:schemeClr val="bg1">
                  <a:lumMod val="50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69357" y="3193158"/>
            <a:ext cx="164606" cy="859611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3352800" y="474154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Click="0" advTm="1000">
        <p:push/>
      </p:transition>
    </mc:Choice>
    <mc:Fallback>
      <p:transition spd="slow" advClick="0" advTm="1000">
        <p:push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5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6" grpId="1"/>
      <p:bldP spid="8" grpId="1"/>
      <p:bldP spid="9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13" name="图片 12" descr="C:/Users/Administrator/Desktop/图片12.png图片12"/>
          <p:cNvPicPr/>
          <p:nvPr/>
        </p:nvPicPr>
        <p:blipFill>
          <a:blip r:embed="rId2">
            <a:alphaModFix amt="20000"/>
          </a:blip>
          <a:srcRect t="3165" b="3165"/>
          <a:stretch>
            <a:fillRect/>
          </a:stretch>
        </p:blipFill>
        <p:spPr>
          <a:xfrm>
            <a:off x="0" y="0"/>
            <a:ext cx="12192635" cy="6857365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33000">
                <a:schemeClr val="accent1">
                  <a:lumMod val="45000"/>
                  <a:lumOff val="55000"/>
                </a:schemeClr>
              </a:gs>
              <a:gs pos="99000">
                <a:srgbClr val="E2BA7A"/>
              </a:gs>
              <a:gs pos="73000">
                <a:srgbClr val="E2BA7A"/>
              </a:gs>
            </a:gsLst>
            <a:lin ang="5400000" scaled="0"/>
          </a:gradFill>
        </p:spPr>
      </p:pic>
      <p:sp useBgFill="1">
        <p:nvSpPr>
          <p:cNvPr id="10" name="圆角矩形 9"/>
          <p:cNvSpPr/>
          <p:nvPr/>
        </p:nvSpPr>
        <p:spPr>
          <a:xfrm>
            <a:off x="257810" y="4876165"/>
            <a:ext cx="11569700" cy="1363345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2" name="图片 1" descr="1"/>
          <p:cNvPicPr/>
          <p:nvPr/>
        </p:nvPicPr>
        <p:blipFill>
          <a:blip r:embed="rId3"/>
          <a:srcRect l="-1022" t="19769" r="1022" b="31824"/>
          <a:stretch>
            <a:fillRect/>
          </a:stretch>
        </p:blipFill>
        <p:spPr>
          <a:xfrm>
            <a:off x="5042535" y="4886960"/>
            <a:ext cx="2015490" cy="1259840"/>
          </a:xfrm>
          <a:prstGeom prst="rect">
            <a:avLst/>
          </a:prstGeom>
        </p:spPr>
      </p:pic>
      <p:pic>
        <p:nvPicPr>
          <p:cNvPr id="3" name="图片 2" descr="2"/>
          <p:cNvPicPr/>
          <p:nvPr/>
        </p:nvPicPr>
        <p:blipFill>
          <a:blip r:embed="rId4"/>
          <a:srcRect t="37028" b="13815"/>
          <a:stretch>
            <a:fillRect/>
          </a:stretch>
        </p:blipFill>
        <p:spPr>
          <a:xfrm>
            <a:off x="7300595" y="4886960"/>
            <a:ext cx="2015490" cy="1259840"/>
          </a:xfrm>
          <a:prstGeom prst="rect">
            <a:avLst/>
          </a:prstGeom>
        </p:spPr>
      </p:pic>
      <p:pic>
        <p:nvPicPr>
          <p:cNvPr id="4" name="图片 3" descr="C:/Users/Administrator/Desktop/图片12.png图片12"/>
          <p:cNvPicPr/>
          <p:nvPr/>
        </p:nvPicPr>
        <p:blipFill>
          <a:blip r:embed="rId2"/>
          <a:srcRect t="3165" b="3165"/>
          <a:stretch>
            <a:fillRect/>
          </a:stretch>
        </p:blipFill>
        <p:spPr>
          <a:xfrm>
            <a:off x="525780" y="4499610"/>
            <a:ext cx="2016125" cy="1259840"/>
          </a:xfrm>
          <a:prstGeom prst="rect">
            <a:avLst/>
          </a:prstGeom>
        </p:spPr>
      </p:pic>
      <p:pic>
        <p:nvPicPr>
          <p:cNvPr id="5" name="图片 4" descr="4"/>
          <p:cNvPicPr/>
          <p:nvPr/>
        </p:nvPicPr>
        <p:blipFill>
          <a:blip r:embed="rId5"/>
          <a:srcRect l="204" t="42787" r="-204" b="8824"/>
          <a:stretch>
            <a:fillRect/>
          </a:stretch>
        </p:blipFill>
        <p:spPr>
          <a:xfrm>
            <a:off x="2784475" y="4886960"/>
            <a:ext cx="2015490" cy="1259840"/>
          </a:xfrm>
          <a:prstGeom prst="rect">
            <a:avLst/>
          </a:prstGeom>
        </p:spPr>
      </p:pic>
      <p:pic>
        <p:nvPicPr>
          <p:cNvPr id="6" name="图片 5" descr="5"/>
          <p:cNvPicPr/>
          <p:nvPr/>
        </p:nvPicPr>
        <p:blipFill>
          <a:blip r:embed="rId6"/>
          <a:srcRect l="217" t="27481" r="-217" b="18833"/>
          <a:stretch>
            <a:fillRect/>
          </a:stretch>
        </p:blipFill>
        <p:spPr>
          <a:xfrm>
            <a:off x="9558655" y="4886960"/>
            <a:ext cx="2015490" cy="1259840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396240" y="301625"/>
            <a:ext cx="5873750" cy="41567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400" b="1">
                <a:solidFill>
                  <a:schemeClr val="tx1"/>
                </a:solidFill>
                <a:latin typeface="华康行楷体 W5" panose="03000509000000000000" charset="-122"/>
                <a:ea typeface="华康行楷体 W5" panose="03000509000000000000" charset="-122"/>
                <a:sym typeface="+mn-ea"/>
              </a:rPr>
              <a:t>集中式融合体系结构</a:t>
            </a:r>
            <a:endParaRPr lang="zh-CN" altLang="en-US" b="1">
              <a:solidFill>
                <a:schemeClr val="tx1"/>
              </a:solidFill>
            </a:endParaRPr>
          </a:p>
          <a:p>
            <a:endParaRPr lang="zh-CN" altLang="en-US" sz="1000" b="1">
              <a:solidFill>
                <a:schemeClr val="bg1"/>
              </a:solidFill>
            </a:endParaRPr>
          </a:p>
          <a:p>
            <a:pPr indent="0" algn="just" fontAlgn="auto">
              <a:lnSpc>
                <a:spcPct val="120000"/>
              </a:lnSpc>
            </a:pPr>
            <a:r>
              <a:rPr lang="zh-CN" altLang="en-US" sz="2000" b="1">
                <a:solidFill>
                  <a:schemeClr val="tx1"/>
                </a:solidFill>
                <a:latin typeface="方正仿宋_GB2312" panose="02000000000000000000" charset="-122"/>
                <a:ea typeface="方正仿宋_GB2312" panose="02000000000000000000" charset="-122"/>
                <a:sym typeface="+mn-ea"/>
              </a:rPr>
              <a:t>概念：</a:t>
            </a:r>
            <a:r>
              <a:rPr lang="zh-CN" altLang="en-US" sz="1600" b="1">
                <a:solidFill>
                  <a:schemeClr val="tx1"/>
                </a:solidFill>
                <a:latin typeface="方正仿宋_GB2312" panose="02000000000000000000" charset="-122"/>
                <a:ea typeface="方正仿宋_GB2312" panose="02000000000000000000" charset="-122"/>
                <a:sym typeface="+mn-ea"/>
              </a:rPr>
              <a:t>是将所有传感器采集到的原始数据直接传输至中央处理器进行处理。</a:t>
            </a:r>
            <a:endParaRPr lang="zh-CN" altLang="en-US" sz="1600" b="1">
              <a:solidFill>
                <a:schemeClr val="tx1"/>
              </a:solidFill>
              <a:latin typeface="方正仿宋_GB2312" panose="02000000000000000000" charset="-122"/>
              <a:ea typeface="方正仿宋_GB2312" panose="02000000000000000000" charset="-122"/>
            </a:endParaRPr>
          </a:p>
          <a:p>
            <a:pPr indent="0" algn="just" fontAlgn="auto">
              <a:lnSpc>
                <a:spcPct val="120000"/>
              </a:lnSpc>
            </a:pPr>
            <a:endParaRPr lang="zh-CN" altLang="en-US" sz="1000" b="1">
              <a:solidFill>
                <a:schemeClr val="tx1"/>
              </a:solidFill>
              <a:latin typeface="方正仿宋_GB2312" panose="02000000000000000000" charset="-122"/>
              <a:ea typeface="方正仿宋_GB2312" panose="02000000000000000000" charset="-122"/>
            </a:endParaRPr>
          </a:p>
          <a:p>
            <a:pPr indent="0" algn="just" fontAlgn="auto">
              <a:lnSpc>
                <a:spcPct val="120000"/>
              </a:lnSpc>
            </a:pPr>
            <a:r>
              <a:rPr lang="zh-CN" altLang="en-US" sz="2000" b="1">
                <a:solidFill>
                  <a:schemeClr val="tx1"/>
                </a:solidFill>
                <a:latin typeface="方正仿宋_GB2312" panose="02000000000000000000" charset="-122"/>
                <a:ea typeface="方正仿宋_GB2312" panose="02000000000000000000" charset="-122"/>
                <a:sym typeface="+mn-ea"/>
              </a:rPr>
              <a:t>工作流程：</a:t>
            </a:r>
            <a:r>
              <a:rPr lang="zh-CN" altLang="en-US" sz="1600" b="1">
                <a:solidFill>
                  <a:schemeClr val="tx1"/>
                </a:solidFill>
                <a:latin typeface="方正仿宋_GB2312" panose="02000000000000000000" charset="-122"/>
                <a:ea typeface="方正仿宋_GB2312" panose="02000000000000000000" charset="-122"/>
                <a:sym typeface="+mn-ea"/>
              </a:rPr>
              <a:t>传感器阵列采集环境信息并传输原始数据至中央处理器，处理器先对数据做时空校准与降噪，再提取特征，最后用融合算法整合数据并输出感知结果，为智能汽车决策与控制提供依据。</a:t>
            </a:r>
            <a:endParaRPr lang="zh-CN" altLang="en-US" sz="1600" b="1">
              <a:solidFill>
                <a:schemeClr val="tx1"/>
              </a:solidFill>
              <a:latin typeface="方正仿宋_GB2312" panose="02000000000000000000" charset="-122"/>
              <a:ea typeface="方正仿宋_GB2312" panose="02000000000000000000" charset="-122"/>
            </a:endParaRPr>
          </a:p>
          <a:p>
            <a:pPr indent="0" algn="just" fontAlgn="auto">
              <a:lnSpc>
                <a:spcPct val="120000"/>
              </a:lnSpc>
            </a:pPr>
            <a:endParaRPr lang="zh-CN" altLang="en-US" sz="1000" b="1">
              <a:solidFill>
                <a:schemeClr val="tx1"/>
              </a:solidFill>
              <a:latin typeface="方正仿宋_GB2312" panose="02000000000000000000" charset="-122"/>
              <a:ea typeface="方正仿宋_GB2312" panose="02000000000000000000" charset="-122"/>
            </a:endParaRPr>
          </a:p>
          <a:p>
            <a:pPr indent="0" algn="just" fontAlgn="auto">
              <a:lnSpc>
                <a:spcPct val="120000"/>
              </a:lnSpc>
            </a:pPr>
            <a:r>
              <a:rPr lang="zh-CN" altLang="en-US" sz="2000" b="1">
                <a:solidFill>
                  <a:schemeClr val="tx1"/>
                </a:solidFill>
                <a:latin typeface="方正仿宋_GB2312" panose="02000000000000000000" charset="-122"/>
                <a:ea typeface="方正仿宋_GB2312" panose="02000000000000000000" charset="-122"/>
                <a:sym typeface="+mn-ea"/>
              </a:rPr>
              <a:t>优势与局限：</a:t>
            </a:r>
            <a:r>
              <a:rPr lang="zh-CN" altLang="en-US" sz="1600" b="1">
                <a:solidFill>
                  <a:schemeClr val="tx1"/>
                </a:solidFill>
                <a:latin typeface="方正仿宋_GB2312" panose="02000000000000000000" charset="-122"/>
                <a:ea typeface="方正仿宋_GB2312" panose="02000000000000000000" charset="-122"/>
                <a:sym typeface="+mn-ea"/>
              </a:rPr>
              <a:t>集中式多传感器融合具备数据处理完整性高、融合精度理论上较高且融合策略灵活的优势，但存在对中央处理器性能要求高、易传输出延迟、系统可靠性低且扩展性差的局限。</a:t>
            </a:r>
            <a:endParaRPr lang="zh-CN" altLang="en-US" sz="1600" b="1">
              <a:solidFill>
                <a:schemeClr val="tx1"/>
              </a:solidFill>
              <a:latin typeface="方正仿宋_GB2312" panose="02000000000000000000" charset="-122"/>
              <a:ea typeface="方正仿宋_GB2312" panose="02000000000000000000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1000">
        <p14:doors dir="vert"/>
      </p:transition>
    </mc:Choice>
    <mc:Fallback>
      <p:transition spd="slow" advClick="0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3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3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30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0"/>
                            </p:stCondLst>
                            <p:childTnLst>
                              <p:par>
                                <p:cTn id="17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30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9" name="图片 8" descr="4"/>
          <p:cNvPicPr/>
          <p:nvPr/>
        </p:nvPicPr>
        <p:blipFill>
          <a:blip r:embed="rId2">
            <a:alphaModFix amt="20000"/>
          </a:blip>
          <a:srcRect l="204" t="42787" r="-204" b="8824"/>
          <a:stretch>
            <a:fillRect/>
          </a:stretch>
        </p:blipFill>
        <p:spPr>
          <a:xfrm>
            <a:off x="0" y="635"/>
            <a:ext cx="12192000" cy="6857365"/>
          </a:xfrm>
          <a:prstGeom prst="rect">
            <a:avLst/>
          </a:prstGeom>
        </p:spPr>
      </p:pic>
      <p:sp useBgFill="1">
        <p:nvSpPr>
          <p:cNvPr id="10" name="圆角矩形 9"/>
          <p:cNvSpPr/>
          <p:nvPr/>
        </p:nvSpPr>
        <p:spPr>
          <a:xfrm>
            <a:off x="257810" y="4876165"/>
            <a:ext cx="11569700" cy="1363345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2" name="图片 1" descr="1"/>
          <p:cNvPicPr/>
          <p:nvPr/>
        </p:nvPicPr>
        <p:blipFill>
          <a:blip r:embed="rId3"/>
          <a:srcRect l="-1022" t="19769" r="1022" b="31824"/>
          <a:stretch>
            <a:fillRect/>
          </a:stretch>
        </p:blipFill>
        <p:spPr>
          <a:xfrm>
            <a:off x="5042535" y="4886960"/>
            <a:ext cx="2015490" cy="1259840"/>
          </a:xfrm>
          <a:prstGeom prst="rect">
            <a:avLst/>
          </a:prstGeom>
        </p:spPr>
      </p:pic>
      <p:pic>
        <p:nvPicPr>
          <p:cNvPr id="3" name="图片 2" descr="2"/>
          <p:cNvPicPr/>
          <p:nvPr/>
        </p:nvPicPr>
        <p:blipFill>
          <a:blip r:embed="rId4"/>
          <a:srcRect t="37028" b="13815"/>
          <a:stretch>
            <a:fillRect/>
          </a:stretch>
        </p:blipFill>
        <p:spPr>
          <a:xfrm>
            <a:off x="7300595" y="4886960"/>
            <a:ext cx="2015490" cy="1259840"/>
          </a:xfrm>
          <a:prstGeom prst="rect">
            <a:avLst/>
          </a:prstGeom>
        </p:spPr>
      </p:pic>
      <p:pic>
        <p:nvPicPr>
          <p:cNvPr id="4" name="图片 3" descr="C:/Users/Administrator/Desktop/图片12.png图片12"/>
          <p:cNvPicPr/>
          <p:nvPr/>
        </p:nvPicPr>
        <p:blipFill>
          <a:blip r:embed="rId5"/>
          <a:srcRect t="3165" b="3165"/>
          <a:stretch>
            <a:fillRect/>
          </a:stretch>
        </p:blipFill>
        <p:spPr>
          <a:xfrm>
            <a:off x="525780" y="4886960"/>
            <a:ext cx="2016125" cy="1259840"/>
          </a:xfrm>
          <a:prstGeom prst="rect">
            <a:avLst/>
          </a:prstGeom>
        </p:spPr>
      </p:pic>
      <p:pic>
        <p:nvPicPr>
          <p:cNvPr id="5" name="图片 4" descr="4"/>
          <p:cNvPicPr/>
          <p:nvPr/>
        </p:nvPicPr>
        <p:blipFill>
          <a:blip r:embed="rId2"/>
          <a:srcRect l="204" t="42787" r="-204" b="8824"/>
          <a:stretch>
            <a:fillRect/>
          </a:stretch>
        </p:blipFill>
        <p:spPr>
          <a:xfrm>
            <a:off x="2784475" y="4523105"/>
            <a:ext cx="2015490" cy="1259840"/>
          </a:xfrm>
          <a:prstGeom prst="rect">
            <a:avLst/>
          </a:prstGeom>
        </p:spPr>
      </p:pic>
      <p:pic>
        <p:nvPicPr>
          <p:cNvPr id="6" name="图片 5" descr="5"/>
          <p:cNvPicPr/>
          <p:nvPr/>
        </p:nvPicPr>
        <p:blipFill>
          <a:blip r:embed="rId6"/>
          <a:srcRect l="217" t="27481" r="-217" b="18833"/>
          <a:stretch>
            <a:fillRect/>
          </a:stretch>
        </p:blipFill>
        <p:spPr>
          <a:xfrm>
            <a:off x="9558655" y="4886960"/>
            <a:ext cx="2015490" cy="1259840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1569720" y="301625"/>
            <a:ext cx="5873750" cy="36023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400" b="1">
                <a:latin typeface="华康行楷体 W5" panose="03000509000000000000" charset="-122"/>
                <a:ea typeface="华康行楷体 W5" panose="03000509000000000000" charset="-122"/>
                <a:sym typeface="+mn-ea"/>
              </a:rPr>
              <a:t>分布式融合体系结构</a:t>
            </a:r>
            <a:endParaRPr lang="zh-CN" altLang="en-US" sz="2400" b="1">
              <a:solidFill>
                <a:schemeClr val="tx1"/>
              </a:solidFill>
              <a:latin typeface="华康行楷体 W5" panose="03000509000000000000" charset="-122"/>
              <a:ea typeface="华康行楷体 W5" panose="03000509000000000000" charset="-122"/>
            </a:endParaRPr>
          </a:p>
          <a:p>
            <a:endParaRPr lang="zh-CN" altLang="en-US" sz="1000" b="1">
              <a:sym typeface="+mn-ea"/>
            </a:endParaRPr>
          </a:p>
          <a:p>
            <a:pPr indent="0" fontAlgn="auto">
              <a:lnSpc>
                <a:spcPct val="120000"/>
              </a:lnSpc>
            </a:pPr>
            <a:r>
              <a:rPr lang="zh-CN" altLang="en-US" sz="2000" b="1">
                <a:latin typeface="方正仿宋_GB2312" panose="02000000000000000000" charset="-122"/>
                <a:ea typeface="方正仿宋_GB2312" panose="02000000000000000000" charset="-122"/>
                <a:cs typeface="方正仿宋_GB2312" panose="02000000000000000000" charset="-122"/>
                <a:sym typeface="+mn-ea"/>
              </a:rPr>
              <a:t>概念：</a:t>
            </a:r>
            <a:r>
              <a:rPr lang="zh-CN" altLang="en-US" sz="1600" b="1">
                <a:latin typeface="方正仿宋_GB2312" panose="02000000000000000000" charset="-122"/>
                <a:ea typeface="方正仿宋_GB2312" panose="02000000000000000000" charset="-122"/>
                <a:cs typeface="方正仿宋_GB2312" panose="02000000000000000000" charset="-122"/>
                <a:sym typeface="+mn-ea"/>
              </a:rPr>
              <a:t>分布式融合体系结构中，每个传感器或传感器组配备独立的处理单元。</a:t>
            </a:r>
            <a:endParaRPr lang="zh-CN" altLang="en-US" sz="1600" b="1">
              <a:solidFill>
                <a:schemeClr val="tx1"/>
              </a:solidFill>
              <a:latin typeface="方正仿宋_GB2312" panose="02000000000000000000" charset="-122"/>
              <a:ea typeface="方正仿宋_GB2312" panose="02000000000000000000" charset="-122"/>
              <a:cs typeface="方正仿宋_GB2312" panose="02000000000000000000" charset="-122"/>
            </a:endParaRPr>
          </a:p>
          <a:p>
            <a:pPr indent="0" fontAlgn="auto">
              <a:lnSpc>
                <a:spcPct val="120000"/>
              </a:lnSpc>
            </a:pPr>
            <a:endParaRPr lang="zh-CN" altLang="en-US" sz="1000" b="1">
              <a:solidFill>
                <a:schemeClr val="tx1"/>
              </a:solidFill>
              <a:latin typeface="方正仿宋_GB2312" panose="02000000000000000000" charset="-122"/>
              <a:ea typeface="方正仿宋_GB2312" panose="02000000000000000000" charset="-122"/>
              <a:cs typeface="方正仿宋_GB2312" panose="02000000000000000000" charset="-122"/>
            </a:endParaRPr>
          </a:p>
          <a:p>
            <a:pPr indent="0" fontAlgn="auto">
              <a:lnSpc>
                <a:spcPct val="120000"/>
              </a:lnSpc>
            </a:pPr>
            <a:r>
              <a:rPr lang="zh-CN" altLang="en-US" sz="2000" b="1">
                <a:latin typeface="方正仿宋_GB2312" panose="02000000000000000000" charset="-122"/>
                <a:ea typeface="方正仿宋_GB2312" panose="02000000000000000000" charset="-122"/>
                <a:cs typeface="方正仿宋_GB2312" panose="02000000000000000000" charset="-122"/>
                <a:sym typeface="+mn-ea"/>
              </a:rPr>
              <a:t>工作流程：</a:t>
            </a:r>
            <a:r>
              <a:rPr lang="zh-CN" altLang="en-US" sz="1600" b="1">
                <a:solidFill>
                  <a:schemeClr val="tx1"/>
                </a:solidFill>
                <a:latin typeface="方正仿宋_GB2312" panose="02000000000000000000" charset="-122"/>
                <a:ea typeface="方正仿宋_GB2312" panose="02000000000000000000" charset="-122"/>
                <a:cs typeface="方正仿宋_GB2312" panose="02000000000000000000" charset="-122"/>
                <a:sym typeface="+mn-ea"/>
              </a:rPr>
              <a:t>传感器采集数据后，本地处理单元立即启动预处理程序，包括数据滤波、特征提取、初步目标识别等；处理完成后，将精简后的特征数据（如目标的位置、速度、类别特征向量）或检测结果（如检测到前方有障碍物）发送至中央处理器；中央处理器接收到各处理单元的数据后，通过融合算法（如加权投票法、</a:t>
            </a:r>
            <a:r>
              <a:rPr lang="en-US" altLang="zh-CN" sz="1600" b="1">
                <a:solidFill>
                  <a:schemeClr val="tx1"/>
                </a:solidFill>
                <a:latin typeface="方正仿宋_GB2312" panose="02000000000000000000" charset="-122"/>
                <a:ea typeface="方正仿宋_GB2312" panose="02000000000000000000" charset="-122"/>
                <a:cs typeface="方正仿宋_GB2312" panose="02000000000000000000" charset="-122"/>
                <a:sym typeface="+mn-ea"/>
              </a:rPr>
              <a:t>D-S</a:t>
            </a:r>
            <a:r>
              <a:rPr lang="zh-CN" altLang="en-US" sz="1600" b="1">
                <a:solidFill>
                  <a:schemeClr val="tx1"/>
                </a:solidFill>
                <a:latin typeface="方正仿宋_GB2312" panose="02000000000000000000" charset="-122"/>
                <a:ea typeface="方正仿宋_GB2312" panose="02000000000000000000" charset="-122"/>
                <a:cs typeface="方正仿宋_GB2312" panose="02000000000000000000" charset="-122"/>
                <a:sym typeface="+mn-ea"/>
              </a:rPr>
              <a:t>证据理论方法）对这些信息进行综合分析，生成最终的融合结果。</a:t>
            </a:r>
            <a:endParaRPr lang="zh-CN" altLang="en-US" sz="1600" b="1">
              <a:solidFill>
                <a:schemeClr val="tx1"/>
              </a:solidFill>
              <a:latin typeface="方正仿宋_GB2312" panose="02000000000000000000" charset="-122"/>
              <a:ea typeface="方正仿宋_GB2312" panose="02000000000000000000" charset="-122"/>
              <a:cs typeface="方正仿宋_GB2312" panose="02000000000000000000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1000">
        <p159:morph option="byObject"/>
      </p:transition>
    </mc:Choice>
    <mc:Fallback>
      <p:transition spd="slow" advClick="0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5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5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000"/>
                            </p:stCondLst>
                            <p:childTnLst>
                              <p:par>
                                <p:cTn id="13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8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80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8" name="图片 7" descr="1"/>
          <p:cNvPicPr/>
          <p:nvPr/>
        </p:nvPicPr>
        <p:blipFill>
          <a:blip r:embed="rId2">
            <a:alphaModFix amt="20000"/>
          </a:blip>
          <a:srcRect l="-1022" t="19769" r="1022" b="31824"/>
          <a:stretch>
            <a:fillRect/>
          </a:stretch>
        </p:blipFill>
        <p:spPr>
          <a:xfrm>
            <a:off x="0" y="635"/>
            <a:ext cx="12192000" cy="6857365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44000">
                <a:srgbClr val="FFFFFF">
                  <a:alpha val="57000"/>
                </a:srgbClr>
              </a:gs>
              <a:gs pos="100000">
                <a:schemeClr val="bg1">
                  <a:alpha val="5000"/>
                </a:schemeClr>
              </a:gs>
              <a:gs pos="75000">
                <a:schemeClr val="bg1">
                  <a:alpha val="42000"/>
                </a:schemeClr>
              </a:gs>
            </a:gsLst>
            <a:lin ang="0" scaled="0"/>
          </a:gradFill>
        </p:spPr>
      </p:pic>
      <p:sp useBgFill="1">
        <p:nvSpPr>
          <p:cNvPr id="10" name="圆角矩形 9"/>
          <p:cNvSpPr/>
          <p:nvPr/>
        </p:nvSpPr>
        <p:spPr>
          <a:xfrm>
            <a:off x="257810" y="4876165"/>
            <a:ext cx="11569700" cy="1363345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2" name="图片 1" descr="1"/>
          <p:cNvPicPr/>
          <p:nvPr/>
        </p:nvPicPr>
        <p:blipFill>
          <a:blip r:embed="rId2"/>
          <a:srcRect l="-1022" t="19769" r="1022" b="31824"/>
          <a:stretch>
            <a:fillRect/>
          </a:stretch>
        </p:blipFill>
        <p:spPr>
          <a:xfrm>
            <a:off x="5042535" y="4617085"/>
            <a:ext cx="2015490" cy="1259840"/>
          </a:xfrm>
          <a:prstGeom prst="rect">
            <a:avLst/>
          </a:prstGeom>
        </p:spPr>
      </p:pic>
      <p:pic>
        <p:nvPicPr>
          <p:cNvPr id="3" name="图片 2" descr="2"/>
          <p:cNvPicPr/>
          <p:nvPr/>
        </p:nvPicPr>
        <p:blipFill>
          <a:blip r:embed="rId3"/>
          <a:srcRect t="37028" b="13815"/>
          <a:stretch>
            <a:fillRect/>
          </a:stretch>
        </p:blipFill>
        <p:spPr>
          <a:xfrm>
            <a:off x="7300595" y="4886960"/>
            <a:ext cx="2015490" cy="1259840"/>
          </a:xfrm>
          <a:prstGeom prst="rect">
            <a:avLst/>
          </a:prstGeom>
        </p:spPr>
      </p:pic>
      <p:pic>
        <p:nvPicPr>
          <p:cNvPr id="4" name="图片 3" descr="C:/Users/Administrator/Desktop/图片12.png图片12"/>
          <p:cNvPicPr/>
          <p:nvPr/>
        </p:nvPicPr>
        <p:blipFill>
          <a:blip r:embed="rId4"/>
          <a:srcRect t="3165" b="3165"/>
          <a:stretch>
            <a:fillRect/>
          </a:stretch>
        </p:blipFill>
        <p:spPr>
          <a:xfrm>
            <a:off x="525780" y="4886960"/>
            <a:ext cx="2016125" cy="1259840"/>
          </a:xfrm>
          <a:prstGeom prst="rect">
            <a:avLst/>
          </a:prstGeom>
        </p:spPr>
      </p:pic>
      <p:pic>
        <p:nvPicPr>
          <p:cNvPr id="5" name="图片 4" descr="4"/>
          <p:cNvPicPr/>
          <p:nvPr/>
        </p:nvPicPr>
        <p:blipFill>
          <a:blip r:embed="rId5"/>
          <a:srcRect l="204" t="42787" r="-204" b="8824"/>
          <a:stretch>
            <a:fillRect/>
          </a:stretch>
        </p:blipFill>
        <p:spPr>
          <a:xfrm>
            <a:off x="2784475" y="4886960"/>
            <a:ext cx="2015490" cy="1259840"/>
          </a:xfrm>
          <a:prstGeom prst="rect">
            <a:avLst/>
          </a:prstGeom>
        </p:spPr>
      </p:pic>
      <p:pic>
        <p:nvPicPr>
          <p:cNvPr id="6" name="图片 5" descr="5"/>
          <p:cNvPicPr/>
          <p:nvPr/>
        </p:nvPicPr>
        <p:blipFill>
          <a:blip r:embed="rId6"/>
          <a:srcRect l="217" t="27481" r="-217" b="18833"/>
          <a:stretch>
            <a:fillRect/>
          </a:stretch>
        </p:blipFill>
        <p:spPr>
          <a:xfrm>
            <a:off x="9558655" y="4886960"/>
            <a:ext cx="2015490" cy="1259840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3101340" y="690245"/>
            <a:ext cx="5873750" cy="34175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400" b="1">
                <a:solidFill>
                  <a:schemeClr val="tx1"/>
                </a:solidFill>
                <a:latin typeface="方正仿宋_GB2312" panose="02000000000000000000" charset="-122"/>
                <a:ea typeface="方正仿宋_GB2312" panose="02000000000000000000" charset="-122"/>
                <a:sym typeface="+mn-ea"/>
              </a:rPr>
              <a:t>分布式融合体系结构</a:t>
            </a:r>
            <a:endParaRPr lang="zh-CN" altLang="en-US" sz="2400" b="1">
              <a:solidFill>
                <a:schemeClr val="tx1"/>
              </a:solidFill>
              <a:latin typeface="方正仿宋_GB2312" panose="02000000000000000000" charset="-122"/>
              <a:ea typeface="方正仿宋_GB2312" panose="02000000000000000000" charset="-122"/>
            </a:endParaRPr>
          </a:p>
          <a:p>
            <a:endParaRPr lang="zh-CN" altLang="en-US" sz="1000" b="1">
              <a:solidFill>
                <a:schemeClr val="bg1"/>
              </a:solidFill>
              <a:latin typeface="方正仿宋_GB2312" panose="02000000000000000000" charset="-122"/>
              <a:ea typeface="方正仿宋_GB2312" panose="02000000000000000000" charset="-122"/>
              <a:sym typeface="+mn-ea"/>
            </a:endParaRPr>
          </a:p>
          <a:p>
            <a:pPr indent="0" fontAlgn="auto">
              <a:lnSpc>
                <a:spcPct val="120000"/>
              </a:lnSpc>
            </a:pPr>
            <a:r>
              <a:rPr lang="zh-CN" altLang="en-US" sz="2000" b="1">
                <a:solidFill>
                  <a:schemeClr val="tx1"/>
                </a:solidFill>
                <a:latin typeface="方正仿宋_GB2312" panose="02000000000000000000" charset="-122"/>
                <a:ea typeface="方正仿宋_GB2312" panose="02000000000000000000" charset="-122"/>
                <a:sym typeface="+mn-ea"/>
              </a:rPr>
              <a:t>优势与局限</a:t>
            </a:r>
            <a:endParaRPr lang="zh-CN" altLang="en-US" sz="2000" b="1">
              <a:solidFill>
                <a:schemeClr val="tx1"/>
              </a:solidFill>
              <a:latin typeface="方正仿宋_GB2312" panose="02000000000000000000" charset="-122"/>
              <a:ea typeface="方正仿宋_GB2312" panose="02000000000000000000" charset="-122"/>
              <a:sym typeface="+mn-ea"/>
            </a:endParaRPr>
          </a:p>
          <a:p>
            <a:pPr indent="0" fontAlgn="auto">
              <a:lnSpc>
                <a:spcPct val="120000"/>
              </a:lnSpc>
            </a:pPr>
            <a:endParaRPr lang="zh-CN" altLang="en-US" sz="1000" b="1">
              <a:solidFill>
                <a:schemeClr val="tx1"/>
              </a:solidFill>
              <a:latin typeface="方正仿宋_GB2312" panose="02000000000000000000" charset="-122"/>
              <a:ea typeface="方正仿宋_GB2312" panose="02000000000000000000" charset="-122"/>
              <a:sym typeface="+mn-ea"/>
            </a:endParaRPr>
          </a:p>
          <a:p>
            <a:pPr indent="0" fontAlgn="auto">
              <a:lnSpc>
                <a:spcPct val="120000"/>
              </a:lnSpc>
            </a:pPr>
            <a:r>
              <a:rPr lang="zh-CN" altLang="en-US" sz="1600" b="1">
                <a:solidFill>
                  <a:schemeClr val="tx1"/>
                </a:solidFill>
                <a:latin typeface="方正仿宋_GB2312" panose="02000000000000000000" charset="-122"/>
                <a:ea typeface="方正仿宋_GB2312" panose="02000000000000000000" charset="-122"/>
                <a:sym typeface="+mn-ea"/>
              </a:rPr>
              <a:t>优势：减轻了中央处理器的计算压力，减少了数据传输量，提高了系统的实时性；单个传感器或处理单元故障对整体系统影响较小，增强了系统可靠性；便于系统扩展，新增传感器只需配备对应的处理单元，不需要大幅改动中央处理器。</a:t>
            </a:r>
            <a:endParaRPr lang="zh-CN" altLang="en-US" sz="1600" b="1">
              <a:solidFill>
                <a:schemeClr val="tx1"/>
              </a:solidFill>
              <a:latin typeface="方正仿宋_GB2312" panose="02000000000000000000" charset="-122"/>
              <a:ea typeface="方正仿宋_GB2312" panose="02000000000000000000" charset="-122"/>
              <a:sym typeface="+mn-ea"/>
            </a:endParaRPr>
          </a:p>
          <a:p>
            <a:pPr indent="0" fontAlgn="auto">
              <a:lnSpc>
                <a:spcPct val="120000"/>
              </a:lnSpc>
            </a:pPr>
            <a:endParaRPr lang="zh-CN" altLang="en-US" sz="1000" b="1">
              <a:solidFill>
                <a:schemeClr val="tx1"/>
              </a:solidFill>
              <a:latin typeface="方正仿宋_GB2312" panose="02000000000000000000" charset="-122"/>
              <a:ea typeface="方正仿宋_GB2312" panose="02000000000000000000" charset="-122"/>
              <a:sym typeface="+mn-ea"/>
            </a:endParaRPr>
          </a:p>
          <a:p>
            <a:pPr indent="0" fontAlgn="auto">
              <a:lnSpc>
                <a:spcPct val="120000"/>
              </a:lnSpc>
            </a:pPr>
            <a:r>
              <a:rPr lang="zh-CN" altLang="en-US" sz="1600" b="1">
                <a:solidFill>
                  <a:schemeClr val="tx1"/>
                </a:solidFill>
                <a:latin typeface="方正仿宋_GB2312" panose="02000000000000000000" charset="-122"/>
                <a:ea typeface="方正仿宋_GB2312" panose="02000000000000000000" charset="-122"/>
                <a:sym typeface="+mn-ea"/>
              </a:rPr>
              <a:t>局限：本地处理单元的处理能力有限，可能导致部分信息丢失，影响最终融合精度；各传感器处理单元之间的协调难度较大，需要复杂的通信协议和同步机制来确保数据的一致性。</a:t>
            </a:r>
            <a:endParaRPr lang="zh-CN" altLang="en-US" sz="1600" b="1">
              <a:solidFill>
                <a:schemeClr val="tx1"/>
              </a:solidFill>
              <a:latin typeface="方正仿宋_GB2312" panose="02000000000000000000" charset="-122"/>
              <a:ea typeface="方正仿宋_GB2312" panose="02000000000000000000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1000">
        <p159:morph option="byObject"/>
      </p:transition>
    </mc:Choice>
    <mc:Fallback>
      <p:transition spd="slow" advClick="0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2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8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80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000"/>
                            </p:stCondLst>
                            <p:childTnLst>
                              <p:par>
                                <p:cTn id="17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5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50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9" name="图片 8" descr="2"/>
          <p:cNvPicPr/>
          <p:nvPr/>
        </p:nvPicPr>
        <p:blipFill>
          <a:blip r:embed="rId2">
            <a:alphaModFix amt="20000"/>
          </a:blip>
          <a:srcRect t="37028" b="13815"/>
          <a:stretch>
            <a:fillRect/>
          </a:stretch>
        </p:blipFill>
        <p:spPr>
          <a:xfrm>
            <a:off x="0" y="0"/>
            <a:ext cx="12192635" cy="6858000"/>
          </a:xfrm>
          <a:prstGeom prst="rect">
            <a:avLst/>
          </a:prstGeom>
          <a:gradFill>
            <a:gsLst>
              <a:gs pos="0">
                <a:srgbClr val="FFFFFF">
                  <a:alpha val="57000"/>
                </a:srgbClr>
              </a:gs>
              <a:gs pos="51000">
                <a:schemeClr val="bg1">
                  <a:alpha val="5000"/>
                </a:schemeClr>
              </a:gs>
              <a:gs pos="24000">
                <a:schemeClr val="bg1">
                  <a:alpha val="42000"/>
                </a:schemeClr>
              </a:gs>
            </a:gsLst>
            <a:lin ang="0" scaled="0"/>
          </a:gradFill>
        </p:spPr>
      </p:pic>
      <p:sp useBgFill="1">
        <p:nvSpPr>
          <p:cNvPr id="10" name="圆角矩形 9"/>
          <p:cNvSpPr/>
          <p:nvPr/>
        </p:nvSpPr>
        <p:spPr>
          <a:xfrm>
            <a:off x="257810" y="4876165"/>
            <a:ext cx="11569700" cy="1363345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2" name="图片 1" descr="1"/>
          <p:cNvPicPr/>
          <p:nvPr/>
        </p:nvPicPr>
        <p:blipFill>
          <a:blip r:embed="rId3"/>
          <a:srcRect l="-1022" t="19769" r="1022" b="31824"/>
          <a:stretch>
            <a:fillRect/>
          </a:stretch>
        </p:blipFill>
        <p:spPr>
          <a:xfrm>
            <a:off x="5076190" y="4876165"/>
            <a:ext cx="2015490" cy="1259840"/>
          </a:xfrm>
          <a:prstGeom prst="rect">
            <a:avLst/>
          </a:prstGeom>
        </p:spPr>
      </p:pic>
      <p:pic>
        <p:nvPicPr>
          <p:cNvPr id="3" name="图片 2" descr="2"/>
          <p:cNvPicPr/>
          <p:nvPr/>
        </p:nvPicPr>
        <p:blipFill>
          <a:blip r:embed="rId2"/>
          <a:srcRect t="37028" b="13815"/>
          <a:stretch>
            <a:fillRect/>
          </a:stretch>
        </p:blipFill>
        <p:spPr>
          <a:xfrm>
            <a:off x="7367905" y="4617085"/>
            <a:ext cx="2015490" cy="1259840"/>
          </a:xfrm>
          <a:prstGeom prst="rect">
            <a:avLst/>
          </a:prstGeom>
        </p:spPr>
      </p:pic>
      <p:pic>
        <p:nvPicPr>
          <p:cNvPr id="4" name="图片 3" descr="C:/Users/Administrator/Desktop/图片12.png图片12"/>
          <p:cNvPicPr/>
          <p:nvPr/>
        </p:nvPicPr>
        <p:blipFill>
          <a:blip r:embed="rId4"/>
          <a:srcRect t="3165" b="3165"/>
          <a:stretch>
            <a:fillRect/>
          </a:stretch>
        </p:blipFill>
        <p:spPr>
          <a:xfrm>
            <a:off x="525780" y="4886960"/>
            <a:ext cx="2016125" cy="1259840"/>
          </a:xfrm>
          <a:prstGeom prst="rect">
            <a:avLst/>
          </a:prstGeom>
        </p:spPr>
      </p:pic>
      <p:pic>
        <p:nvPicPr>
          <p:cNvPr id="5" name="图片 4" descr="4"/>
          <p:cNvPicPr/>
          <p:nvPr/>
        </p:nvPicPr>
        <p:blipFill>
          <a:blip r:embed="rId5"/>
          <a:srcRect l="204" t="42787" r="-204" b="8824"/>
          <a:stretch>
            <a:fillRect/>
          </a:stretch>
        </p:blipFill>
        <p:spPr>
          <a:xfrm>
            <a:off x="2784475" y="4886960"/>
            <a:ext cx="2015490" cy="1259840"/>
          </a:xfrm>
          <a:prstGeom prst="rect">
            <a:avLst/>
          </a:prstGeom>
        </p:spPr>
      </p:pic>
      <p:pic>
        <p:nvPicPr>
          <p:cNvPr id="6" name="图片 5" descr="5"/>
          <p:cNvPicPr/>
          <p:nvPr/>
        </p:nvPicPr>
        <p:blipFill>
          <a:blip r:embed="rId6"/>
          <a:srcRect l="217" t="27481" r="-217" b="18833"/>
          <a:stretch>
            <a:fillRect/>
          </a:stretch>
        </p:blipFill>
        <p:spPr>
          <a:xfrm>
            <a:off x="9558655" y="4886960"/>
            <a:ext cx="2015490" cy="1259840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4387850" y="366395"/>
            <a:ext cx="7128510" cy="4046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400" b="1">
                <a:solidFill>
                  <a:schemeClr val="bg1"/>
                </a:solidFill>
                <a:latin typeface="华康行楷体 W5" panose="03000509000000000000" charset="-122"/>
                <a:ea typeface="华康行楷体 W5" panose="03000509000000000000" charset="-122"/>
              </a:rPr>
              <a:t>分层式融合体系结构</a:t>
            </a:r>
            <a:endParaRPr lang="zh-CN" altLang="en-US" sz="2400" b="1">
              <a:solidFill>
                <a:schemeClr val="bg1"/>
              </a:solidFill>
              <a:latin typeface="华康行楷体 W5" panose="03000509000000000000" charset="-122"/>
              <a:ea typeface="华康行楷体 W5" panose="03000509000000000000" charset="-122"/>
            </a:endParaRPr>
          </a:p>
          <a:p>
            <a:endParaRPr lang="zh-CN" altLang="en-US" sz="1000" b="1">
              <a:solidFill>
                <a:schemeClr val="bg1"/>
              </a:solidFill>
              <a:sym typeface="+mn-ea"/>
            </a:endParaRPr>
          </a:p>
          <a:p>
            <a:pPr indent="0" fontAlgn="auto">
              <a:lnSpc>
                <a:spcPct val="120000"/>
              </a:lnSpc>
            </a:pPr>
            <a:r>
              <a:rPr lang="zh-CN" altLang="en-US" sz="2000" b="1">
                <a:solidFill>
                  <a:schemeClr val="bg1"/>
                </a:solidFill>
                <a:latin typeface="方正仿宋_GB2312" panose="02000000000000000000" charset="-122"/>
                <a:ea typeface="方正仿宋_GB2312" panose="02000000000000000000" charset="-122"/>
                <a:cs typeface="方正仿宋_GB2312" panose="02000000000000000000" charset="-122"/>
                <a:sym typeface="+mn-ea"/>
              </a:rPr>
              <a:t>概述：</a:t>
            </a:r>
            <a:r>
              <a:rPr lang="zh-CN" altLang="en-US" sz="1600" b="1">
                <a:solidFill>
                  <a:schemeClr val="bg1"/>
                </a:solidFill>
                <a:latin typeface="方正仿宋_GB2312" panose="02000000000000000000" charset="-122"/>
                <a:ea typeface="方正仿宋_GB2312" panose="02000000000000000000" charset="-122"/>
                <a:cs typeface="方正仿宋_GB2312" panose="02000000000000000000" charset="-122"/>
                <a:sym typeface="+mn-ea"/>
              </a:rPr>
              <a:t>分层式融合体系结构将多传感器融合过程分为多个层次，通常包括数据层、特征层和决策层。</a:t>
            </a:r>
            <a:endParaRPr lang="zh-CN" altLang="en-US" sz="2000" b="1">
              <a:solidFill>
                <a:schemeClr val="bg1"/>
              </a:solidFill>
              <a:latin typeface="方正仿宋_GB2312" panose="02000000000000000000" charset="-122"/>
              <a:ea typeface="方正仿宋_GB2312" panose="02000000000000000000" charset="-122"/>
              <a:cs typeface="方正仿宋_GB2312" panose="02000000000000000000" charset="-122"/>
              <a:sym typeface="+mn-ea"/>
            </a:endParaRPr>
          </a:p>
          <a:p>
            <a:pPr indent="0" fontAlgn="auto">
              <a:lnSpc>
                <a:spcPct val="120000"/>
              </a:lnSpc>
            </a:pPr>
            <a:endParaRPr lang="zh-CN" altLang="en-US" sz="1000" b="1">
              <a:solidFill>
                <a:schemeClr val="bg1"/>
              </a:solidFill>
              <a:latin typeface="方正仿宋_GB2312" panose="02000000000000000000" charset="-122"/>
              <a:ea typeface="方正仿宋_GB2312" panose="02000000000000000000" charset="-122"/>
              <a:cs typeface="方正仿宋_GB2312" panose="02000000000000000000" charset="-122"/>
              <a:sym typeface="+mn-ea"/>
            </a:endParaRPr>
          </a:p>
          <a:p>
            <a:pPr indent="0" fontAlgn="auto">
              <a:lnSpc>
                <a:spcPct val="120000"/>
              </a:lnSpc>
            </a:pPr>
            <a:r>
              <a:rPr lang="zh-CN" altLang="en-US" sz="2000" b="1">
                <a:solidFill>
                  <a:schemeClr val="bg1"/>
                </a:solidFill>
                <a:latin typeface="方正仿宋_GB2312" panose="02000000000000000000" charset="-122"/>
                <a:ea typeface="方正仿宋_GB2312" panose="02000000000000000000" charset="-122"/>
                <a:cs typeface="方正仿宋_GB2312" panose="02000000000000000000" charset="-122"/>
                <a:sym typeface="+mn-ea"/>
              </a:rPr>
              <a:t>工作流程：</a:t>
            </a:r>
            <a:r>
              <a:rPr lang="en-US" altLang="en-US" sz="1600" b="1">
                <a:solidFill>
                  <a:schemeClr val="bg1"/>
                </a:solidFill>
                <a:latin typeface="方正仿宋_GB2312" panose="02000000000000000000" charset="-122"/>
                <a:ea typeface="方正仿宋_GB2312" panose="02000000000000000000" charset="-122"/>
                <a:cs typeface="方正仿宋_GB2312" panose="02000000000000000000" charset="-122"/>
                <a:sym typeface="+mn-ea"/>
              </a:rPr>
              <a:t>①   </a:t>
            </a:r>
            <a:r>
              <a:rPr lang="zh-CN" altLang="en-US" sz="1600" b="1">
                <a:solidFill>
                  <a:schemeClr val="bg1"/>
                </a:solidFill>
                <a:latin typeface="方正仿宋_GB2312" panose="02000000000000000000" charset="-122"/>
                <a:ea typeface="方正仿宋_GB2312" panose="02000000000000000000" charset="-122"/>
                <a:cs typeface="方正仿宋_GB2312" panose="02000000000000000000" charset="-122"/>
                <a:sym typeface="+mn-ea"/>
              </a:rPr>
              <a:t>数据层融合</a:t>
            </a:r>
            <a:r>
              <a:rPr lang="en-US" altLang="zh-CN" sz="1600" b="1">
                <a:solidFill>
                  <a:schemeClr val="bg1"/>
                </a:solidFill>
                <a:latin typeface="方正仿宋_GB2312" panose="02000000000000000000" charset="-122"/>
                <a:ea typeface="方正仿宋_GB2312" panose="02000000000000000000" charset="-122"/>
                <a:cs typeface="方正仿宋_GB2312" panose="02000000000000000000" charset="-122"/>
                <a:sym typeface="+mn-ea"/>
              </a:rPr>
              <a:t>   </a:t>
            </a:r>
            <a:r>
              <a:rPr lang="en-US" altLang="en-US" sz="1600" b="1">
                <a:solidFill>
                  <a:schemeClr val="bg1"/>
                </a:solidFill>
                <a:latin typeface="方正仿宋_GB2312" panose="02000000000000000000" charset="-122"/>
                <a:ea typeface="方正仿宋_GB2312" panose="02000000000000000000" charset="-122"/>
                <a:cs typeface="方正仿宋_GB2312" panose="02000000000000000000" charset="-122"/>
                <a:sym typeface="+mn-ea"/>
              </a:rPr>
              <a:t>②  </a:t>
            </a:r>
            <a:r>
              <a:rPr lang="zh-CN" altLang="en-US" sz="1600" b="1">
                <a:solidFill>
                  <a:schemeClr val="bg1"/>
                </a:solidFill>
                <a:latin typeface="方正仿宋_GB2312" panose="02000000000000000000" charset="-122"/>
                <a:ea typeface="方正仿宋_GB2312" panose="02000000000000000000" charset="-122"/>
                <a:cs typeface="方正仿宋_GB2312" panose="02000000000000000000" charset="-122"/>
                <a:sym typeface="+mn-ea"/>
              </a:rPr>
              <a:t>特征层融合</a:t>
            </a:r>
            <a:r>
              <a:rPr lang="en-US" altLang="zh-CN" sz="1600" b="1">
                <a:solidFill>
                  <a:schemeClr val="bg1"/>
                </a:solidFill>
                <a:latin typeface="方正仿宋_GB2312" panose="02000000000000000000" charset="-122"/>
                <a:ea typeface="方正仿宋_GB2312" panose="02000000000000000000" charset="-122"/>
                <a:cs typeface="方正仿宋_GB2312" panose="02000000000000000000" charset="-122"/>
                <a:sym typeface="+mn-ea"/>
              </a:rPr>
              <a:t>   </a:t>
            </a:r>
            <a:r>
              <a:rPr lang="en-US" altLang="en-US" sz="1600" b="1">
                <a:solidFill>
                  <a:schemeClr val="bg1"/>
                </a:solidFill>
                <a:latin typeface="方正仿宋_GB2312" panose="02000000000000000000" charset="-122"/>
                <a:ea typeface="方正仿宋_GB2312" panose="02000000000000000000" charset="-122"/>
                <a:cs typeface="方正仿宋_GB2312" panose="02000000000000000000" charset="-122"/>
                <a:sym typeface="+mn-ea"/>
              </a:rPr>
              <a:t>③  </a:t>
            </a:r>
            <a:r>
              <a:rPr lang="zh-CN" altLang="en-US" sz="1600" b="1">
                <a:solidFill>
                  <a:schemeClr val="bg1"/>
                </a:solidFill>
                <a:latin typeface="方正仿宋_GB2312" panose="02000000000000000000" charset="-122"/>
                <a:ea typeface="方正仿宋_GB2312" panose="02000000000000000000" charset="-122"/>
                <a:cs typeface="方正仿宋_GB2312" panose="02000000000000000000" charset="-122"/>
                <a:sym typeface="+mn-ea"/>
              </a:rPr>
              <a:t>决策层融合</a:t>
            </a:r>
            <a:endParaRPr lang="zh-CN" altLang="en-US" sz="1600" b="1">
              <a:solidFill>
                <a:schemeClr val="bg1"/>
              </a:solidFill>
              <a:latin typeface="方正仿宋_GB2312" panose="02000000000000000000" charset="-122"/>
              <a:ea typeface="方正仿宋_GB2312" panose="02000000000000000000" charset="-122"/>
              <a:cs typeface="方正仿宋_GB2312" panose="02000000000000000000" charset="-122"/>
              <a:sym typeface="+mn-ea"/>
            </a:endParaRPr>
          </a:p>
          <a:p>
            <a:pPr indent="0" fontAlgn="auto">
              <a:lnSpc>
                <a:spcPct val="120000"/>
              </a:lnSpc>
            </a:pPr>
            <a:endParaRPr lang="zh-CN" altLang="en-US" sz="1000" b="1">
              <a:solidFill>
                <a:schemeClr val="bg1"/>
              </a:solidFill>
              <a:latin typeface="方正仿宋_GB2312" panose="02000000000000000000" charset="-122"/>
              <a:ea typeface="方正仿宋_GB2312" panose="02000000000000000000" charset="-122"/>
              <a:cs typeface="方正仿宋_GB2312" panose="02000000000000000000" charset="-122"/>
              <a:sym typeface="+mn-ea"/>
            </a:endParaRPr>
          </a:p>
          <a:p>
            <a:pPr indent="0" fontAlgn="auto">
              <a:lnSpc>
                <a:spcPct val="120000"/>
              </a:lnSpc>
            </a:pPr>
            <a:r>
              <a:rPr lang="zh-CN" altLang="en-US" sz="2000" b="1">
                <a:solidFill>
                  <a:schemeClr val="bg1"/>
                </a:solidFill>
                <a:latin typeface="方正仿宋_GB2312" panose="02000000000000000000" charset="-122"/>
                <a:ea typeface="方正仿宋_GB2312" panose="02000000000000000000" charset="-122"/>
                <a:cs typeface="方正仿宋_GB2312" panose="02000000000000000000" charset="-122"/>
                <a:sym typeface="+mn-ea"/>
              </a:rPr>
              <a:t>优势与局限：</a:t>
            </a:r>
            <a:endParaRPr lang="zh-CN" altLang="en-US" sz="2000" b="1">
              <a:solidFill>
                <a:schemeClr val="bg1"/>
              </a:solidFill>
              <a:latin typeface="方正仿宋_GB2312" panose="02000000000000000000" charset="-122"/>
              <a:ea typeface="方正仿宋_GB2312" panose="02000000000000000000" charset="-122"/>
              <a:cs typeface="方正仿宋_GB2312" panose="02000000000000000000" charset="-122"/>
              <a:sym typeface="+mn-ea"/>
            </a:endParaRPr>
          </a:p>
          <a:p>
            <a:pPr indent="0" fontAlgn="auto">
              <a:lnSpc>
                <a:spcPct val="120000"/>
              </a:lnSpc>
            </a:pPr>
            <a:r>
              <a:rPr lang="zh-CN" altLang="en-US" sz="1600" b="1">
                <a:solidFill>
                  <a:schemeClr val="bg1"/>
                </a:solidFill>
                <a:latin typeface="方正仿宋_GB2312" panose="02000000000000000000" charset="-122"/>
                <a:ea typeface="方正仿宋_GB2312" panose="02000000000000000000" charset="-122"/>
                <a:cs typeface="方正仿宋_GB2312" panose="02000000000000000000" charset="-122"/>
                <a:sym typeface="+mn-ea"/>
              </a:rPr>
              <a:t>优势：灵活性高，可根据不同应用场景和传感器特性选择合适的融合层次；对硬件要求适中，兼顾了数据处理的精度和效率；系统的容错性较好，某一层次出现问题时，其他层次仍可工作。</a:t>
            </a:r>
            <a:endParaRPr lang="zh-CN" altLang="en-US" sz="1600" b="1">
              <a:solidFill>
                <a:schemeClr val="bg1"/>
              </a:solidFill>
              <a:latin typeface="方正仿宋_GB2312" panose="02000000000000000000" charset="-122"/>
              <a:ea typeface="方正仿宋_GB2312" panose="02000000000000000000" charset="-122"/>
              <a:cs typeface="方正仿宋_GB2312" panose="02000000000000000000" charset="-122"/>
              <a:sym typeface="+mn-ea"/>
            </a:endParaRPr>
          </a:p>
          <a:p>
            <a:pPr indent="0" fontAlgn="auto">
              <a:lnSpc>
                <a:spcPct val="120000"/>
              </a:lnSpc>
            </a:pPr>
            <a:endParaRPr lang="zh-CN" altLang="en-US" sz="1000" b="1">
              <a:solidFill>
                <a:schemeClr val="bg1"/>
              </a:solidFill>
              <a:latin typeface="方正仿宋_GB2312" panose="02000000000000000000" charset="-122"/>
              <a:ea typeface="方正仿宋_GB2312" panose="02000000000000000000" charset="-122"/>
              <a:cs typeface="方正仿宋_GB2312" panose="02000000000000000000" charset="-122"/>
              <a:sym typeface="+mn-ea"/>
            </a:endParaRPr>
          </a:p>
          <a:p>
            <a:pPr indent="0" fontAlgn="auto">
              <a:lnSpc>
                <a:spcPct val="120000"/>
              </a:lnSpc>
            </a:pPr>
            <a:r>
              <a:rPr lang="zh-CN" altLang="en-US" sz="1600" b="1">
                <a:solidFill>
                  <a:schemeClr val="bg1"/>
                </a:solidFill>
                <a:latin typeface="方正仿宋_GB2312" panose="02000000000000000000" charset="-122"/>
                <a:ea typeface="方正仿宋_GB2312" panose="02000000000000000000" charset="-122"/>
                <a:cs typeface="方正仿宋_GB2312" panose="02000000000000000000" charset="-122"/>
                <a:sym typeface="+mn-ea"/>
              </a:rPr>
              <a:t>局限：融合过程较为复杂，需要设计多层数据处理和融合算法；层与层之间的数据传输和协调需要精确设计，否则易造成信息损失或延迟。</a:t>
            </a:r>
            <a:endParaRPr lang="zh-CN" altLang="en-US" sz="1600" b="1">
              <a:solidFill>
                <a:schemeClr val="bg1"/>
              </a:solidFill>
              <a:latin typeface="方正仿宋_GB2312" panose="02000000000000000000" charset="-122"/>
              <a:ea typeface="方正仿宋_GB2312" panose="02000000000000000000" charset="-122"/>
              <a:cs typeface="方正仿宋_GB2312" panose="02000000000000000000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3000">
        <p159:morph option="byObject"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3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20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000"/>
                            </p:stCondLst>
                            <p:childTnLst>
                              <p:par>
                                <p:cTn id="17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30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5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5000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0"/>
                            </p:stCondLst>
                            <p:childTnLst>
                              <p:par>
                                <p:cTn id="2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3000"/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 rot="5400000">
            <a:off x="-345462" y="3357127"/>
            <a:ext cx="1607185" cy="2755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l"/>
            <a:r>
              <a:rPr lang="en-US" altLang="zh-CN" sz="1200" dirty="0">
                <a:latin typeface="MV Boli" panose="02000500030200090000" pitchFamily="2" charset="0"/>
                <a:cs typeface="MV Boli" panose="02000500030200090000" pitchFamily="2" charset="0"/>
                <a:sym typeface="+mn-ea"/>
              </a:rPr>
              <a:t>Multi-Sensor Fusion</a:t>
            </a:r>
            <a:endParaRPr lang="en-US" altLang="zh-CN" sz="1200" dirty="0">
              <a:solidFill>
                <a:prstClr val="black">
                  <a:lumMod val="65000"/>
                  <a:lumOff val="35000"/>
                </a:prst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90" r="12972"/>
          <a:stretch>
            <a:fillRect/>
          </a:stretch>
        </p:blipFill>
        <p:spPr>
          <a:xfrm>
            <a:off x="6899561" y="740783"/>
            <a:ext cx="4239491" cy="5507617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4502724" y="1018964"/>
            <a:ext cx="5333999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3000" spc="600" dirty="0">
                <a:solidFill>
                  <a:srgbClr val="F6D47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  <a:endParaRPr lang="zh-CN" altLang="en-US" sz="23000" spc="600" dirty="0">
              <a:solidFill>
                <a:srgbClr val="F6D47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687787" y="1418894"/>
            <a:ext cx="2770909" cy="2743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967230" y="1903095"/>
            <a:ext cx="3560445" cy="1630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latin typeface="华康行楷体 W5" panose="03000509000000000000" charset="-122"/>
                <a:ea typeface="华康行楷体 W5" panose="03000509000000000000" charset="-122"/>
                <a:cs typeface="MV Boli" panose="02000500030200090000" pitchFamily="2" charset="0"/>
              </a:rPr>
              <a:t>多传感器融合</a:t>
            </a:r>
            <a:endParaRPr lang="zh-CN" altLang="en-US" sz="3200" b="1" dirty="0">
              <a:latin typeface="华康行楷体 W5" panose="03000509000000000000" charset="-122"/>
              <a:ea typeface="华康行楷体 W5" panose="03000509000000000000" charset="-122"/>
              <a:cs typeface="MV Boli" panose="02000500030200090000" pitchFamily="2" charset="0"/>
            </a:endParaRPr>
          </a:p>
          <a:p>
            <a:r>
              <a:rPr lang="zh-CN" altLang="en-US" sz="3200" b="1" dirty="0">
                <a:latin typeface="华康行楷体 W5" panose="03000509000000000000" charset="-122"/>
                <a:ea typeface="华康行楷体 W5" panose="03000509000000000000" charset="-122"/>
                <a:cs typeface="MV Boli" panose="02000500030200090000" pitchFamily="2" charset="0"/>
              </a:rPr>
              <a:t> </a:t>
            </a:r>
            <a:r>
              <a:rPr lang="en-US" altLang="zh-CN" sz="3200" b="1" dirty="0">
                <a:latin typeface="华康行楷体 W5" panose="03000509000000000000" charset="-122"/>
                <a:ea typeface="华康行楷体 W5" panose="03000509000000000000" charset="-122"/>
                <a:cs typeface="MV Boli" panose="02000500030200090000" pitchFamily="2" charset="0"/>
              </a:rPr>
              <a:t>        </a:t>
            </a:r>
            <a:r>
              <a:rPr lang="zh-CN" altLang="en-US" sz="3200" b="1" dirty="0">
                <a:latin typeface="华康行楷体 W5" panose="03000509000000000000" charset="-122"/>
                <a:ea typeface="华康行楷体 W5" panose="03000509000000000000" charset="-122"/>
                <a:cs typeface="MV Boli" panose="02000500030200090000" pitchFamily="2" charset="0"/>
              </a:rPr>
              <a:t>的方案</a:t>
            </a:r>
            <a:endParaRPr lang="zh-CN" altLang="en-US" sz="2000" b="1" dirty="0">
              <a:latin typeface="MV Boli" panose="02000500030200090000" pitchFamily="2" charset="0"/>
              <a:cs typeface="MV Boli" panose="02000500030200090000" pitchFamily="2" charset="0"/>
            </a:endParaRPr>
          </a:p>
          <a:p>
            <a:endParaRPr lang="en-US" altLang="zh-CN" dirty="0">
              <a:latin typeface="MV Boli" panose="02000500030200090000" pitchFamily="2" charset="0"/>
              <a:cs typeface="MV Boli" panose="02000500030200090000" pitchFamily="2" charset="0"/>
            </a:endParaRPr>
          </a:p>
          <a:p>
            <a:r>
              <a:rPr lang="en-US" altLang="zh-CN" dirty="0">
                <a:latin typeface="MV Boli" panose="02000500030200090000" pitchFamily="2" charset="0"/>
                <a:cs typeface="MV Boli" panose="02000500030200090000" pitchFamily="2" charset="0"/>
              </a:rPr>
              <a:t>    </a:t>
            </a:r>
            <a:r>
              <a:rPr lang="en-US" altLang="zh-CN" dirty="0">
                <a:latin typeface="MV Boli" panose="02000500030200090000" pitchFamily="2" charset="0"/>
                <a:cs typeface="MV Boli" panose="02000500030200090000" pitchFamily="2" charset="0"/>
                <a:sym typeface="+mn-ea"/>
              </a:rPr>
              <a:t>Multi-Sensor Fusion</a:t>
            </a:r>
            <a:endParaRPr lang="en-US" altLang="zh-CN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826135" y="4495165"/>
            <a:ext cx="5269865" cy="570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0" algn="just" fontAlgn="auto">
              <a:lnSpc>
                <a:spcPct val="130000"/>
              </a:lnSpc>
            </a:pP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多传感器融合的方案分为数据层融合方案、特征层融合方案、决策层融合方案、混合融合方案。</a:t>
            </a:r>
            <a:endParaRPr lang="zh-CN" altLang="en-US" sz="1200" dirty="0">
              <a:solidFill>
                <a:schemeClr val="bg1">
                  <a:lumMod val="50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69357" y="3193158"/>
            <a:ext cx="164606" cy="85961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 advClick="0" advTm="0">
        <p:pull/>
      </p:transition>
    </mc:Choice>
    <mc:Fallback>
      <p:transition spd="med" advClick="0" advTm="0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8" grpId="0"/>
      <p:bldP spid="6" grpId="0"/>
      <p:bldP spid="9" grpId="1"/>
      <p:bldP spid="8" grpId="1"/>
      <p:bldP spid="6" grpId="1"/>
    </p:bldLst>
  </p:timing>
</p:sld>
</file>

<file path=ppt/tags/tag1.xml><?xml version="1.0" encoding="utf-8"?>
<p:tagLst xmlns:p="http://schemas.openxmlformats.org/presentationml/2006/main">
  <p:tag name="resource_record_key" val="{&quot;12&quot;:[25118032,25123648]}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3297</Words>
  <Application>WPS 演示</Application>
  <PresentationFormat>宽屏</PresentationFormat>
  <Paragraphs>201</Paragraphs>
  <Slides>14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18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14</vt:i4>
      </vt:variant>
    </vt:vector>
  </HeadingPairs>
  <TitlesOfParts>
    <vt:vector size="35" baseType="lpstr">
      <vt:lpstr>Arial</vt:lpstr>
      <vt:lpstr>宋体</vt:lpstr>
      <vt:lpstr>Wingdings</vt:lpstr>
      <vt:lpstr>Bodoni MT Black</vt:lpstr>
      <vt:lpstr>Segoe Print</vt:lpstr>
      <vt:lpstr>字小魂沧浪行楷</vt:lpstr>
      <vt:lpstr>Calibri Light</vt:lpstr>
      <vt:lpstr>微软雅黑</vt:lpstr>
      <vt:lpstr>华康行楷体 W5</vt:lpstr>
      <vt:lpstr>MV Boli</vt:lpstr>
      <vt:lpstr>Wingdings</vt:lpstr>
      <vt:lpstr>方正仿宋_GB2312</vt:lpstr>
      <vt:lpstr>汉仪行楷简</vt:lpstr>
      <vt:lpstr>等线</vt:lpstr>
      <vt:lpstr>Arial Unicode MS</vt:lpstr>
      <vt:lpstr>等线 Light</vt:lpstr>
      <vt:lpstr>Calibri</vt:lpstr>
      <vt:lpstr>华文中宋</vt:lpstr>
      <vt:lpstr>Office 主题​​</vt:lpstr>
      <vt:lpstr>自定义设计方案</vt:lpstr>
      <vt:lpstr>1_Office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huang tianyuan</dc:creator>
  <cp:lastModifiedBy> 慧</cp:lastModifiedBy>
  <cp:revision>33</cp:revision>
  <dcterms:created xsi:type="dcterms:W3CDTF">2019-11-15T10:42:00Z</dcterms:created>
  <dcterms:modified xsi:type="dcterms:W3CDTF">2026-04-01T01:51:21Z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2052-12.1.0.21541</vt:lpwstr>
  </property>
  <property fmtid="{D5CDD505-2E9C-101B-9397-08002B2CF9AE}" pid="3" name="KSOTemplateUUID">
    <vt:lpwstr>v1.0_mb_KzIrTBH3trwqzpTsyBbV/g==</vt:lpwstr>
  </property>
  <property fmtid="{D5CDD505-2E9C-101B-9397-08002B2CF9AE}" pid="4" name="ICV">
    <vt:lpwstr>535FD32747AC40EE8E95F4526C5468B5_13</vt:lpwstr>
  </property>
</Properties>
</file>