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 id="2147483672" r:id="rId4"/>
  </p:sldMasterIdLst>
  <p:notesMasterIdLst>
    <p:notesMasterId r:id="rId17"/>
  </p:notesMasterIdLst>
  <p:handoutMasterIdLst>
    <p:handoutMasterId r:id="rId18"/>
  </p:handoutMasterIdLst>
  <p:sldIdLst>
    <p:sldId id="272" r:id="rId5"/>
    <p:sldId id="279" r:id="rId6"/>
    <p:sldId id="285" r:id="rId7"/>
    <p:sldId id="289" r:id="rId8"/>
    <p:sldId id="290" r:id="rId9"/>
    <p:sldId id="277" r:id="rId10"/>
    <p:sldId id="273" r:id="rId11"/>
    <p:sldId id="256" r:id="rId12"/>
    <p:sldId id="278" r:id="rId13"/>
    <p:sldId id="267" r:id="rId14"/>
    <p:sldId id="269" r:id="rId15"/>
    <p:sldId id="265" r:id="rId16"/>
  </p:sldIdLst>
  <p:sldSz cx="12192000" cy="6858000"/>
  <p:notesSz cx="6858000" cy="9144000"/>
  <p:embeddedFontLst>
    <p:embeddedFont>
      <p:font typeface="字小魂沧浪行楷" panose="00000500000000000000" charset="-122"/>
      <p:regular r:id="rId22"/>
    </p:embeddedFont>
    <p:embeddedFont>
      <p:font typeface="华文中宋" panose="02010600040101010101" charset="-122"/>
      <p:regular r:id="rId23"/>
    </p:embeddedFont>
    <p:embeddedFont>
      <p:font typeface="汉仪综艺体简" panose="02010600000101010101" charset="-122"/>
      <p:regular r:id="rId24"/>
    </p:embeddedFont>
    <p:embeddedFont>
      <p:font typeface="华康行楷体 W5" panose="03000509000000000000" charset="-122"/>
      <p:regular r:id="rId25"/>
    </p:embeddedFont>
    <p:embeddedFont>
      <p:font typeface="方正仿宋_GB2312" panose="02000000000000000000" charset="-122"/>
      <p:regular r:id="rId26"/>
    </p:embeddedFont>
    <p:embeddedFont>
      <p:font typeface="MV Boli" panose="02000500030200090000" pitchFamily="2" charset="0"/>
      <p:regular r:id="rId27"/>
    </p:embeddedFont>
    <p:embeddedFont>
      <p:font typeface="Calibri Light" panose="020F0302020204030204" pitchFamily="34" charset="0"/>
      <p:regular r:id="rId28"/>
      <p:italic r:id="rId29"/>
    </p:embeddedFont>
    <p:embeddedFont>
      <p:font typeface="汉仪许静行楷简" panose="00020600040101010101" charset="-122"/>
      <p:regular r:id="rId30"/>
    </p:embeddedFont>
    <p:embeddedFont>
      <p:font typeface="等线" panose="02010600030101010101" charset="-122"/>
      <p:regular r:id="rId31"/>
    </p:embeddedFont>
    <p:embeddedFont>
      <p:font typeface="等线 Light" panose="02010600030101010101" charset="-122"/>
      <p:regular r:id="rId32"/>
    </p:embeddedFont>
    <p:embeddedFont>
      <p:font typeface="Calibri" panose="020F0502020204030204" charset="0"/>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2F0D9"/>
    <a:srgbClr val="FFF2CC"/>
    <a:srgbClr val="DBDBDB"/>
    <a:srgbClr val="B4C7E7"/>
    <a:srgbClr val="152711"/>
    <a:srgbClr val="B27E4B"/>
    <a:srgbClr val="AD714C"/>
    <a:srgbClr val="3D3C27"/>
    <a:srgbClr val="F5C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p:scale>
          <a:sx n="46" d="100"/>
          <a:sy n="46" d="100"/>
        </p:scale>
        <p:origin x="56" y="488"/>
      </p:cViewPr>
      <p:guideLst/>
    </p:cSldViewPr>
  </p:slideViewPr>
  <p:notesTextViewPr>
    <p:cViewPr>
      <p:scale>
        <a:sx n="1" d="1"/>
        <a:sy n="1" d="1"/>
      </p:scale>
      <p:origin x="0" y="0"/>
    </p:cViewPr>
  </p:notesTextViewPr>
  <p:notesViewPr>
    <p:cSldViewPr snapToGrid="0">
      <p:cViewPr varScale="1">
        <p:scale>
          <a:sx n="50" d="100"/>
          <a:sy n="50" d="100"/>
        </p:scale>
        <p:origin x="1960"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tags" Target="tags/tag15.xml"/><Relationship Id="rId36" Type="http://schemas.openxmlformats.org/officeDocument/2006/relationships/font" Target="fonts/font15.fntdata"/><Relationship Id="rId35" Type="http://schemas.openxmlformats.org/officeDocument/2006/relationships/font" Target="fonts/font14.fntdata"/><Relationship Id="rId34" Type="http://schemas.openxmlformats.org/officeDocument/2006/relationships/font" Target="fonts/font13.fntdata"/><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Master" Target="slideMasters/slideMaster2.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B3F3EB-4BA7-4DA2-A27C-695FA916A9F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A047C1-084A-444A-A125-2A3BF709AFB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496A965-65E3-4F04-A50B-B00982977E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FE6882-645A-4C00-85AA-42477FDC998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18E0715-2A5A-4506-865B-2A3A93CA9F3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FFC930C-429E-4BB4-80D5-717B5874E2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7" name="文本框 6"/>
          <p:cNvSpPr txBox="1"/>
          <p:nvPr userDrawn="1"/>
        </p:nvSpPr>
        <p:spPr>
          <a:xfrm>
            <a:off x="304800" y="247650"/>
            <a:ext cx="904875" cy="369332"/>
          </a:xfrm>
          <a:prstGeom prst="rect">
            <a:avLst/>
          </a:prstGeom>
          <a:noFill/>
        </p:spPr>
        <p:txBody>
          <a:bodyPr wrap="square" rtlCol="0">
            <a:spAutoFit/>
          </a:bodyPr>
          <a:lstStyle/>
          <a:p>
            <a:r>
              <a:rPr lang="en-US" altLang="zh-CN" dirty="0">
                <a:solidFill>
                  <a:schemeClr val="bg1"/>
                </a:solidFill>
                <a:latin typeface="Bodoni MT Black" panose="02070A03080606020203" pitchFamily="18" charset="0"/>
              </a:rPr>
              <a:t>LOGO</a:t>
            </a:r>
            <a:endParaRPr lang="zh-CN" altLang="en-US" dirty="0">
              <a:solidFill>
                <a:schemeClr val="bg1"/>
              </a:solidFill>
              <a:latin typeface="Bodoni MT Black" panose="02070A03080606020203" pitchFamily="18" charset="0"/>
            </a:endParaRPr>
          </a:p>
        </p:txBody>
      </p:sp>
      <p:sp>
        <p:nvSpPr>
          <p:cNvPr id="8" name="矩形 7"/>
          <p:cNvSpPr/>
          <p:nvPr userDrawn="1"/>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6A965-65E3-4F04-A50B-B00982977E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E6882-645A-4C00-85AA-42477FDC998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7" name="文本框 6"/>
          <p:cNvSpPr txBox="1"/>
          <p:nvPr userDrawn="1"/>
        </p:nvSpPr>
        <p:spPr>
          <a:xfrm>
            <a:off x="304800" y="247650"/>
            <a:ext cx="904875" cy="369332"/>
          </a:xfrm>
          <a:prstGeom prst="rect">
            <a:avLst/>
          </a:prstGeom>
          <a:noFill/>
        </p:spPr>
        <p:txBody>
          <a:bodyPr wrap="square" rtlCol="0">
            <a:spAutoFit/>
          </a:bodyPr>
          <a:lstStyle/>
          <a:p>
            <a:r>
              <a:rPr lang="en-US" altLang="zh-CN" dirty="0">
                <a:solidFill>
                  <a:schemeClr val="bg1"/>
                </a:solidFill>
                <a:latin typeface="Bodoni MT Black" panose="02070A03080606020203" pitchFamily="18" charset="0"/>
              </a:rPr>
              <a:t>LOGO</a:t>
            </a:r>
            <a:endParaRPr lang="zh-CN" altLang="en-US" dirty="0">
              <a:solidFill>
                <a:schemeClr val="bg1"/>
              </a:solidFill>
              <a:latin typeface="Bodoni MT Black" panose="02070A03080606020203" pitchFamily="18" charset="0"/>
            </a:endParaRPr>
          </a:p>
        </p:txBody>
      </p:sp>
      <p:sp>
        <p:nvSpPr>
          <p:cNvPr id="8" name="矩形 7"/>
          <p:cNvSpPr/>
          <p:nvPr userDrawn="1"/>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slideLayout" Target="../slideLayouts/slideLayout18.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image" Target="../media/image8.png"/><Relationship Id="rId10" Type="http://schemas.openxmlformats.org/officeDocument/2006/relationships/tags" Target="../tags/tag10.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descr="C:/Users/Administrator/Desktop/公众号图片/17.png17"/>
          <p:cNvPicPr>
            <a:picLocks noChangeAspect="1"/>
          </p:cNvPicPr>
          <p:nvPr/>
        </p:nvPicPr>
        <p:blipFill>
          <a:blip r:embed="rId1"/>
          <a:srcRect t="13645" b="13645"/>
          <a:stretch>
            <a:fillRect/>
          </a:stretch>
        </p:blipFill>
        <p:spPr>
          <a:xfrm>
            <a:off x="3594100" y="0"/>
            <a:ext cx="12292965" cy="6843395"/>
          </a:xfrm>
          <a:prstGeom prst="rect">
            <a:avLst/>
          </a:prstGeom>
        </p:spPr>
      </p:pic>
      <p:sp>
        <p:nvSpPr>
          <p:cNvPr id="7" name="任意多边形 6"/>
          <p:cNvSpPr/>
          <p:nvPr/>
        </p:nvSpPr>
        <p:spPr>
          <a:xfrm>
            <a:off x="85153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E2BA7A"/>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9" name="任意多边形 8"/>
          <p:cNvSpPr/>
          <p:nvPr/>
        </p:nvSpPr>
        <p:spPr>
          <a:xfrm>
            <a:off x="-20637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68653F"/>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b="1"/>
          </a:p>
        </p:txBody>
      </p:sp>
      <p:sp>
        <p:nvSpPr>
          <p:cNvPr id="10" name="任意多边形 9"/>
          <p:cNvSpPr/>
          <p:nvPr/>
        </p:nvSpPr>
        <p:spPr>
          <a:xfrm>
            <a:off x="-955675" y="14605"/>
            <a:ext cx="8590107" cy="6898640"/>
          </a:xfrm>
          <a:custGeom>
            <a:avLst/>
            <a:gdLst>
              <a:gd name="connsiteX0" fmla="*/ 13825 w 14174"/>
              <a:gd name="connsiteY0" fmla="*/ 2211 h 16030"/>
              <a:gd name="connsiteX1" fmla="*/ 11098 w 14174"/>
              <a:gd name="connsiteY1" fmla="*/ 4504 h 16030"/>
              <a:gd name="connsiteX2" fmla="*/ 12916 w 14174"/>
              <a:gd name="connsiteY2" fmla="*/ 6730 h 16030"/>
              <a:gd name="connsiteX3" fmla="*/ 9439 w 14174"/>
              <a:gd name="connsiteY3" fmla="*/ 8163 h 16030"/>
              <a:gd name="connsiteX4" fmla="*/ 10848 w 14174"/>
              <a:gd name="connsiteY4" fmla="*/ 10685 h 16030"/>
              <a:gd name="connsiteX5" fmla="*/ 8666 w 14174"/>
              <a:gd name="connsiteY5" fmla="*/ 11754 h 16030"/>
              <a:gd name="connsiteX6" fmla="*/ 9996 w 14174"/>
              <a:gd name="connsiteY6" fmla="*/ 14412 h 16030"/>
              <a:gd name="connsiteX7" fmla="*/ 6620 w 14174"/>
              <a:gd name="connsiteY7" fmla="*/ 16004 h 16030"/>
              <a:gd name="connsiteX8" fmla="*/ 463 w 14174"/>
              <a:gd name="connsiteY8" fmla="*/ 13686 h 16030"/>
              <a:gd name="connsiteX9" fmla="*/ 941 w 14174"/>
              <a:gd name="connsiteY9" fmla="*/ 5913 h 16030"/>
              <a:gd name="connsiteX10" fmla="*/ 2191 w 14174"/>
              <a:gd name="connsiteY10" fmla="*/ 1233 h 16030"/>
              <a:gd name="connsiteX11" fmla="*/ 13984 w 14174"/>
              <a:gd name="connsiteY11" fmla="*/ 2256 h 16030"/>
              <a:gd name="connsiteX12" fmla="*/ 9763 w 14174"/>
              <a:gd name="connsiteY12" fmla="*/ 0 h 16030"/>
              <a:gd name="connsiteX13" fmla="*/ 13734 w 14174"/>
              <a:gd name="connsiteY13" fmla="*/ 2211 h 1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8" h="10864">
                <a:moveTo>
                  <a:pt x="0" y="0"/>
                </a:moveTo>
                <a:lnTo>
                  <a:pt x="12624" y="0"/>
                </a:lnTo>
                <a:lnTo>
                  <a:pt x="12573" y="31"/>
                </a:lnTo>
                <a:cubicBezTo>
                  <a:pt x="11934" y="423"/>
                  <a:pt x="11401" y="861"/>
                  <a:pt x="11410" y="1274"/>
                </a:cubicBezTo>
                <a:cubicBezTo>
                  <a:pt x="11431" y="2155"/>
                  <a:pt x="13867" y="2768"/>
                  <a:pt x="13488" y="3500"/>
                </a:cubicBezTo>
                <a:cubicBezTo>
                  <a:pt x="13108" y="4232"/>
                  <a:pt x="9884" y="4374"/>
                  <a:pt x="9515" y="4933"/>
                </a:cubicBezTo>
                <a:cubicBezTo>
                  <a:pt x="9146" y="5492"/>
                  <a:pt x="11302" y="6737"/>
                  <a:pt x="11125" y="7455"/>
                </a:cubicBezTo>
                <a:cubicBezTo>
                  <a:pt x="10948" y="8173"/>
                  <a:pt x="9089" y="7819"/>
                  <a:pt x="8632" y="8524"/>
                </a:cubicBezTo>
                <a:cubicBezTo>
                  <a:pt x="8232" y="9140"/>
                  <a:pt x="10053" y="10062"/>
                  <a:pt x="10201" y="10852"/>
                </a:cubicBezTo>
                <a:lnTo>
                  <a:pt x="10203" y="10864"/>
                </a:lnTo>
                <a:lnTo>
                  <a:pt x="0" y="10864"/>
                </a:lnTo>
                <a:lnTo>
                  <a:pt x="0" y="0"/>
                </a:lnTo>
                <a:close/>
              </a:path>
            </a:pathLst>
          </a:custGeom>
          <a:solidFill>
            <a:srgbClr val="FFEACD"/>
          </a:solidFill>
          <a:ln>
            <a:noFill/>
          </a:ln>
          <a:effectLst>
            <a:outerShdw blurRad="190500" dist="50800" dir="5400000" sx="103000" sy="103000" algn="ctr" rotWithShape="0">
              <a:srgbClr val="000000">
                <a:alpha val="43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12" name="矩形 11" descr="7b0a2020202022776f7264617274223a2022220a7d0a"/>
          <p:cNvSpPr/>
          <p:nvPr/>
        </p:nvSpPr>
        <p:spPr>
          <a:xfrm>
            <a:off x="-1615440" y="400685"/>
            <a:ext cx="9736455" cy="2078990"/>
          </a:xfrm>
          <a:prstGeom prst="rect">
            <a:avLst/>
          </a:prstGeom>
          <a:noFill/>
        </p:spPr>
        <p:txBody>
          <a:bodyPr wrap="square" lIns="90170" tIns="46990" rIns="90170" bIns="46990" rtlCol="0" anchor="t">
            <a:spAutoFit/>
          </a:bodyPr>
          <a:p>
            <a:pPr algn="ctr"/>
            <a:r>
              <a:rPr lang="zh-CN" altLang="en-US" sz="60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sym typeface="+mn-ea"/>
              </a:rPr>
              <a:t>智能汽车感知系统</a:t>
            </a:r>
            <a:endParaRPr lang="zh-CN" altLang="en-US" sz="60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sym typeface="+mn-ea"/>
            </a:endParaRPr>
          </a:p>
          <a:p>
            <a:pPr algn="ctr"/>
            <a:endParaRPr lang="zh-CN" altLang="en-US" sz="9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endParaRPr>
          </a:p>
          <a:p>
            <a:pPr algn="ctr"/>
            <a:r>
              <a:rPr lang="en-US" altLang="zh-CN" sz="60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rPr>
              <a:t>                </a:t>
            </a:r>
            <a:r>
              <a:rPr lang="zh-CN" altLang="en-US" sz="60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rPr>
              <a:t>目标检测技术</a:t>
            </a:r>
            <a:endParaRPr lang="zh-CN" altLang="en-US" sz="6000">
              <a:solidFill>
                <a:srgbClr val="000000"/>
              </a:solidFill>
              <a:effectLst>
                <a:outerShdw blurRad="37630" dist="50800" dir="3600000" algn="ctr" rotWithShape="0">
                  <a:srgbClr val="FFDC1B">
                    <a:alpha val="65000"/>
                  </a:srgbClr>
                </a:outerShdw>
              </a:effectLst>
              <a:latin typeface="字小魂沧浪行楷" panose="00000500000000000000" charset="-122"/>
              <a:ea typeface="字小魂沧浪行楷" panose="00000500000000000000" charset="-122"/>
            </a:endParaRPr>
          </a:p>
        </p:txBody>
      </p:sp>
      <p:sp>
        <p:nvSpPr>
          <p:cNvPr id="13" name="文本框 12"/>
          <p:cNvSpPr txBox="1"/>
          <p:nvPr/>
        </p:nvSpPr>
        <p:spPr>
          <a:xfrm>
            <a:off x="410845" y="3389630"/>
            <a:ext cx="4660900" cy="2168525"/>
          </a:xfrm>
          <a:prstGeom prst="rect">
            <a:avLst/>
          </a:prstGeom>
          <a:noFill/>
        </p:spPr>
        <p:txBody>
          <a:bodyPr wrap="square" rtlCol="0">
            <a:spAutoFit/>
          </a:bodyPr>
          <a:p>
            <a:pPr indent="0" algn="just" fontAlgn="auto">
              <a:lnSpc>
                <a:spcPct val="150000"/>
              </a:lnSpc>
            </a:pPr>
            <a:r>
              <a:rPr lang="zh-CN" altLang="en-US"/>
              <a:t>在智能交通的世界里，目标检测技术</a:t>
            </a:r>
            <a:endParaRPr lang="zh-CN" altLang="en-US"/>
          </a:p>
          <a:p>
            <a:pPr indent="0" algn="just" fontAlgn="auto">
              <a:lnSpc>
                <a:spcPct val="150000"/>
              </a:lnSpc>
            </a:pPr>
            <a:r>
              <a:rPr lang="zh-CN" altLang="en-US"/>
              <a:t>是智能汽车</a:t>
            </a:r>
            <a:r>
              <a:rPr lang="en-US" altLang="zh-CN"/>
              <a:t>“</a:t>
            </a:r>
            <a:r>
              <a:rPr lang="zh-CN" altLang="en-US"/>
              <a:t>感知</a:t>
            </a:r>
            <a:r>
              <a:rPr lang="en-US" altLang="zh-CN"/>
              <a:t>”</a:t>
            </a:r>
            <a:r>
              <a:rPr lang="zh-CN" altLang="en-US"/>
              <a:t>外界的核心能力。无论是清晰识别道路标线、精准捕捉行人和车辆动态还是敏锐分辨交通信号灯与标志，都离不开它。</a:t>
            </a:r>
            <a:endParaRPr lang="zh-CN" altLang="en-US"/>
          </a:p>
        </p:txBody>
      </p:sp>
      <p:cxnSp>
        <p:nvCxnSpPr>
          <p:cNvPr id="14" name="直接连接符 13"/>
          <p:cNvCxnSpPr/>
          <p:nvPr/>
        </p:nvCxnSpPr>
        <p:spPr>
          <a:xfrm>
            <a:off x="335915" y="2865755"/>
            <a:ext cx="2810510" cy="13335"/>
          </a:xfrm>
          <a:prstGeom prst="line">
            <a:avLst/>
          </a:prstGeom>
          <a:ln w="31750" cap="rnd">
            <a:solidFill>
              <a:srgbClr val="68653F"/>
            </a:solidFill>
            <a:round/>
          </a:ln>
        </p:spPr>
        <p:style>
          <a:lnRef idx="0">
            <a:srgbClr val="FFFFFF"/>
          </a:lnRef>
          <a:fillRef idx="0">
            <a:srgbClr val="FFFFFF"/>
          </a:fillRef>
          <a:effectRef idx="0">
            <a:srgbClr val="FFFFFF"/>
          </a:effectRef>
          <a:fontRef idx="minor">
            <a:schemeClr val="tx1"/>
          </a:fontRef>
        </p:style>
      </p:cxnSp>
      <p:sp>
        <p:nvSpPr>
          <p:cNvPr id="15" name="椭圆 14"/>
          <p:cNvSpPr/>
          <p:nvPr/>
        </p:nvSpPr>
        <p:spPr>
          <a:xfrm>
            <a:off x="1604645" y="5527040"/>
            <a:ext cx="302895" cy="302895"/>
          </a:xfrm>
          <a:prstGeom prst="ellipse">
            <a:avLst/>
          </a:prstGeom>
          <a:solidFill>
            <a:srgbClr val="F6D4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椭圆 15"/>
          <p:cNvSpPr/>
          <p:nvPr/>
        </p:nvSpPr>
        <p:spPr>
          <a:xfrm>
            <a:off x="2222500" y="5527040"/>
            <a:ext cx="302895" cy="302895"/>
          </a:xfrm>
          <a:prstGeom prst="ellipse">
            <a:avLst/>
          </a:prstGeom>
          <a:solidFill>
            <a:srgbClr val="C4A2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nvSpPr>
        <p:spPr>
          <a:xfrm>
            <a:off x="2840355" y="5527040"/>
            <a:ext cx="302895" cy="302895"/>
          </a:xfrm>
          <a:prstGeom prst="ellipse">
            <a:avLst/>
          </a:prstGeom>
          <a:solidFill>
            <a:srgbClr val="DAA75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6000"/>
    </mc:Choice>
    <mc:Fallback>
      <p:transition spd="med"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0.0934896 0.00212963 L 0.15651 0.00212963 " pathEditMode="relative" rAng="0" ptsTypes="">
                                      <p:cBhvr>
                                        <p:cTn id="6" dur="6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任意多边形: 形状 11"/>
          <p:cNvSpPr/>
          <p:nvPr/>
        </p:nvSpPr>
        <p:spPr>
          <a:xfrm>
            <a:off x="1191491" y="768927"/>
            <a:ext cx="9795164" cy="5226756"/>
          </a:xfrm>
          <a:custGeom>
            <a:avLst/>
            <a:gdLst>
              <a:gd name="connsiteX0" fmla="*/ 2740217 w 9595614"/>
              <a:gd name="connsiteY0" fmla="*/ 973560 h 5320145"/>
              <a:gd name="connsiteX1" fmla="*/ 837896 w 9595614"/>
              <a:gd name="connsiteY1" fmla="*/ 4346584 h 5320145"/>
              <a:gd name="connsiteX2" fmla="*/ 4642538 w 9595614"/>
              <a:gd name="connsiteY2" fmla="*/ 4346584 h 5320145"/>
              <a:gd name="connsiteX3" fmla="*/ 0 w 9595614"/>
              <a:gd name="connsiteY3" fmla="*/ 0 h 5320145"/>
              <a:gd name="connsiteX4" fmla="*/ 9595614 w 9595614"/>
              <a:gd name="connsiteY4" fmla="*/ 0 h 5320145"/>
              <a:gd name="connsiteX5" fmla="*/ 9595614 w 9595614"/>
              <a:gd name="connsiteY5" fmla="*/ 5320145 h 5320145"/>
              <a:gd name="connsiteX6" fmla="*/ 0 w 9595614"/>
              <a:gd name="connsiteY6" fmla="*/ 5320145 h 532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95614" h="5320145">
                <a:moveTo>
                  <a:pt x="2740217" y="973560"/>
                </a:moveTo>
                <a:lnTo>
                  <a:pt x="837896" y="4346584"/>
                </a:lnTo>
                <a:lnTo>
                  <a:pt x="4642538" y="4346584"/>
                </a:lnTo>
                <a:close/>
                <a:moveTo>
                  <a:pt x="0" y="0"/>
                </a:moveTo>
                <a:lnTo>
                  <a:pt x="9595614" y="0"/>
                </a:lnTo>
                <a:lnTo>
                  <a:pt x="9595614" y="5320145"/>
                </a:lnTo>
                <a:lnTo>
                  <a:pt x="0" y="5320145"/>
                </a:lnTo>
                <a:close/>
              </a:path>
            </a:pathLst>
          </a:cu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232737" y="3279935"/>
            <a:ext cx="4846955" cy="1568450"/>
          </a:xfrm>
          <a:prstGeom prst="rect">
            <a:avLst/>
          </a:prstGeom>
        </p:spPr>
        <p:txBody>
          <a:bodyPr wrap="none">
            <a:spAutoFit/>
          </a:bodyPr>
          <a:lstStyle/>
          <a:p>
            <a:pPr lvl="0"/>
            <a:r>
              <a:rPr lang="en-US" altLang="zh-CN" sz="7200" dirty="0">
                <a:solidFill>
                  <a:schemeClr val="bg1"/>
                </a:solidFill>
                <a:latin typeface="MV Boli" panose="02000500030200090000" pitchFamily="2" charset="0"/>
                <a:cs typeface="MV Boli" panose="02000500030200090000" pitchFamily="2" charset="0"/>
              </a:rPr>
              <a:t> </a:t>
            </a:r>
            <a:r>
              <a:rPr lang="en-US" altLang="zh-CN" sz="9600" spc="600" dirty="0">
                <a:solidFill>
                  <a:schemeClr val="bg1"/>
                </a:solidFill>
                <a:latin typeface="MV Boli" panose="02000500030200090000" pitchFamily="2" charset="0"/>
                <a:cs typeface="MV Boli" panose="02000500030200090000" pitchFamily="2" charset="0"/>
              </a:rPr>
              <a:t>Traffic</a:t>
            </a:r>
            <a:endParaRPr lang="zh-CN" altLang="en-US" sz="9600" spc="600" dirty="0">
              <a:solidFill>
                <a:schemeClr val="bg1"/>
              </a:solidFill>
              <a:latin typeface="MV Boli" panose="02000500030200090000" pitchFamily="2" charset="0"/>
              <a:cs typeface="MV Boli" panose="02000500030200090000" pitchFamily="2" charset="0"/>
            </a:endParaRPr>
          </a:p>
        </p:txBody>
      </p:sp>
      <p:sp>
        <p:nvSpPr>
          <p:cNvPr id="11" name="矩形 10"/>
          <p:cNvSpPr/>
          <p:nvPr/>
        </p:nvSpPr>
        <p:spPr>
          <a:xfrm>
            <a:off x="6376670" y="3279775"/>
            <a:ext cx="3898265" cy="1476375"/>
          </a:xfrm>
          <a:prstGeom prst="rect">
            <a:avLst/>
          </a:prstGeom>
        </p:spPr>
        <p:txBody>
          <a:bodyPr wrap="square">
            <a:spAutoFit/>
          </a:bodyPr>
          <a:lstStyle/>
          <a:p>
            <a:pPr lvl="0" indent="0" algn="just" fontAlgn="auto">
              <a:lnSpc>
                <a:spcPct val="150000"/>
              </a:lnSpc>
            </a:pPr>
            <a:r>
              <a:rPr lang="zh-CN" altLang="en-US" sz="1200" dirty="0">
                <a:solidFill>
                  <a:schemeClr val="tx1">
                    <a:lumMod val="50000"/>
                    <a:lumOff val="50000"/>
                  </a:schemeClr>
                </a:solidFill>
                <a:latin typeface="Calibri Light" panose="020F0302020204030204" pitchFamily="34" charset="0"/>
                <a:cs typeface="Calibri Light" panose="020F0302020204030204" pitchFamily="34" charset="0"/>
              </a:rPr>
              <a:t>交通信号灯和交通标志检测技术是智能交通系统与自动驾驶领域的关键技术，旨在通过传感器采集的数据，快速、准确地识别道路上的交通信号灯状态（红灯、绿灯、黄灯）以及交通标志（指示标志、警告标志、禁令标志等）的类别与含义。</a:t>
            </a:r>
            <a:endParaRPr lang="zh-CN" alt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3" name="矩形 12"/>
          <p:cNvSpPr/>
          <p:nvPr/>
        </p:nvSpPr>
        <p:spPr>
          <a:xfrm>
            <a:off x="6096000" y="2741583"/>
            <a:ext cx="4325969" cy="368300"/>
          </a:xfrm>
          <a:prstGeom prst="rect">
            <a:avLst/>
          </a:prstGeom>
        </p:spPr>
        <p:txBody>
          <a:bodyPr wrap="square">
            <a:spAutoFit/>
          </a:bodyPr>
          <a:lstStyle/>
          <a:p>
            <a:pPr lvl="0" algn="ctr"/>
            <a:r>
              <a:rPr lang="zh-CN" altLang="en-US" b="1" dirty="0">
                <a:solidFill>
                  <a:schemeClr val="tx2">
                    <a:lumMod val="50000"/>
                  </a:schemeClr>
                </a:solidFill>
                <a:latin typeface="方正仿宋_GB2312" panose="02000000000000000000" charset="-122"/>
                <a:ea typeface="方正仿宋_GB2312" panose="02000000000000000000" charset="-122"/>
                <a:cs typeface="Calibri Light" panose="020F0302020204030204" pitchFamily="34" charset="0"/>
              </a:rPr>
              <a:t>概</a:t>
            </a:r>
            <a:r>
              <a:rPr lang="en-US" altLang="zh-CN" b="1" dirty="0">
                <a:solidFill>
                  <a:schemeClr val="tx2">
                    <a:lumMod val="50000"/>
                  </a:schemeClr>
                </a:solidFill>
                <a:latin typeface="方正仿宋_GB2312" panose="02000000000000000000" charset="-122"/>
                <a:ea typeface="方正仿宋_GB2312" panose="02000000000000000000" charset="-122"/>
                <a:cs typeface="Calibri Light" panose="020F0302020204030204" pitchFamily="34" charset="0"/>
              </a:rPr>
              <a:t> </a:t>
            </a:r>
            <a:r>
              <a:rPr lang="zh-CN" altLang="en-US" b="1" dirty="0">
                <a:solidFill>
                  <a:schemeClr val="tx2">
                    <a:lumMod val="50000"/>
                  </a:schemeClr>
                </a:solidFill>
                <a:latin typeface="方正仿宋_GB2312" panose="02000000000000000000" charset="-122"/>
                <a:ea typeface="方正仿宋_GB2312" panose="02000000000000000000" charset="-122"/>
                <a:cs typeface="Calibri Light" panose="020F0302020204030204" pitchFamily="34" charset="0"/>
              </a:rPr>
              <a:t>述</a:t>
            </a:r>
            <a:endParaRPr lang="zh-CN" altLang="en-US" b="1" dirty="0">
              <a:solidFill>
                <a:schemeClr val="tx2">
                  <a:lumMod val="50000"/>
                </a:schemeClr>
              </a:solidFill>
              <a:latin typeface="方正仿宋_GB2312" panose="02000000000000000000" charset="-122"/>
              <a:ea typeface="方正仿宋_GB2312" panose="02000000000000000000" charset="-122"/>
              <a:cs typeface="Calibri Light" panose="020F0302020204030204" pitchFamily="34" charset="0"/>
            </a:endParaRPr>
          </a:p>
        </p:txBody>
      </p:sp>
      <p:sp>
        <p:nvSpPr>
          <p:cNvPr id="14" name="矩形 13"/>
          <p:cNvSpPr/>
          <p:nvPr/>
        </p:nvSpPr>
        <p:spPr>
          <a:xfrm>
            <a:off x="1396539" y="862317"/>
            <a:ext cx="892232" cy="369332"/>
          </a:xfrm>
          <a:prstGeom prst="rect">
            <a:avLst/>
          </a:prstGeom>
        </p:spPr>
        <p:txBody>
          <a:bodyPr wrap="none">
            <a:spAutoFit/>
          </a:bodyPr>
          <a:lstStyle/>
          <a:p>
            <a:r>
              <a:rPr lang="en-US" altLang="zh-CN" dirty="0">
                <a:solidFill>
                  <a:srgbClr val="E2BA7A"/>
                </a:solidFill>
                <a:latin typeface="Bodoni MT Black" panose="02070A03080606020203" pitchFamily="18" charset="0"/>
              </a:rPr>
              <a:t>LOGO</a:t>
            </a:r>
            <a:endParaRPr lang="zh-CN" altLang="en-US" dirty="0">
              <a:solidFill>
                <a:srgbClr val="E2BA7A"/>
              </a:solidFill>
              <a:latin typeface="Bodoni MT Black" panose="02070A03080606020203" pitchFamily="18" charset="0"/>
            </a:endParaRPr>
          </a:p>
        </p:txBody>
      </p:sp>
      <p:pic>
        <p:nvPicPr>
          <p:cNvPr id="15" name="图片 14"/>
          <p:cNvPicPr>
            <a:picLocks noChangeAspect="1"/>
          </p:cNvPicPr>
          <p:nvPr/>
        </p:nvPicPr>
        <p:blipFill>
          <a:blip r:embed="rId2"/>
          <a:stretch>
            <a:fillRect/>
          </a:stretch>
        </p:blipFill>
        <p:spPr>
          <a:xfrm>
            <a:off x="1534856" y="3049360"/>
            <a:ext cx="164606" cy="8596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2000"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2000"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iterate type="lt">
                                    <p:tmPct val="30000"/>
                                  </p:iterate>
                                  <p:childTnLst>
                                    <p:set>
                                      <p:cBhvr>
                                        <p:cTn id="17" dur="500"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1039088" y="1870365"/>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639467" y="514326"/>
            <a:ext cx="3051605" cy="307777"/>
          </a:xfrm>
          <a:prstGeom prst="rect">
            <a:avLst/>
          </a:prstGeom>
        </p:spPr>
        <p:txBody>
          <a:bodyPr wrap="none">
            <a:spAutoFit/>
          </a:bodyPr>
          <a:lstStyle/>
          <a:p>
            <a:pPr lvl="0"/>
            <a:r>
              <a:rPr lang="en-US" altLang="zh-CN" sz="1400" dirty="0">
                <a:solidFill>
                  <a:schemeClr val="bg1"/>
                </a:solidFill>
                <a:latin typeface="Calibri Light" panose="020F0302020204030204" pitchFamily="34" charset="0"/>
                <a:cs typeface="Calibri Light" panose="020F0302020204030204" pitchFamily="34" charset="0"/>
              </a:rPr>
              <a:t>Let life be beautiful like summer flowers</a:t>
            </a:r>
            <a:endParaRPr lang="en-US" altLang="zh-CN" sz="1400" dirty="0">
              <a:solidFill>
                <a:schemeClr val="bg1"/>
              </a:solidFill>
              <a:latin typeface="Calibri Light" panose="020F0302020204030204" pitchFamily="34" charset="0"/>
              <a:cs typeface="Calibri Light" panose="020F0302020204030204" pitchFamily="34" charset="0"/>
            </a:endParaRPr>
          </a:p>
        </p:txBody>
      </p:sp>
      <p:sp>
        <p:nvSpPr>
          <p:cNvPr id="6" name="矩形 5"/>
          <p:cNvSpPr/>
          <p:nvPr>
            <p:custDataLst>
              <p:tags r:id="rId2"/>
            </p:custDataLst>
          </p:nvPr>
        </p:nvSpPr>
        <p:spPr>
          <a:xfrm>
            <a:off x="4849088" y="1856510"/>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3"/>
            </p:custDataLst>
          </p:nvPr>
        </p:nvSpPr>
        <p:spPr>
          <a:xfrm>
            <a:off x="8631383" y="1870365"/>
            <a:ext cx="2632365" cy="342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4"/>
            </p:custDataLst>
          </p:nvPr>
        </p:nvSpPr>
        <p:spPr>
          <a:xfrm>
            <a:off x="1156103" y="2117164"/>
            <a:ext cx="1960880" cy="521970"/>
          </a:xfrm>
          <a:prstGeom prst="rect">
            <a:avLst/>
          </a:prstGeom>
          <a:noFill/>
        </p:spPr>
        <p:txBody>
          <a:bodyPr wrap="none" rtlCol="0">
            <a:spAutoFit/>
          </a:bodyPr>
          <a:lstStyle/>
          <a:p>
            <a:pPr algn="l"/>
            <a:r>
              <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rPr>
              <a:t>常用传感器</a:t>
            </a:r>
            <a:endPar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endParaRPr>
          </a:p>
        </p:txBody>
      </p:sp>
      <p:sp>
        <p:nvSpPr>
          <p:cNvPr id="9" name="矩形 8"/>
          <p:cNvSpPr/>
          <p:nvPr>
            <p:custDataLst>
              <p:tags r:id="rId5"/>
            </p:custDataLst>
          </p:nvPr>
        </p:nvSpPr>
        <p:spPr>
          <a:xfrm>
            <a:off x="1177290" y="2706370"/>
            <a:ext cx="2092325" cy="2229485"/>
          </a:xfrm>
          <a:prstGeom prst="rect">
            <a:avLst/>
          </a:prstGeom>
        </p:spPr>
        <p:txBody>
          <a:bodyPr wrap="square">
            <a:spAutoFit/>
          </a:bodyPr>
          <a:lstStyle/>
          <a:p>
            <a:pPr indent="0" algn="just"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1</a:t>
            </a:r>
            <a:r>
              <a:rPr lang="zh-CN" altLang="en-US" sz="1200" dirty="0">
                <a:latin typeface="华文中宋" panose="02010600040101010101" charset="-122"/>
                <a:ea typeface="华文中宋" panose="02010600040101010101" charset="-122"/>
                <a:cs typeface="华文中宋" panose="02010600040101010101" charset="-122"/>
              </a:rPr>
              <a:t>）视觉传感器：是交通信号灯和交通标志检测最常用的设备，主要通过摄像头采集图像或视频数据。</a:t>
            </a:r>
            <a:endParaRPr lang="zh-CN" altLang="en-US" sz="1200" dirty="0">
              <a:latin typeface="华文中宋" panose="02010600040101010101" charset="-122"/>
              <a:ea typeface="华文中宋" panose="02010600040101010101" charset="-122"/>
              <a:cs typeface="华文中宋" panose="02010600040101010101" charset="-122"/>
            </a:endParaRPr>
          </a:p>
          <a:p>
            <a:pPr indent="0" algn="just" fontAlgn="auto">
              <a:lnSpc>
                <a:spcPct val="120000"/>
              </a:lnSpc>
            </a:pPr>
            <a:endParaRPr lang="zh-CN" altLang="en-US" sz="800" dirty="0">
              <a:latin typeface="华文中宋" panose="02010600040101010101" charset="-122"/>
              <a:ea typeface="华文中宋" panose="02010600040101010101" charset="-122"/>
              <a:cs typeface="华文中宋" panose="02010600040101010101" charset="-122"/>
            </a:endParaRPr>
          </a:p>
          <a:p>
            <a:pPr indent="0" algn="just"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2</a:t>
            </a:r>
            <a:r>
              <a:rPr lang="zh-CN" altLang="en-US" sz="1200" dirty="0">
                <a:latin typeface="华文中宋" panose="02010600040101010101" charset="-122"/>
                <a:ea typeface="华文中宋" panose="02010600040101010101" charset="-122"/>
                <a:cs typeface="华文中宋" panose="02010600040101010101" charset="-122"/>
              </a:rPr>
              <a:t>）多光谱传感器：可以同时获取多个不同波长的光谱信息，相比普通视觉传感器，其对不同颜色和材质的物体具有更强的区分能力。</a:t>
            </a:r>
            <a:endParaRPr lang="zh-CN" altLang="en-US" sz="1200" dirty="0">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custDataLst>
              <p:tags r:id="rId6"/>
            </p:custDataLst>
          </p:nvPr>
        </p:nvSpPr>
        <p:spPr>
          <a:xfrm>
            <a:off x="5174673" y="2117164"/>
            <a:ext cx="1605280" cy="521970"/>
          </a:xfrm>
          <a:prstGeom prst="rect">
            <a:avLst/>
          </a:prstGeom>
          <a:noFill/>
        </p:spPr>
        <p:txBody>
          <a:bodyPr wrap="none" rtlCol="0">
            <a:spAutoFit/>
          </a:bodyPr>
          <a:lstStyle/>
          <a:p>
            <a:pPr algn="l"/>
            <a:r>
              <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rPr>
              <a:t>核心算法</a:t>
            </a:r>
            <a:endPar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endParaRPr>
          </a:p>
        </p:txBody>
      </p:sp>
      <p:sp>
        <p:nvSpPr>
          <p:cNvPr id="12" name="矩形 11"/>
          <p:cNvSpPr/>
          <p:nvPr>
            <p:custDataLst>
              <p:tags r:id="rId7"/>
            </p:custDataLst>
          </p:nvPr>
        </p:nvSpPr>
        <p:spPr>
          <a:xfrm>
            <a:off x="5146966" y="2706370"/>
            <a:ext cx="1939635" cy="2008505"/>
          </a:xfrm>
          <a:prstGeom prst="rect">
            <a:avLst/>
          </a:prstGeom>
        </p:spPr>
        <p:txBody>
          <a:bodyPr wrap="square">
            <a:spAutoFit/>
          </a:bodyPr>
          <a:lstStyle/>
          <a:p>
            <a:pPr indent="0"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1</a:t>
            </a:r>
            <a:r>
              <a:rPr lang="zh-CN" altLang="en-US" sz="1200" dirty="0">
                <a:latin typeface="华文中宋" panose="02010600040101010101" charset="-122"/>
                <a:ea typeface="华文中宋" panose="02010600040101010101" charset="-122"/>
                <a:cs typeface="华文中宋" panose="02010600040101010101" charset="-122"/>
              </a:rPr>
              <a:t>）传统检测算法：</a:t>
            </a:r>
            <a:r>
              <a:rPr lang="en-US" altLang="en-US" sz="1200" dirty="0">
                <a:latin typeface="华文中宋" panose="02010600040101010101" charset="-122"/>
                <a:ea typeface="华文中宋" panose="02010600040101010101" charset="-122"/>
                <a:cs typeface="华文中宋" panose="02010600040101010101" charset="-122"/>
              </a:rPr>
              <a:t>①</a:t>
            </a:r>
            <a:r>
              <a:rPr lang="zh-CN" altLang="en-US" sz="1200" dirty="0">
                <a:latin typeface="华文中宋" panose="02010600040101010101" charset="-122"/>
                <a:ea typeface="华文中宋" panose="02010600040101010101" charset="-122"/>
                <a:cs typeface="华文中宋" panose="02010600040101010101" charset="-122"/>
              </a:rPr>
              <a:t>颜色特征提取与识别、</a:t>
            </a:r>
            <a:r>
              <a:rPr lang="en-US" altLang="en-US" sz="1200" dirty="0">
                <a:latin typeface="华文中宋" panose="02010600040101010101" charset="-122"/>
                <a:ea typeface="华文中宋" panose="02010600040101010101" charset="-122"/>
                <a:cs typeface="华文中宋" panose="02010600040101010101" charset="-122"/>
              </a:rPr>
              <a:t>②</a:t>
            </a:r>
            <a:r>
              <a:rPr lang="zh-CN" altLang="en-US" sz="1200" dirty="0">
                <a:latin typeface="华文中宋" panose="02010600040101010101" charset="-122"/>
                <a:ea typeface="华文中宋" panose="02010600040101010101" charset="-122"/>
                <a:cs typeface="华文中宋" panose="02010600040101010101" charset="-122"/>
              </a:rPr>
              <a:t>模板匹配</a:t>
            </a:r>
            <a:endParaRPr lang="zh-CN" altLang="en-US" sz="12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endParaRPr lang="zh-CN" altLang="en-US" sz="8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2</a:t>
            </a:r>
            <a:r>
              <a:rPr lang="zh-CN" altLang="en-US" sz="1200" dirty="0">
                <a:latin typeface="华文中宋" panose="02010600040101010101" charset="-122"/>
                <a:ea typeface="华文中宋" panose="02010600040101010101" charset="-122"/>
                <a:cs typeface="华文中宋" panose="02010600040101010101" charset="-122"/>
              </a:rPr>
              <a:t>）基于深度学习的检测算法：</a:t>
            </a:r>
            <a:r>
              <a:rPr lang="en-US" altLang="en-US" sz="1200" dirty="0">
                <a:latin typeface="华文中宋" panose="02010600040101010101" charset="-122"/>
                <a:ea typeface="华文中宋" panose="02010600040101010101" charset="-122"/>
                <a:cs typeface="华文中宋" panose="02010600040101010101" charset="-122"/>
              </a:rPr>
              <a:t>①</a:t>
            </a:r>
            <a:r>
              <a:rPr lang="en-US" altLang="zh-CN" sz="1200" dirty="0">
                <a:latin typeface="华文中宋" panose="02010600040101010101" charset="-122"/>
                <a:ea typeface="华文中宋" panose="02010600040101010101" charset="-122"/>
                <a:cs typeface="华文中宋" panose="02010600040101010101" charset="-122"/>
              </a:rPr>
              <a:t> CNN</a:t>
            </a:r>
            <a:r>
              <a:rPr lang="zh-CN" altLang="en-US" sz="1200" dirty="0">
                <a:latin typeface="华文中宋" panose="02010600040101010101" charset="-122"/>
                <a:ea typeface="华文中宋" panose="02010600040101010101" charset="-122"/>
                <a:cs typeface="华文中宋" panose="02010600040101010101" charset="-122"/>
              </a:rPr>
              <a:t>的应用、</a:t>
            </a:r>
            <a:r>
              <a:rPr lang="en-US" altLang="en-US" sz="1200" dirty="0">
                <a:latin typeface="华文中宋" panose="02010600040101010101" charset="-122"/>
                <a:ea typeface="华文中宋" panose="02010600040101010101" charset="-122"/>
                <a:cs typeface="华文中宋" panose="02010600040101010101" charset="-122"/>
              </a:rPr>
              <a:t>②</a:t>
            </a:r>
            <a:r>
              <a:rPr lang="zh-CN" altLang="en-US" sz="1200" dirty="0">
                <a:latin typeface="华文中宋" panose="02010600040101010101" charset="-122"/>
                <a:ea typeface="华文中宋" panose="02010600040101010101" charset="-122"/>
                <a:cs typeface="华文中宋" panose="02010600040101010101" charset="-122"/>
              </a:rPr>
              <a:t>目标检测网络的改进与优化、</a:t>
            </a:r>
            <a:r>
              <a:rPr lang="en-US" altLang="en-US" sz="1200" dirty="0">
                <a:latin typeface="华文中宋" panose="02010600040101010101" charset="-122"/>
                <a:ea typeface="华文中宋" panose="02010600040101010101" charset="-122"/>
                <a:cs typeface="华文中宋" panose="02010600040101010101" charset="-122"/>
              </a:rPr>
              <a:t>③</a:t>
            </a:r>
            <a:r>
              <a:rPr lang="zh-CN" altLang="en-US" sz="1200" dirty="0">
                <a:latin typeface="华文中宋" panose="02010600040101010101" charset="-122"/>
                <a:ea typeface="华文中宋" panose="02010600040101010101" charset="-122"/>
                <a:cs typeface="华文中宋" panose="02010600040101010101" charset="-122"/>
              </a:rPr>
              <a:t>语义分割技术的应用</a:t>
            </a:r>
            <a:endParaRPr lang="zh-CN" altLang="en-US" sz="1200" dirty="0">
              <a:latin typeface="华文中宋" panose="02010600040101010101" charset="-122"/>
              <a:ea typeface="华文中宋" panose="02010600040101010101" charset="-122"/>
              <a:cs typeface="华文中宋" panose="02010600040101010101" charset="-122"/>
            </a:endParaRPr>
          </a:p>
        </p:txBody>
      </p:sp>
      <p:sp>
        <p:nvSpPr>
          <p:cNvPr id="14" name="文本框 13"/>
          <p:cNvSpPr txBox="1"/>
          <p:nvPr>
            <p:custDataLst>
              <p:tags r:id="rId8"/>
            </p:custDataLst>
          </p:nvPr>
        </p:nvSpPr>
        <p:spPr>
          <a:xfrm>
            <a:off x="8991600" y="2117164"/>
            <a:ext cx="1605280" cy="521970"/>
          </a:xfrm>
          <a:prstGeom prst="rect">
            <a:avLst/>
          </a:prstGeom>
          <a:noFill/>
        </p:spPr>
        <p:txBody>
          <a:bodyPr wrap="none" rtlCol="0">
            <a:spAutoFit/>
          </a:bodyPr>
          <a:lstStyle/>
          <a:p>
            <a:pPr algn="l"/>
            <a:r>
              <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rPr>
              <a:t>应用场景</a:t>
            </a:r>
            <a:endParaRPr lang="zh-CN" altLang="en-US" sz="2800" dirty="0">
              <a:solidFill>
                <a:schemeClr val="tx1">
                  <a:lumMod val="50000"/>
                  <a:lumOff val="50000"/>
                </a:schemeClr>
              </a:solidFill>
              <a:latin typeface="华康行楷体 W5" panose="03000509000000000000" charset="-122"/>
              <a:ea typeface="华康行楷体 W5" panose="03000509000000000000" charset="-122"/>
              <a:cs typeface="MV Boli" panose="02000500030200090000" pitchFamily="2" charset="0"/>
            </a:endParaRPr>
          </a:p>
        </p:txBody>
      </p:sp>
      <p:sp>
        <p:nvSpPr>
          <p:cNvPr id="15" name="矩形 14"/>
          <p:cNvSpPr/>
          <p:nvPr>
            <p:custDataLst>
              <p:tags r:id="rId9"/>
            </p:custDataLst>
          </p:nvPr>
        </p:nvSpPr>
        <p:spPr>
          <a:xfrm>
            <a:off x="8963893" y="2706370"/>
            <a:ext cx="1939635" cy="1934845"/>
          </a:xfrm>
          <a:prstGeom prst="rect">
            <a:avLst/>
          </a:prstGeom>
        </p:spPr>
        <p:txBody>
          <a:bodyPr wrap="square">
            <a:spAutoFit/>
          </a:bodyPr>
          <a:lstStyle/>
          <a:p>
            <a:pPr indent="0"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1</a:t>
            </a:r>
            <a:r>
              <a:rPr lang="zh-CN" altLang="en-US" sz="1200" dirty="0">
                <a:latin typeface="华文中宋" panose="02010600040101010101" charset="-122"/>
                <a:ea typeface="华文中宋" panose="02010600040101010101" charset="-122"/>
                <a:cs typeface="华文中宋" panose="02010600040101010101" charset="-122"/>
              </a:rPr>
              <a:t>）自动驾驶：是车辆实现自主决策的关键。</a:t>
            </a:r>
            <a:endParaRPr lang="zh-CN" altLang="en-US" sz="12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endParaRPr lang="zh-CN" altLang="en-US" sz="8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2</a:t>
            </a:r>
            <a:r>
              <a:rPr lang="zh-CN" altLang="en-US" sz="1200" dirty="0">
                <a:latin typeface="华文中宋" panose="02010600040101010101" charset="-122"/>
                <a:ea typeface="华文中宋" panose="02010600040101010101" charset="-122"/>
                <a:cs typeface="华文中宋" panose="02010600040101010101" charset="-122"/>
              </a:rPr>
              <a:t>）智能交通监控：可用于实时监测交通状况。</a:t>
            </a:r>
            <a:endParaRPr lang="zh-CN" altLang="en-US" sz="12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endParaRPr lang="zh-CN" altLang="en-US" sz="800" dirty="0">
              <a:latin typeface="华文中宋" panose="02010600040101010101" charset="-122"/>
              <a:ea typeface="华文中宋" panose="02010600040101010101" charset="-122"/>
              <a:cs typeface="华文中宋" panose="02010600040101010101" charset="-122"/>
            </a:endParaRPr>
          </a:p>
          <a:p>
            <a:pPr indent="0" fontAlgn="auto">
              <a:lnSpc>
                <a:spcPct val="120000"/>
              </a:lnSpc>
            </a:pPr>
            <a:r>
              <a:rPr lang="zh-CN" altLang="en-US" sz="1200" dirty="0">
                <a:latin typeface="华文中宋" panose="02010600040101010101" charset="-122"/>
                <a:ea typeface="华文中宋" panose="02010600040101010101" charset="-122"/>
                <a:cs typeface="华文中宋" panose="02010600040101010101" charset="-122"/>
              </a:rPr>
              <a:t>（</a:t>
            </a:r>
            <a:r>
              <a:rPr lang="en-US" altLang="zh-CN" sz="1200" dirty="0">
                <a:latin typeface="华文中宋" panose="02010600040101010101" charset="-122"/>
                <a:ea typeface="华文中宋" panose="02010600040101010101" charset="-122"/>
                <a:cs typeface="华文中宋" panose="02010600040101010101" charset="-122"/>
              </a:rPr>
              <a:t>3</a:t>
            </a:r>
            <a:r>
              <a:rPr lang="zh-CN" altLang="en-US" sz="1200" dirty="0">
                <a:latin typeface="华文中宋" panose="02010600040101010101" charset="-122"/>
                <a:ea typeface="华文中宋" panose="02010600040101010101" charset="-122"/>
                <a:cs typeface="华文中宋" panose="02010600040101010101" charset="-122"/>
              </a:rPr>
              <a:t>）辅助驾驶：能够为驾驶员提供及时的提醒和预警。</a:t>
            </a:r>
            <a:endParaRPr lang="zh-CN" altLang="en-US" sz="1200" dirty="0">
              <a:latin typeface="华文中宋" panose="02010600040101010101" charset="-122"/>
              <a:ea typeface="华文中宋" panose="02010600040101010101" charset="-122"/>
              <a:cs typeface="华文中宋" panose="02010600040101010101" charset="-122"/>
            </a:endParaRPr>
          </a:p>
        </p:txBody>
      </p:sp>
      <p:sp>
        <p:nvSpPr>
          <p:cNvPr id="17" name="矩形 16"/>
          <p:cNvSpPr/>
          <p:nvPr/>
        </p:nvSpPr>
        <p:spPr>
          <a:xfrm>
            <a:off x="3117270" y="5925188"/>
            <a:ext cx="6096000" cy="430887"/>
          </a:xfrm>
          <a:prstGeom prst="rect">
            <a:avLst/>
          </a:prstGeom>
        </p:spPr>
        <p:txBody>
          <a:bodyPr>
            <a:spAutoFit/>
          </a:bodyPr>
          <a:lstStyle/>
          <a:p>
            <a:pPr algn="ctr"/>
            <a:r>
              <a:rPr lang="en-US" altLang="zh-CN" sz="1100" dirty="0">
                <a:solidFill>
                  <a:schemeClr val="bg1"/>
                </a:solidFill>
                <a:latin typeface="Calibri Light" panose="020F0302020204030204" pitchFamily="34" charset="0"/>
                <a:cs typeface="Calibri Light" panose="020F0302020204030204" pitchFamily="34" charset="0"/>
              </a:rPr>
              <a:t>Let life be beautiful like summer flowers and death like autumn leaves. If you shed tears when you miss the sun, you also miss the stars</a:t>
            </a:r>
            <a:endParaRPr lang="zh-CN" altLang="en-US" sz="1100" dirty="0">
              <a:solidFill>
                <a:schemeClr val="bg1"/>
              </a:solidFill>
            </a:endParaRPr>
          </a:p>
        </p:txBody>
      </p:sp>
      <p:pic>
        <p:nvPicPr>
          <p:cNvPr id="18" name="图片 17"/>
          <p:cNvPicPr>
            <a:picLocks noChangeAspect="1"/>
          </p:cNvPicPr>
          <p:nvPr>
            <p:custDataLst>
              <p:tags r:id="rId10"/>
            </p:custDataLst>
          </p:nvPr>
        </p:nvPicPr>
        <p:blipFill>
          <a:blip r:embed="rId11"/>
          <a:stretch>
            <a:fillRect/>
          </a:stretch>
        </p:blipFill>
        <p:spPr>
          <a:xfrm>
            <a:off x="3288683" y="2106196"/>
            <a:ext cx="164606" cy="859611"/>
          </a:xfrm>
          <a:prstGeom prst="rect">
            <a:avLst/>
          </a:prstGeom>
        </p:spPr>
      </p:pic>
      <p:pic>
        <p:nvPicPr>
          <p:cNvPr id="19" name="图片 18"/>
          <p:cNvPicPr>
            <a:picLocks noChangeAspect="1"/>
          </p:cNvPicPr>
          <p:nvPr>
            <p:custDataLst>
              <p:tags r:id="rId12"/>
            </p:custDataLst>
          </p:nvPr>
        </p:nvPicPr>
        <p:blipFill>
          <a:blip r:embed="rId11"/>
          <a:stretch>
            <a:fillRect/>
          </a:stretch>
        </p:blipFill>
        <p:spPr>
          <a:xfrm>
            <a:off x="7111871" y="2084229"/>
            <a:ext cx="164606" cy="859611"/>
          </a:xfrm>
          <a:prstGeom prst="rect">
            <a:avLst/>
          </a:prstGeom>
        </p:spPr>
      </p:pic>
      <p:pic>
        <p:nvPicPr>
          <p:cNvPr id="20" name="图片 19"/>
          <p:cNvPicPr>
            <a:picLocks noChangeAspect="1"/>
          </p:cNvPicPr>
          <p:nvPr>
            <p:custDataLst>
              <p:tags r:id="rId13"/>
            </p:custDataLst>
          </p:nvPr>
        </p:nvPicPr>
        <p:blipFill>
          <a:blip r:embed="rId11"/>
          <a:stretch>
            <a:fillRect/>
          </a:stretch>
        </p:blipFill>
        <p:spPr>
          <a:xfrm>
            <a:off x="10873414" y="2069971"/>
            <a:ext cx="164606" cy="859611"/>
          </a:xfrm>
          <a:prstGeom prst="rect">
            <a:avLst/>
          </a:prstGeom>
        </p:spPr>
      </p:pic>
      <p:cxnSp>
        <p:nvCxnSpPr>
          <p:cNvPr id="22" name="直接连接符 21"/>
          <p:cNvCxnSpPr/>
          <p:nvPr>
            <p:custDataLst>
              <p:tags r:id="rId14"/>
            </p:custDataLst>
          </p:nvPr>
        </p:nvCxnSpPr>
        <p:spPr>
          <a:xfrm flipV="1">
            <a:off x="6688283" y="3778670"/>
            <a:ext cx="1191489" cy="1724891"/>
          </a:xfrm>
          <a:prstGeom prst="line">
            <a:avLst/>
          </a:prstGeom>
          <a:ln w="57150">
            <a:solidFill>
              <a:srgbClr val="E2BA7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5"/>
            </p:custDataLst>
          </p:nvPr>
        </p:nvCxnSpPr>
        <p:spPr>
          <a:xfrm flipV="1">
            <a:off x="6885708" y="3944924"/>
            <a:ext cx="1191489" cy="1724891"/>
          </a:xfrm>
          <a:prstGeom prst="line">
            <a:avLst/>
          </a:prstGeom>
          <a:ln w="57150">
            <a:solidFill>
              <a:srgbClr val="E2BA7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700"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700" fill="hold">
                                          <p:stCondLst>
                                            <p:cond delay="0"/>
                                          </p:stCondLst>
                                        </p:cTn>
                                        <p:tgtEl>
                                          <p:spTgt spid="8"/>
                                        </p:tgtEl>
                                        <p:attrNameLst>
                                          <p:attrName>style.visibility</p:attrName>
                                        </p:attrNameLst>
                                      </p:cBhvr>
                                      <p:to>
                                        <p:strVal val="visible"/>
                                      </p:to>
                                    </p:set>
                                    <p:animEffect transition="in" filter="fade">
                                      <p:cBhvr>
                                        <p:cTn id="12" dur="700"/>
                                        <p:tgtEl>
                                          <p:spTgt spid="8"/>
                                        </p:tgtEl>
                                      </p:cBhvr>
                                    </p:animEffect>
                                    <p:anim calcmode="lin" valueType="num">
                                      <p:cBhvr>
                                        <p:cTn id="13" dur="700" fill="hold"/>
                                        <p:tgtEl>
                                          <p:spTgt spid="8"/>
                                        </p:tgtEl>
                                        <p:attrNameLst>
                                          <p:attrName>ppt_x</p:attrName>
                                        </p:attrNameLst>
                                      </p:cBhvr>
                                      <p:tavLst>
                                        <p:tav tm="0">
                                          <p:val>
                                            <p:strVal val="#ppt_x"/>
                                          </p:val>
                                        </p:tav>
                                        <p:tav tm="100000">
                                          <p:val>
                                            <p:strVal val="#ppt_x"/>
                                          </p:val>
                                        </p:tav>
                                      </p:tavLst>
                                    </p:anim>
                                    <p:anim calcmode="lin" valueType="num">
                                      <p:cBhvr>
                                        <p:cTn id="14" dur="7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700" fill="hold">
                                          <p:stCondLst>
                                            <p:cond delay="0"/>
                                          </p:stCondLst>
                                        </p:cTn>
                                        <p:tgtEl>
                                          <p:spTgt spid="9">
                                            <p:txEl>
                                              <p:pRg st="0" end="0"/>
                                            </p:txEl>
                                          </p:spTgt>
                                        </p:tgtEl>
                                        <p:attrNameLst>
                                          <p:attrName>style.visibility</p:attrName>
                                        </p:attrNameLst>
                                      </p:cBhvr>
                                      <p:to>
                                        <p:strVal val="visible"/>
                                      </p:to>
                                    </p:set>
                                    <p:animEffect transition="in" filter="fade">
                                      <p:cBhvr>
                                        <p:cTn id="18" dur="700"/>
                                        <p:tgtEl>
                                          <p:spTgt spid="9">
                                            <p:txEl>
                                              <p:pRg st="0" end="0"/>
                                            </p:txEl>
                                          </p:spTgt>
                                        </p:tgtEl>
                                      </p:cBhvr>
                                    </p:animEffect>
                                    <p:anim calcmode="lin" valueType="num">
                                      <p:cBhvr>
                                        <p:cTn id="19" dur="7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0" dur="7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700" fill="hold">
                                          <p:stCondLst>
                                            <p:cond delay="0"/>
                                          </p:stCondLst>
                                        </p:cTn>
                                        <p:tgtEl>
                                          <p:spTgt spid="9">
                                            <p:txEl>
                                              <p:pRg st="2" end="2"/>
                                            </p:txEl>
                                          </p:spTgt>
                                        </p:tgtEl>
                                        <p:attrNameLst>
                                          <p:attrName>style.visibility</p:attrName>
                                        </p:attrNameLst>
                                      </p:cBhvr>
                                      <p:to>
                                        <p:strVal val="visible"/>
                                      </p:to>
                                    </p:set>
                                    <p:animEffect transition="in" filter="fade">
                                      <p:cBhvr>
                                        <p:cTn id="24" dur="700"/>
                                        <p:tgtEl>
                                          <p:spTgt spid="9">
                                            <p:txEl>
                                              <p:pRg st="2" end="2"/>
                                            </p:txEl>
                                          </p:spTgt>
                                        </p:tgtEl>
                                      </p:cBhvr>
                                    </p:animEffect>
                                    <p:anim calcmode="lin" valueType="num">
                                      <p:cBhvr>
                                        <p:cTn id="25" dur="7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7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700" fill="hold">
                                          <p:stCondLst>
                                            <p:cond delay="0"/>
                                          </p:stCondLst>
                                        </p:cTn>
                                        <p:tgtEl>
                                          <p:spTgt spid="6"/>
                                        </p:tgtEl>
                                        <p:attrNameLst>
                                          <p:attrName>style.visibility</p:attrName>
                                        </p:attrNameLst>
                                      </p:cBhvr>
                                      <p:to>
                                        <p:strVal val="visible"/>
                                      </p:to>
                                    </p:set>
                                    <p:animEffect transition="in" filter="fade">
                                      <p:cBhvr>
                                        <p:cTn id="30" dur="700"/>
                                        <p:tgtEl>
                                          <p:spTgt spid="6"/>
                                        </p:tgtEl>
                                      </p:cBhvr>
                                    </p:animEffect>
                                    <p:anim calcmode="lin" valueType="num">
                                      <p:cBhvr>
                                        <p:cTn id="31" dur="700" fill="hold"/>
                                        <p:tgtEl>
                                          <p:spTgt spid="6"/>
                                        </p:tgtEl>
                                        <p:attrNameLst>
                                          <p:attrName>ppt_x</p:attrName>
                                        </p:attrNameLst>
                                      </p:cBhvr>
                                      <p:tavLst>
                                        <p:tav tm="0">
                                          <p:val>
                                            <p:strVal val="#ppt_x"/>
                                          </p:val>
                                        </p:tav>
                                        <p:tav tm="100000">
                                          <p:val>
                                            <p:strVal val="#ppt_x"/>
                                          </p:val>
                                        </p:tav>
                                      </p:tavLst>
                                    </p:anim>
                                    <p:anim calcmode="lin" valueType="num">
                                      <p:cBhvr>
                                        <p:cTn id="32" dur="7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000"/>
                                  </p:stCondLst>
                                  <p:childTnLst>
                                    <p:set>
                                      <p:cBhvr>
                                        <p:cTn id="34" dur="700" fill="hold">
                                          <p:stCondLst>
                                            <p:cond delay="0"/>
                                          </p:stCondLst>
                                        </p:cTn>
                                        <p:tgtEl>
                                          <p:spTgt spid="11"/>
                                        </p:tgtEl>
                                        <p:attrNameLst>
                                          <p:attrName>style.visibility</p:attrName>
                                        </p:attrNameLst>
                                      </p:cBhvr>
                                      <p:to>
                                        <p:strVal val="visible"/>
                                      </p:to>
                                    </p:set>
                                    <p:animEffect transition="in" filter="fade">
                                      <p:cBhvr>
                                        <p:cTn id="35" dur="700"/>
                                        <p:tgtEl>
                                          <p:spTgt spid="11"/>
                                        </p:tgtEl>
                                      </p:cBhvr>
                                    </p:animEffect>
                                    <p:anim calcmode="lin" valueType="num">
                                      <p:cBhvr>
                                        <p:cTn id="36" dur="700" fill="hold"/>
                                        <p:tgtEl>
                                          <p:spTgt spid="11"/>
                                        </p:tgtEl>
                                        <p:attrNameLst>
                                          <p:attrName>ppt_x</p:attrName>
                                        </p:attrNameLst>
                                      </p:cBhvr>
                                      <p:tavLst>
                                        <p:tav tm="0">
                                          <p:val>
                                            <p:strVal val="#ppt_x"/>
                                          </p:val>
                                        </p:tav>
                                        <p:tav tm="100000">
                                          <p:val>
                                            <p:strVal val="#ppt_x"/>
                                          </p:val>
                                        </p:tav>
                                      </p:tavLst>
                                    </p:anim>
                                    <p:anim calcmode="lin" valueType="num">
                                      <p:cBhvr>
                                        <p:cTn id="37" dur="7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700" fill="hold">
                                          <p:stCondLst>
                                            <p:cond delay="0"/>
                                          </p:stCondLst>
                                        </p:cTn>
                                        <p:tgtEl>
                                          <p:spTgt spid="12">
                                            <p:txEl>
                                              <p:pRg st="0" end="0"/>
                                            </p:txEl>
                                          </p:spTgt>
                                        </p:tgtEl>
                                        <p:attrNameLst>
                                          <p:attrName>style.visibility</p:attrName>
                                        </p:attrNameLst>
                                      </p:cBhvr>
                                      <p:to>
                                        <p:strVal val="visible"/>
                                      </p:to>
                                    </p:set>
                                    <p:animEffect transition="in" filter="fade">
                                      <p:cBhvr>
                                        <p:cTn id="41" dur="700"/>
                                        <p:tgtEl>
                                          <p:spTgt spid="12">
                                            <p:txEl>
                                              <p:pRg st="0" end="0"/>
                                            </p:txEl>
                                          </p:spTgt>
                                        </p:tgtEl>
                                      </p:cBhvr>
                                    </p:animEffect>
                                    <p:anim calcmode="lin" valueType="num">
                                      <p:cBhvr>
                                        <p:cTn id="42" dur="7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3" dur="7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700" fill="hold">
                                          <p:stCondLst>
                                            <p:cond delay="0"/>
                                          </p:stCondLst>
                                        </p:cTn>
                                        <p:tgtEl>
                                          <p:spTgt spid="12">
                                            <p:txEl>
                                              <p:pRg st="2" end="2"/>
                                            </p:txEl>
                                          </p:spTgt>
                                        </p:tgtEl>
                                        <p:attrNameLst>
                                          <p:attrName>style.visibility</p:attrName>
                                        </p:attrNameLst>
                                      </p:cBhvr>
                                      <p:to>
                                        <p:strVal val="visible"/>
                                      </p:to>
                                    </p:set>
                                    <p:animEffect transition="in" filter="fade">
                                      <p:cBhvr>
                                        <p:cTn id="47" dur="700"/>
                                        <p:tgtEl>
                                          <p:spTgt spid="12">
                                            <p:txEl>
                                              <p:pRg st="2" end="2"/>
                                            </p:txEl>
                                          </p:spTgt>
                                        </p:tgtEl>
                                      </p:cBhvr>
                                    </p:animEffect>
                                    <p:anim calcmode="lin" valueType="num">
                                      <p:cBhvr>
                                        <p:cTn id="48" dur="7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9" dur="7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700" fill="hold">
                                          <p:stCondLst>
                                            <p:cond delay="0"/>
                                          </p:stCondLst>
                                        </p:cTn>
                                        <p:tgtEl>
                                          <p:spTgt spid="7"/>
                                        </p:tgtEl>
                                        <p:attrNameLst>
                                          <p:attrName>style.visibility</p:attrName>
                                        </p:attrNameLst>
                                      </p:cBhvr>
                                      <p:to>
                                        <p:strVal val="visible"/>
                                      </p:to>
                                    </p:set>
                                    <p:animEffect transition="in" filter="fade">
                                      <p:cBhvr>
                                        <p:cTn id="53" dur="700"/>
                                        <p:tgtEl>
                                          <p:spTgt spid="7"/>
                                        </p:tgtEl>
                                      </p:cBhvr>
                                    </p:animEffect>
                                    <p:anim calcmode="lin" valueType="num">
                                      <p:cBhvr>
                                        <p:cTn id="54" dur="700" fill="hold"/>
                                        <p:tgtEl>
                                          <p:spTgt spid="7"/>
                                        </p:tgtEl>
                                        <p:attrNameLst>
                                          <p:attrName>ppt_x</p:attrName>
                                        </p:attrNameLst>
                                      </p:cBhvr>
                                      <p:tavLst>
                                        <p:tav tm="0">
                                          <p:val>
                                            <p:strVal val="#ppt_x"/>
                                          </p:val>
                                        </p:tav>
                                        <p:tav tm="100000">
                                          <p:val>
                                            <p:strVal val="#ppt_x"/>
                                          </p:val>
                                        </p:tav>
                                      </p:tavLst>
                                    </p:anim>
                                    <p:anim calcmode="lin" valueType="num">
                                      <p:cBhvr>
                                        <p:cTn id="55" dur="7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1000"/>
                                  </p:stCondLst>
                                  <p:childTnLst>
                                    <p:set>
                                      <p:cBhvr>
                                        <p:cTn id="57" dur="700" fill="hold">
                                          <p:stCondLst>
                                            <p:cond delay="0"/>
                                          </p:stCondLst>
                                        </p:cTn>
                                        <p:tgtEl>
                                          <p:spTgt spid="14"/>
                                        </p:tgtEl>
                                        <p:attrNameLst>
                                          <p:attrName>style.visibility</p:attrName>
                                        </p:attrNameLst>
                                      </p:cBhvr>
                                      <p:to>
                                        <p:strVal val="visible"/>
                                      </p:to>
                                    </p:set>
                                    <p:animEffect transition="in" filter="fade">
                                      <p:cBhvr>
                                        <p:cTn id="58" dur="700"/>
                                        <p:tgtEl>
                                          <p:spTgt spid="14"/>
                                        </p:tgtEl>
                                      </p:cBhvr>
                                    </p:animEffect>
                                    <p:anim calcmode="lin" valueType="num">
                                      <p:cBhvr>
                                        <p:cTn id="59" dur="700" fill="hold"/>
                                        <p:tgtEl>
                                          <p:spTgt spid="14"/>
                                        </p:tgtEl>
                                        <p:attrNameLst>
                                          <p:attrName>ppt_x</p:attrName>
                                        </p:attrNameLst>
                                      </p:cBhvr>
                                      <p:tavLst>
                                        <p:tav tm="0">
                                          <p:val>
                                            <p:strVal val="#ppt_x"/>
                                          </p:val>
                                        </p:tav>
                                        <p:tav tm="100000">
                                          <p:val>
                                            <p:strVal val="#ppt_x"/>
                                          </p:val>
                                        </p:tav>
                                      </p:tavLst>
                                    </p:anim>
                                    <p:anim calcmode="lin" valueType="num">
                                      <p:cBhvr>
                                        <p:cTn id="60" dur="700" fill="hold"/>
                                        <p:tgtEl>
                                          <p:spTgt spid="1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2" presetClass="entr" presetSubtype="0" fill="hold" nodeType="afterEffect">
                                  <p:stCondLst>
                                    <p:cond delay="0"/>
                                  </p:stCondLst>
                                  <p:childTnLst>
                                    <p:set>
                                      <p:cBhvr>
                                        <p:cTn id="63" dur="700" fill="hold">
                                          <p:stCondLst>
                                            <p:cond delay="0"/>
                                          </p:stCondLst>
                                        </p:cTn>
                                        <p:tgtEl>
                                          <p:spTgt spid="15">
                                            <p:txEl>
                                              <p:pRg st="0" end="0"/>
                                            </p:txEl>
                                          </p:spTgt>
                                        </p:tgtEl>
                                        <p:attrNameLst>
                                          <p:attrName>style.visibility</p:attrName>
                                        </p:attrNameLst>
                                      </p:cBhvr>
                                      <p:to>
                                        <p:strVal val="visible"/>
                                      </p:to>
                                    </p:set>
                                    <p:animEffect transition="in" filter="fade">
                                      <p:cBhvr>
                                        <p:cTn id="64" dur="700"/>
                                        <p:tgtEl>
                                          <p:spTgt spid="15">
                                            <p:txEl>
                                              <p:pRg st="0" end="0"/>
                                            </p:txEl>
                                          </p:spTgt>
                                        </p:tgtEl>
                                      </p:cBhvr>
                                    </p:animEffect>
                                    <p:anim calcmode="lin" valueType="num">
                                      <p:cBhvr>
                                        <p:cTn id="65" dur="7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6" dur="7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42" presetClass="entr" presetSubtype="0" fill="hold" nodeType="afterEffect">
                                  <p:stCondLst>
                                    <p:cond delay="0"/>
                                  </p:stCondLst>
                                  <p:childTnLst>
                                    <p:set>
                                      <p:cBhvr>
                                        <p:cTn id="69" dur="700" fill="hold">
                                          <p:stCondLst>
                                            <p:cond delay="0"/>
                                          </p:stCondLst>
                                        </p:cTn>
                                        <p:tgtEl>
                                          <p:spTgt spid="15">
                                            <p:txEl>
                                              <p:pRg st="2" end="2"/>
                                            </p:txEl>
                                          </p:spTgt>
                                        </p:tgtEl>
                                        <p:attrNameLst>
                                          <p:attrName>style.visibility</p:attrName>
                                        </p:attrNameLst>
                                      </p:cBhvr>
                                      <p:to>
                                        <p:strVal val="visible"/>
                                      </p:to>
                                    </p:set>
                                    <p:animEffect transition="in" filter="fade">
                                      <p:cBhvr>
                                        <p:cTn id="70" dur="700"/>
                                        <p:tgtEl>
                                          <p:spTgt spid="15">
                                            <p:txEl>
                                              <p:pRg st="2" end="2"/>
                                            </p:txEl>
                                          </p:spTgt>
                                        </p:tgtEl>
                                      </p:cBhvr>
                                    </p:animEffect>
                                    <p:anim calcmode="lin" valueType="num">
                                      <p:cBhvr>
                                        <p:cTn id="71" dur="7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72" dur="7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42" presetClass="entr" presetSubtype="0" fill="hold" nodeType="afterEffect">
                                  <p:stCondLst>
                                    <p:cond delay="0"/>
                                  </p:stCondLst>
                                  <p:childTnLst>
                                    <p:set>
                                      <p:cBhvr>
                                        <p:cTn id="75" dur="700" fill="hold">
                                          <p:stCondLst>
                                            <p:cond delay="0"/>
                                          </p:stCondLst>
                                        </p:cTn>
                                        <p:tgtEl>
                                          <p:spTgt spid="15">
                                            <p:txEl>
                                              <p:pRg st="4" end="4"/>
                                            </p:txEl>
                                          </p:spTgt>
                                        </p:tgtEl>
                                        <p:attrNameLst>
                                          <p:attrName>style.visibility</p:attrName>
                                        </p:attrNameLst>
                                      </p:cBhvr>
                                      <p:to>
                                        <p:strVal val="visible"/>
                                      </p:to>
                                    </p:set>
                                    <p:animEffect transition="in" filter="fade">
                                      <p:cBhvr>
                                        <p:cTn id="76" dur="700"/>
                                        <p:tgtEl>
                                          <p:spTgt spid="15">
                                            <p:txEl>
                                              <p:pRg st="4" end="4"/>
                                            </p:txEl>
                                          </p:spTgt>
                                        </p:tgtEl>
                                      </p:cBhvr>
                                    </p:animEffect>
                                    <p:anim calcmode="lin" valueType="num">
                                      <p:cBhvr>
                                        <p:cTn id="77" dur="7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78" dur="7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p:bldP spid="8" grpId="1"/>
      <p:bldP spid="9" grpId="1"/>
      <p:bldP spid="6" grpId="0" animBg="1"/>
      <p:bldP spid="6" grpId="1" animBg="1"/>
      <p:bldP spid="11" grpId="0"/>
      <p:bldP spid="11" grpId="1"/>
      <p:bldP spid="12" grpId="1"/>
      <p:bldP spid="7" grpId="0" animBg="1"/>
      <p:bldP spid="7" grpId="1" animBg="1"/>
      <p:bldP spid="14" grpId="0"/>
      <p:bldP spid="14" grpId="1"/>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31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7440663" y="1760657"/>
            <a:ext cx="2498297" cy="3675352"/>
          </a:xfrm>
          <a:prstGeom prst="rect">
            <a:avLst/>
          </a:prstGeom>
        </p:spPr>
      </p:pic>
      <p:sp>
        <p:nvSpPr>
          <p:cNvPr id="17" name="矩形 16"/>
          <p:cNvSpPr/>
          <p:nvPr/>
        </p:nvSpPr>
        <p:spPr>
          <a:xfrm>
            <a:off x="5985164"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72630" y="2875058"/>
            <a:ext cx="6024880" cy="1861185"/>
          </a:xfrm>
          <a:prstGeom prst="rect">
            <a:avLst/>
          </a:prstGeom>
        </p:spPr>
        <p:txBody>
          <a:bodyPr wrap="none">
            <a:spAutoFit/>
          </a:bodyPr>
          <a:lstStyle/>
          <a:p>
            <a:r>
              <a:rPr lang="zh-CN" altLang="en-US" sz="11500" dirty="0">
                <a:solidFill>
                  <a:schemeClr val="bg1"/>
                </a:solidFill>
                <a:latin typeface="汉仪许静行楷简" panose="00020600040101010101" charset="-122"/>
                <a:ea typeface="汉仪许静行楷简" panose="00020600040101010101" charset="-122"/>
                <a:cs typeface="MV Boli" panose="02000500030200090000" pitchFamily="2" charset="0"/>
              </a:rPr>
              <a:t>谢谢</a:t>
            </a:r>
            <a:r>
              <a:rPr lang="zh-CN" altLang="en-US" sz="11500" dirty="0">
                <a:solidFill>
                  <a:schemeClr val="tx1"/>
                </a:solidFill>
                <a:latin typeface="汉仪许静行楷简" panose="00020600040101010101" charset="-122"/>
                <a:ea typeface="汉仪许静行楷简" panose="00020600040101010101" charset="-122"/>
                <a:cs typeface="MV Boli" panose="02000500030200090000" pitchFamily="2" charset="0"/>
              </a:rPr>
              <a:t>观看</a:t>
            </a:r>
            <a:endParaRPr lang="zh-CN" altLang="en-US" sz="11500" dirty="0">
              <a:solidFill>
                <a:schemeClr val="tx1"/>
              </a:solidFill>
              <a:latin typeface="汉仪许静行楷简" panose="00020600040101010101" charset="-122"/>
              <a:ea typeface="汉仪许静行楷简" panose="00020600040101010101" charset="-122"/>
              <a:cs typeface="MV Boli" panose="02000500030200090000" pitchFamily="2" charset="0"/>
            </a:endParaRPr>
          </a:p>
        </p:txBody>
      </p:sp>
      <p:sp>
        <p:nvSpPr>
          <p:cNvPr id="24" name="矩形 23"/>
          <p:cNvSpPr/>
          <p:nvPr/>
        </p:nvSpPr>
        <p:spPr>
          <a:xfrm>
            <a:off x="8558865" y="4044609"/>
            <a:ext cx="606256" cy="230832"/>
          </a:xfrm>
          <a:prstGeom prst="rect">
            <a:avLst/>
          </a:prstGeom>
        </p:spPr>
        <p:txBody>
          <a:bodyPr wrap="none">
            <a:spAutoFit/>
          </a:bodyPr>
          <a:lstStyle/>
          <a:p>
            <a:r>
              <a:rPr lang="en-US" altLang="zh-CN" sz="900" dirty="0">
                <a:solidFill>
                  <a:schemeClr val="tx1">
                    <a:lumMod val="65000"/>
                    <a:lumOff val="35000"/>
                  </a:schemeClr>
                </a:solidFill>
                <a:latin typeface="Calibri Light" panose="020F0302020204030204" pitchFamily="34" charset="0"/>
                <a:cs typeface="Calibri Light" panose="020F0302020204030204" pitchFamily="34" charset="0"/>
              </a:rPr>
              <a:t>the swiss</a:t>
            </a:r>
            <a:endParaRPr lang="en-US" altLang="zh-CN" sz="9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5" name="矩形 24" hidden="1"/>
          <p:cNvSpPr/>
          <p:nvPr/>
        </p:nvSpPr>
        <p:spPr>
          <a:xfrm>
            <a:off x="6503756" y="3529110"/>
            <a:ext cx="2315615" cy="830997"/>
          </a:xfrm>
          <a:prstGeom prst="rect">
            <a:avLst/>
          </a:prstGeom>
        </p:spPr>
        <p:txBody>
          <a:bodyPr wrap="square">
            <a:spAutoFit/>
          </a:bodyPr>
          <a:lstStyle/>
          <a:p>
            <a:pPr algn="ctr"/>
            <a:r>
              <a:rPr lang="en-US" altLang="zh-CN" sz="800" dirty="0">
                <a:solidFill>
                  <a:schemeClr val="bg1">
                    <a:lumMod val="50000"/>
                  </a:schemeClr>
                </a:solidFill>
                <a:latin typeface="Calibri Light" panose="020F0302020204030204" pitchFamily="34" charset="0"/>
                <a:cs typeface="Calibri Light" panose="020F0302020204030204" pitchFamily="34" charset="0"/>
              </a:rPr>
              <a:t>Let life be beautiful like summer flowers and death like autumn leaves. If you shed tears when you miss the sun, you also miss the stars. I leave uncultivated today, was precisely yesterday perishes tomorrow which person of the body implored. Life has a value only when it has something valuable as its object.</a:t>
            </a:r>
            <a:endParaRPr lang="en-US" altLang="zh-CN" sz="8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26" name="矩形 25"/>
          <p:cNvSpPr/>
          <p:nvPr/>
        </p:nvSpPr>
        <p:spPr>
          <a:xfrm>
            <a:off x="1714729" y="3082780"/>
            <a:ext cx="1061291" cy="338554"/>
          </a:xfrm>
          <a:prstGeom prst="rect">
            <a:avLst/>
          </a:prstGeom>
        </p:spPr>
        <p:txBody>
          <a:bodyPr wrap="square">
            <a:spAutoFit/>
          </a:bodyPr>
          <a:lstStyle/>
          <a:p>
            <a:r>
              <a:rPr lang="en-US" altLang="zh-CN" sz="800" dirty="0">
                <a:solidFill>
                  <a:schemeClr val="tx1">
                    <a:lumMod val="65000"/>
                    <a:lumOff val="35000"/>
                  </a:schemeClr>
                </a:solidFill>
                <a:latin typeface="Calibri Light" panose="020F0302020204030204" pitchFamily="34" charset="0"/>
                <a:cs typeface="Calibri Light" panose="020F0302020204030204" pitchFamily="34" charset="0"/>
              </a:rPr>
              <a:t>Let life be beautiful like summer flowers</a:t>
            </a:r>
            <a:endParaRPr lang="en-US" altLang="zh-CN" sz="105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27" name="矩形 26"/>
          <p:cNvSpPr/>
          <p:nvPr/>
        </p:nvSpPr>
        <p:spPr>
          <a:xfrm>
            <a:off x="1706350" y="2836559"/>
            <a:ext cx="774571" cy="246221"/>
          </a:xfrm>
          <a:prstGeom prst="rect">
            <a:avLst/>
          </a:prstGeom>
        </p:spPr>
        <p:txBody>
          <a:bodyPr wrap="none">
            <a:spAutoFit/>
          </a:bodyPr>
          <a:lstStyle/>
          <a:p>
            <a:r>
              <a:rPr lang="en-US" altLang="zh-CN" sz="1000" dirty="0">
                <a:latin typeface="MV Boli" panose="02000500030200090000" pitchFamily="2" charset="0"/>
                <a:cs typeface="MV Boli" panose="02000500030200090000" pitchFamily="2" charset="0"/>
              </a:rPr>
              <a:t>The Swiss</a:t>
            </a:r>
            <a:endParaRPr lang="en-US" altLang="zh-CN" sz="1000" dirty="0">
              <a:latin typeface="MV Boli" panose="02000500030200090000" pitchFamily="2" charset="0"/>
              <a:cs typeface="MV Boli" panose="02000500030200090000" pitchFamily="2" charset="0"/>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平行四边形 1"/>
          <p:cNvSpPr/>
          <p:nvPr/>
        </p:nvSpPr>
        <p:spPr>
          <a:xfrm>
            <a:off x="4117975" y="-19050"/>
            <a:ext cx="10118090" cy="6870700"/>
          </a:xfrm>
          <a:prstGeom prst="parallelogram">
            <a:avLst/>
          </a:prstGeom>
          <a:solidFill>
            <a:schemeClr val="bg1">
              <a:alpha val="2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平行四边形 2"/>
          <p:cNvSpPr/>
          <p:nvPr/>
        </p:nvSpPr>
        <p:spPr>
          <a:xfrm>
            <a:off x="4565650" y="0"/>
            <a:ext cx="10118090" cy="6870700"/>
          </a:xfrm>
          <a:prstGeom prst="parallelogram">
            <a:avLst/>
          </a:prstGeom>
          <a:solidFill>
            <a:schemeClr val="bg1">
              <a:alpha val="6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 name="组合 5"/>
          <p:cNvGrpSpPr/>
          <p:nvPr/>
        </p:nvGrpSpPr>
        <p:grpSpPr>
          <a:xfrm>
            <a:off x="5069205" y="-26670"/>
            <a:ext cx="10118090" cy="6897370"/>
            <a:chOff x="7983" y="-42"/>
            <a:chExt cx="15934" cy="10862"/>
          </a:xfrm>
        </p:grpSpPr>
        <p:sp>
          <p:nvSpPr>
            <p:cNvPr id="4" name="平行四边形 3"/>
            <p:cNvSpPr/>
            <p:nvPr/>
          </p:nvSpPr>
          <p:spPr>
            <a:xfrm>
              <a:off x="7983" y="-42"/>
              <a:ext cx="15934" cy="10862"/>
            </a:xfrm>
            <a:prstGeom prst="parallelogram">
              <a:avLst/>
            </a:prstGeom>
            <a:solidFill>
              <a:schemeClr val="bg1">
                <a:alpha val="8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5" name="文本框 4"/>
            <p:cNvSpPr txBox="1"/>
            <p:nvPr/>
          </p:nvSpPr>
          <p:spPr>
            <a:xfrm>
              <a:off x="11821" y="2649"/>
              <a:ext cx="4904" cy="3384"/>
            </a:xfrm>
            <a:custGeom>
              <a:avLst/>
              <a:gdLst/>
              <a:ahLst/>
              <a:cxnLst>
                <a:cxn ang="3">
                  <a:pos x="hc" y="t"/>
                </a:cxn>
                <a:cxn ang="cd2">
                  <a:pos x="l" y="vc"/>
                </a:cxn>
                <a:cxn ang="cd4">
                  <a:pos x="hc" y="b"/>
                </a:cxn>
                <a:cxn ang="0">
                  <a:pos x="r" y="vc"/>
                </a:cxn>
              </a:cxnLst>
              <a:rect l="l" t="t" r="r" b="b"/>
              <a:pathLst>
                <a:path w="4904" h="3384">
                  <a:moveTo>
                    <a:pt x="1137" y="425"/>
                  </a:moveTo>
                  <a:cubicBezTo>
                    <a:pt x="919" y="425"/>
                    <a:pt x="765" y="522"/>
                    <a:pt x="675" y="715"/>
                  </a:cubicBezTo>
                  <a:cubicBezTo>
                    <a:pt x="584" y="909"/>
                    <a:pt x="539" y="1235"/>
                    <a:pt x="539" y="1692"/>
                  </a:cubicBezTo>
                  <a:cubicBezTo>
                    <a:pt x="539" y="2134"/>
                    <a:pt x="585" y="2455"/>
                    <a:pt x="677" y="2656"/>
                  </a:cubicBezTo>
                  <a:cubicBezTo>
                    <a:pt x="769" y="2857"/>
                    <a:pt x="919" y="2957"/>
                    <a:pt x="1127" y="2957"/>
                  </a:cubicBezTo>
                  <a:cubicBezTo>
                    <a:pt x="1333" y="2957"/>
                    <a:pt x="1482" y="2855"/>
                    <a:pt x="1577" y="2651"/>
                  </a:cubicBezTo>
                  <a:cubicBezTo>
                    <a:pt x="1671" y="2448"/>
                    <a:pt x="1718" y="2128"/>
                    <a:pt x="1718" y="1692"/>
                  </a:cubicBezTo>
                  <a:cubicBezTo>
                    <a:pt x="1718" y="1386"/>
                    <a:pt x="1698" y="1141"/>
                    <a:pt x="1659" y="957"/>
                  </a:cubicBezTo>
                  <a:cubicBezTo>
                    <a:pt x="1621" y="773"/>
                    <a:pt x="1559" y="639"/>
                    <a:pt x="1476" y="553"/>
                  </a:cubicBezTo>
                  <a:cubicBezTo>
                    <a:pt x="1393" y="468"/>
                    <a:pt x="1280" y="425"/>
                    <a:pt x="1137" y="425"/>
                  </a:cubicBezTo>
                  <a:close/>
                  <a:moveTo>
                    <a:pt x="3676" y="49"/>
                  </a:moveTo>
                  <a:lnTo>
                    <a:pt x="4178" y="49"/>
                  </a:lnTo>
                  <a:lnTo>
                    <a:pt x="4178" y="2906"/>
                  </a:lnTo>
                  <a:lnTo>
                    <a:pt x="4904" y="2906"/>
                  </a:lnTo>
                  <a:lnTo>
                    <a:pt x="4904" y="3338"/>
                  </a:lnTo>
                  <a:lnTo>
                    <a:pt x="2792" y="3338"/>
                  </a:lnTo>
                  <a:lnTo>
                    <a:pt x="2792" y="2906"/>
                  </a:lnTo>
                  <a:lnTo>
                    <a:pt x="3644" y="2906"/>
                  </a:lnTo>
                  <a:lnTo>
                    <a:pt x="3644" y="539"/>
                  </a:lnTo>
                  <a:lnTo>
                    <a:pt x="2873" y="1032"/>
                  </a:lnTo>
                  <a:lnTo>
                    <a:pt x="2873" y="586"/>
                  </a:lnTo>
                  <a:lnTo>
                    <a:pt x="3676" y="49"/>
                  </a:lnTo>
                  <a:close/>
                  <a:moveTo>
                    <a:pt x="1137" y="0"/>
                  </a:moveTo>
                  <a:cubicBezTo>
                    <a:pt x="1518" y="0"/>
                    <a:pt x="1800" y="138"/>
                    <a:pt x="1984" y="415"/>
                  </a:cubicBezTo>
                  <a:cubicBezTo>
                    <a:pt x="2167" y="692"/>
                    <a:pt x="2259" y="1118"/>
                    <a:pt x="2259" y="1692"/>
                  </a:cubicBezTo>
                  <a:cubicBezTo>
                    <a:pt x="2259" y="2245"/>
                    <a:pt x="2164" y="2665"/>
                    <a:pt x="1973" y="2952"/>
                  </a:cubicBezTo>
                  <a:cubicBezTo>
                    <a:pt x="1783" y="3240"/>
                    <a:pt x="1499" y="3384"/>
                    <a:pt x="1123" y="3384"/>
                  </a:cubicBezTo>
                  <a:cubicBezTo>
                    <a:pt x="374" y="3384"/>
                    <a:pt x="0" y="2820"/>
                    <a:pt x="0" y="1692"/>
                  </a:cubicBezTo>
                  <a:cubicBezTo>
                    <a:pt x="0" y="1302"/>
                    <a:pt x="42" y="982"/>
                    <a:pt x="125" y="733"/>
                  </a:cubicBezTo>
                  <a:cubicBezTo>
                    <a:pt x="208" y="484"/>
                    <a:pt x="331" y="300"/>
                    <a:pt x="492" y="180"/>
                  </a:cubicBezTo>
                  <a:cubicBezTo>
                    <a:pt x="654" y="60"/>
                    <a:pt x="869" y="0"/>
                    <a:pt x="1137" y="0"/>
                  </a:cubicBezTo>
                  <a:close/>
                </a:path>
              </a:pathLst>
            </a:custGeom>
            <a:effectLst/>
          </p:spPr>
          <p:txBody>
            <a:bodyPr wrap="square" rtlCol="0">
              <a:noAutofit/>
            </a:bodyPr>
            <a:p>
              <a:endParaRPr lang="en-US" altLang="zh-CN" sz="28700" b="1"/>
            </a:p>
          </p:txBody>
        </p:sp>
        <p:sp>
          <p:nvSpPr>
            <p:cNvPr id="7" name="文本框 6"/>
            <p:cNvSpPr txBox="1"/>
            <p:nvPr/>
          </p:nvSpPr>
          <p:spPr>
            <a:xfrm>
              <a:off x="11773" y="8490"/>
              <a:ext cx="7173" cy="1016"/>
            </a:xfrm>
            <a:prstGeom prst="rect">
              <a:avLst/>
            </a:prstGeom>
            <a:noFill/>
          </p:spPr>
          <p:txBody>
            <a:bodyPr wrap="square" rtlCol="0">
              <a:spAutoFit/>
            </a:bodyPr>
            <a:p>
              <a:r>
                <a:rPr lang="zh-CN" altLang="en-US" sz="3600" b="1">
                  <a:latin typeface="华文中宋" panose="02010600040101010101" charset="-122"/>
                  <a:ea typeface="华文中宋" panose="02010600040101010101" charset="-122"/>
                  <a:sym typeface="汉仪综艺体简" panose="02010600000101010101" charset="-122"/>
                </a:rPr>
                <a:t>道</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线</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测</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术</a:t>
              </a:r>
              <a:endParaRPr lang="zh-CN" altLang="en-US" sz="3600" b="1">
                <a:latin typeface="华文中宋" panose="02010600040101010101" charset="-122"/>
                <a:ea typeface="华文中宋" panose="02010600040101010101" charset="-122"/>
                <a:sym typeface="汉仪综艺体简" panose="02010600000101010101" charset="-122"/>
              </a:endParaRPr>
            </a:p>
          </p:txBody>
        </p:sp>
        <p:cxnSp>
          <p:nvCxnSpPr>
            <p:cNvPr id="8" name="直接连接符 7"/>
            <p:cNvCxnSpPr/>
            <p:nvPr/>
          </p:nvCxnSpPr>
          <p:spPr>
            <a:xfrm flipV="1">
              <a:off x="11908" y="7910"/>
              <a:ext cx="3159" cy="45"/>
            </a:xfrm>
            <a:prstGeom prst="line">
              <a:avLst/>
            </a:prstGeom>
            <a:ln w="1270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11773" y="6762"/>
              <a:ext cx="5556" cy="1019"/>
            </a:xfrm>
            <a:prstGeom prst="rect">
              <a:avLst/>
            </a:prstGeom>
            <a:noFill/>
          </p:spPr>
          <p:txBody>
            <a:bodyPr wrap="square" rtlCol="0">
              <a:noAutofit/>
            </a:bodyPr>
            <a:p>
              <a:r>
                <a:rPr lang="en-US" altLang="zh-CN"/>
                <a:t>Lane Line Detection Technology</a:t>
              </a:r>
              <a:endParaRPr lang="en-US" altLang="zh-CN"/>
            </a:p>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2000"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矩形 5"/>
          <p:cNvSpPr/>
          <p:nvPr/>
        </p:nvSpPr>
        <p:spPr>
          <a:xfrm>
            <a:off x="9525" y="8890"/>
            <a:ext cx="12161520" cy="6849110"/>
          </a:xfrm>
          <a:prstGeom prst="rect">
            <a:avLst/>
          </a:prstGeom>
          <a:solidFill>
            <a:srgbClr val="FFEAC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rot="4200000">
            <a:off x="-3625215" y="826770"/>
            <a:ext cx="12171680" cy="6838315"/>
          </a:xfrm>
          <a:prstGeom prst="rect">
            <a:avLst/>
          </a:prstGeom>
          <a:solidFill>
            <a:srgbClr val="E2BA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8" name="椭圆 7"/>
          <p:cNvSpPr/>
          <p:nvPr/>
        </p:nvSpPr>
        <p:spPr>
          <a:xfrm>
            <a:off x="3746500" y="1104900"/>
            <a:ext cx="4699000" cy="4648200"/>
          </a:xfrm>
          <a:prstGeom prst="ellipse">
            <a:avLst/>
          </a:prstGeom>
          <a:ln>
            <a:noFill/>
          </a:ln>
          <a:effectLst>
            <a:outerShdw blurRad="63500" sx="103000" sy="103000" algn="ctr" rotWithShape="0">
              <a:prstClr val="black">
                <a:alpha val="48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9" name="椭圆 8"/>
          <p:cNvSpPr/>
          <p:nvPr/>
        </p:nvSpPr>
        <p:spPr>
          <a:xfrm>
            <a:off x="4445000" y="1771333"/>
            <a:ext cx="3302000" cy="3315335"/>
          </a:xfrm>
          <a:prstGeom prst="ellipse">
            <a:avLst/>
          </a:prstGeom>
          <a:ln>
            <a:noFill/>
          </a:ln>
          <a:effectLst>
            <a:outerShdw blurRad="63500" sx="103000" sy="103000" algn="ctr" rotWithShape="0">
              <a:prstClr val="black">
                <a:alpha val="48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10" name="椭圆 9"/>
          <p:cNvSpPr/>
          <p:nvPr/>
        </p:nvSpPr>
        <p:spPr>
          <a:xfrm>
            <a:off x="5053965" y="2348865"/>
            <a:ext cx="2084070" cy="2160270"/>
          </a:xfrm>
          <a:prstGeom prst="ellipse">
            <a:avLst/>
          </a:prstGeom>
          <a:ln>
            <a:noFill/>
          </a:ln>
          <a:effectLst>
            <a:outerShdw blurRad="63500" sx="103000" sy="103000" algn="ctr" rotWithShape="0">
              <a:prstClr val="black">
                <a:alpha val="48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446405" y="1530985"/>
            <a:ext cx="3218180" cy="4646295"/>
          </a:xfrm>
          <a:prstGeom prst="rect">
            <a:avLst/>
          </a:prstGeom>
          <a:noFill/>
        </p:spPr>
        <p:txBody>
          <a:bodyPr wrap="square" rtlCol="0">
            <a:spAutoFit/>
          </a:bodyPr>
          <a:p>
            <a:r>
              <a:rPr lang="zh-CN" altLang="en-US" sz="3600">
                <a:latin typeface="华康行楷体 W5" panose="03000509000000000000" charset="-122"/>
                <a:ea typeface="华康行楷体 W5" panose="03000509000000000000" charset="-122"/>
              </a:rPr>
              <a:t>基本概念</a:t>
            </a:r>
            <a:endParaRPr lang="zh-CN" altLang="en-US" sz="3600">
              <a:latin typeface="华康行楷体 W5" panose="03000509000000000000" charset="-122"/>
              <a:ea typeface="华康行楷体 W5" panose="03000509000000000000" charset="-122"/>
            </a:endParaRPr>
          </a:p>
          <a:p>
            <a:endParaRPr lang="zh-CN" altLang="en-US" sz="2000">
              <a:latin typeface="华康行楷体 W5" panose="03000509000000000000" charset="-122"/>
              <a:ea typeface="华康行楷体 W5" panose="03000509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rPr>
              <a:t>道路标线（以下简称道线）检测技术是智能汽车</a:t>
            </a:r>
            <a:endParaRPr lang="zh-CN" altLang="en-US" sz="2000">
              <a:latin typeface="方正仿宋_GB2312" panose="02000000000000000000" charset="-122"/>
              <a:ea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rPr>
              <a:t>和智能交通系统中关键的感知技术之一，</a:t>
            </a:r>
            <a:endParaRPr lang="zh-CN" altLang="en-US" sz="2000">
              <a:latin typeface="方正仿宋_GB2312" panose="02000000000000000000" charset="-122"/>
              <a:ea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rPr>
              <a:t>其核心目标是从车载传感器采集的图像或点云数据中，准确识别出道路标线（包括车道线、分道线、导向箭头等）的位置、形状和类型。</a:t>
            </a:r>
            <a:endParaRPr lang="zh-CN" altLang="en-US" sz="2000">
              <a:latin typeface="方正仿宋_GB2312" panose="02000000000000000000" charset="-122"/>
              <a:ea typeface="方正仿宋_GB2312" panose="02000000000000000000" charset="-122"/>
            </a:endParaRPr>
          </a:p>
        </p:txBody>
      </p:sp>
      <p:sp>
        <p:nvSpPr>
          <p:cNvPr id="12" name="文本框 11"/>
          <p:cNvSpPr txBox="1"/>
          <p:nvPr/>
        </p:nvSpPr>
        <p:spPr>
          <a:xfrm>
            <a:off x="7138670" y="330835"/>
            <a:ext cx="4808855" cy="645160"/>
          </a:xfrm>
          <a:prstGeom prst="rect">
            <a:avLst/>
          </a:prstGeom>
          <a:noFill/>
        </p:spPr>
        <p:txBody>
          <a:bodyPr wrap="square" rtlCol="0">
            <a:spAutoFit/>
          </a:bodyPr>
          <a:p>
            <a:r>
              <a:rPr lang="zh-CN" altLang="en-US" sz="3600">
                <a:latin typeface="华康行楷体 W5" panose="03000509000000000000" charset="-122"/>
                <a:ea typeface="华康行楷体 W5" panose="03000509000000000000" charset="-122"/>
              </a:rPr>
              <a:t>车道线的类型与作用</a:t>
            </a:r>
            <a:endParaRPr lang="zh-CN" altLang="en-US" sz="2000">
              <a:latin typeface="方正仿宋_GB2312" panose="02000000000000000000" charset="-122"/>
              <a:ea typeface="方正仿宋_GB2312" panose="02000000000000000000" charset="-122"/>
            </a:endParaRPr>
          </a:p>
        </p:txBody>
      </p:sp>
      <p:sp>
        <p:nvSpPr>
          <p:cNvPr id="13" name="文本框 12"/>
          <p:cNvSpPr txBox="1"/>
          <p:nvPr/>
        </p:nvSpPr>
        <p:spPr>
          <a:xfrm>
            <a:off x="8064500" y="1244600"/>
            <a:ext cx="3883025" cy="4523105"/>
          </a:xfrm>
          <a:prstGeom prst="rect">
            <a:avLst/>
          </a:prstGeom>
          <a:noFill/>
        </p:spPr>
        <p:txBody>
          <a:bodyPr wrap="square" rtlCol="0">
            <a:spAutoFit/>
          </a:bodyPr>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1</a:t>
            </a:r>
            <a:r>
              <a:rPr lang="zh-CN" altLang="en-US" sz="2000">
                <a:latin typeface="方正仿宋_GB2312" panose="02000000000000000000" charset="-122"/>
                <a:ea typeface="方正仿宋_GB2312" panose="02000000000000000000" charset="-122"/>
                <a:cs typeface="方正仿宋_GB2312" panose="02000000000000000000" charset="-122"/>
              </a:rPr>
              <a:t>）车行道分界线</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其主要作用</a:t>
            </a:r>
            <a:r>
              <a:rPr lang="en-US" altLang="zh-CN" sz="2000">
                <a:latin typeface="方正仿宋_GB2312" panose="02000000000000000000" charset="-122"/>
                <a:ea typeface="方正仿宋_GB2312" panose="02000000000000000000" charset="-122"/>
                <a:cs typeface="方正仿宋_GB2312" panose="02000000000000000000" charset="-122"/>
              </a:rPr>
              <a:t> </a:t>
            </a:r>
            <a:r>
              <a:rPr lang="zh-CN" altLang="en-US" sz="2000">
                <a:latin typeface="方正仿宋_GB2312" panose="02000000000000000000" charset="-122"/>
                <a:ea typeface="方正仿宋_GB2312" panose="02000000000000000000" charset="-122"/>
                <a:cs typeface="方正仿宋_GB2312" panose="02000000000000000000" charset="-122"/>
              </a:rPr>
              <a:t>在于分隔同向行驶的交通流，</a:t>
            </a: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 </a:t>
            </a:r>
            <a:r>
              <a:rPr lang="en-US" altLang="zh-CN" sz="2000">
                <a:latin typeface="方正仿宋_GB2312" panose="02000000000000000000" charset="-122"/>
                <a:ea typeface="方正仿宋_GB2312" panose="02000000000000000000" charset="-122"/>
                <a:cs typeface="方正仿宋_GB2312" panose="02000000000000000000" charset="-122"/>
              </a:rPr>
              <a:t>   </a:t>
            </a:r>
            <a:r>
              <a:rPr lang="zh-CN" altLang="en-US" sz="2000">
                <a:latin typeface="方正仿宋_GB2312" panose="02000000000000000000" charset="-122"/>
                <a:ea typeface="方正仿宋_GB2312" panose="02000000000000000000" charset="-122"/>
                <a:cs typeface="方正仿宋_GB2312" panose="02000000000000000000" charset="-122"/>
              </a:rPr>
              <a:t>通过明确划分不同车道的行驶区域，促使车辆各行其道，从而有效提高道路的通行效率，并显著降低交通事故发生的概率。</a:t>
            </a: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2</a:t>
            </a:r>
            <a:r>
              <a:rPr lang="zh-CN" altLang="en-US" sz="2000">
                <a:latin typeface="方正仿宋_GB2312" panose="02000000000000000000" charset="-122"/>
                <a:ea typeface="方正仿宋_GB2312" panose="02000000000000000000" charset="-122"/>
                <a:cs typeface="方正仿宋_GB2312" panose="02000000000000000000" charset="-122"/>
              </a:rPr>
              <a:t>）车行道边缘线</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设置于车行道的边缘位置，如同道路的</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边界卫士</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，清晰地指示着车行道的边界，时刻提醒驾驶员避免车辆驶离车道。</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3000" fill="hold">
                                          <p:stCondLst>
                                            <p:cond delay="0"/>
                                          </p:stCondLst>
                                        </p:cTn>
                                        <p:tgtEl>
                                          <p:spTgt spid="11">
                                            <p:txEl>
                                              <p:pRg st="0" end="0"/>
                                            </p:txEl>
                                          </p:spTgt>
                                        </p:tgtEl>
                                        <p:attrNameLst>
                                          <p:attrName>style.visibility</p:attrName>
                                        </p:attrNameLst>
                                      </p:cBhvr>
                                      <p:to>
                                        <p:strVal val="visible"/>
                                      </p:to>
                                    </p:set>
                                    <p:animEffect transition="in" filter="strips(downRight)">
                                      <p:cBhvr>
                                        <p:cTn id="7" dur="3000"/>
                                        <p:tgtEl>
                                          <p:spTgt spid="11">
                                            <p:txEl>
                                              <p:pRg st="0" end="0"/>
                                            </p:txEl>
                                          </p:spTgt>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3000" fill="hold">
                                          <p:stCondLst>
                                            <p:cond delay="0"/>
                                          </p:stCondLst>
                                        </p:cTn>
                                        <p:tgtEl>
                                          <p:spTgt spid="11">
                                            <p:txEl>
                                              <p:pRg st="2" end="2"/>
                                            </p:txEl>
                                          </p:spTgt>
                                        </p:tgtEl>
                                        <p:attrNameLst>
                                          <p:attrName>style.visibility</p:attrName>
                                        </p:attrNameLst>
                                      </p:cBhvr>
                                      <p:to>
                                        <p:strVal val="visible"/>
                                      </p:to>
                                    </p:set>
                                    <p:animEffect transition="in" filter="strips(downRight)">
                                      <p:cBhvr>
                                        <p:cTn id="11" dur="3000"/>
                                        <p:tgtEl>
                                          <p:spTgt spid="11">
                                            <p:txEl>
                                              <p:pRg st="2" end="2"/>
                                            </p:txEl>
                                          </p:spTgt>
                                        </p:tgtEl>
                                      </p:cBhvr>
                                    </p:animEffect>
                                  </p:childTnLst>
                                </p:cTn>
                              </p:par>
                              <p:par>
                                <p:cTn id="12" presetID="18" presetClass="entr" presetSubtype="6" fill="hold" nodeType="withEffect">
                                  <p:stCondLst>
                                    <p:cond delay="1500"/>
                                  </p:stCondLst>
                                  <p:childTnLst>
                                    <p:set>
                                      <p:cBhvr>
                                        <p:cTn id="13" dur="5000" fill="hold">
                                          <p:stCondLst>
                                            <p:cond delay="0"/>
                                          </p:stCondLst>
                                        </p:cTn>
                                        <p:tgtEl>
                                          <p:spTgt spid="11">
                                            <p:txEl>
                                              <p:pRg st="3" end="3"/>
                                            </p:txEl>
                                          </p:spTgt>
                                        </p:tgtEl>
                                        <p:attrNameLst>
                                          <p:attrName>style.visibility</p:attrName>
                                        </p:attrNameLst>
                                      </p:cBhvr>
                                      <p:to>
                                        <p:strVal val="visible"/>
                                      </p:to>
                                    </p:set>
                                    <p:animEffect transition="in" filter="strips(downRight)">
                                      <p:cBhvr>
                                        <p:cTn id="14" dur="5000"/>
                                        <p:tgtEl>
                                          <p:spTgt spid="11">
                                            <p:txEl>
                                              <p:pRg st="3" end="3"/>
                                            </p:txEl>
                                          </p:spTgt>
                                        </p:tgtEl>
                                      </p:cBhvr>
                                    </p:animEffect>
                                  </p:childTnLst>
                                </p:cTn>
                              </p:par>
                              <p:par>
                                <p:cTn id="15" presetID="18" presetClass="entr" presetSubtype="6" fill="hold" nodeType="withEffect">
                                  <p:stCondLst>
                                    <p:cond delay="2250"/>
                                  </p:stCondLst>
                                  <p:childTnLst>
                                    <p:set>
                                      <p:cBhvr>
                                        <p:cTn id="16" dur="5000" fill="hold">
                                          <p:stCondLst>
                                            <p:cond delay="0"/>
                                          </p:stCondLst>
                                        </p:cTn>
                                        <p:tgtEl>
                                          <p:spTgt spid="11">
                                            <p:txEl>
                                              <p:pRg st="4" end="4"/>
                                            </p:txEl>
                                          </p:spTgt>
                                        </p:tgtEl>
                                        <p:attrNameLst>
                                          <p:attrName>style.visibility</p:attrName>
                                        </p:attrNameLst>
                                      </p:cBhvr>
                                      <p:to>
                                        <p:strVal val="visible"/>
                                      </p:to>
                                    </p:set>
                                    <p:animEffect transition="in" filter="strips(downRight)">
                                      <p:cBhvr>
                                        <p:cTn id="17" dur="5000"/>
                                        <p:tgtEl>
                                          <p:spTgt spid="11">
                                            <p:txEl>
                                              <p:pRg st="4" end="4"/>
                                            </p:txEl>
                                          </p:spTgt>
                                        </p:tgtEl>
                                      </p:cBhvr>
                                    </p:animEffect>
                                  </p:childTnLst>
                                </p:cTn>
                              </p:par>
                            </p:childTnLst>
                          </p:cTn>
                        </p:par>
                        <p:par>
                          <p:cTn id="18" fill="hold">
                            <p:stCondLst>
                              <p:cond delay="6000"/>
                            </p:stCondLst>
                            <p:childTnLst>
                              <p:par>
                                <p:cTn id="19" presetID="18" presetClass="entr" presetSubtype="12" fill="hold" grpId="0" nodeType="afterEffect">
                                  <p:stCondLst>
                                    <p:cond delay="0"/>
                                  </p:stCondLst>
                                  <p:childTnLst>
                                    <p:set>
                                      <p:cBhvr>
                                        <p:cTn id="20" dur="2000" fill="hold">
                                          <p:stCondLst>
                                            <p:cond delay="0"/>
                                          </p:stCondLst>
                                        </p:cTn>
                                        <p:tgtEl>
                                          <p:spTgt spid="12"/>
                                        </p:tgtEl>
                                        <p:attrNameLst>
                                          <p:attrName>style.visibility</p:attrName>
                                        </p:attrNameLst>
                                      </p:cBhvr>
                                      <p:to>
                                        <p:strVal val="visible"/>
                                      </p:to>
                                    </p:set>
                                    <p:animEffect transition="in" filter="strips(downLeft)">
                                      <p:cBhvr>
                                        <p:cTn id="21" dur="2000"/>
                                        <p:tgtEl>
                                          <p:spTgt spid="12"/>
                                        </p:tgtEl>
                                      </p:cBhvr>
                                    </p:animEffect>
                                  </p:childTnLst>
                                </p:cTn>
                              </p:par>
                            </p:childTnLst>
                          </p:cTn>
                        </p:par>
                        <p:par>
                          <p:cTn id="22" fill="hold">
                            <p:stCondLst>
                              <p:cond delay="8000"/>
                            </p:stCondLst>
                            <p:childTnLst>
                              <p:par>
                                <p:cTn id="23" presetID="18" presetClass="entr" presetSubtype="12" fill="hold" nodeType="afterEffect">
                                  <p:stCondLst>
                                    <p:cond delay="0"/>
                                  </p:stCondLst>
                                  <p:childTnLst>
                                    <p:set>
                                      <p:cBhvr>
                                        <p:cTn id="24" dur="2000" fill="hold">
                                          <p:stCondLst>
                                            <p:cond delay="0"/>
                                          </p:stCondLst>
                                        </p:cTn>
                                        <p:tgtEl>
                                          <p:spTgt spid="13">
                                            <p:txEl>
                                              <p:pRg st="0" end="0"/>
                                            </p:txEl>
                                          </p:spTgt>
                                        </p:tgtEl>
                                        <p:attrNameLst>
                                          <p:attrName>style.visibility</p:attrName>
                                        </p:attrNameLst>
                                      </p:cBhvr>
                                      <p:to>
                                        <p:strVal val="visible"/>
                                      </p:to>
                                    </p:set>
                                    <p:animEffect transition="in" filter="strips(downLeft)">
                                      <p:cBhvr>
                                        <p:cTn id="25" dur="2000"/>
                                        <p:tgtEl>
                                          <p:spTgt spid="13">
                                            <p:txEl>
                                              <p:pRg st="0" end="0"/>
                                            </p:txEl>
                                          </p:spTgt>
                                        </p:tgtEl>
                                      </p:cBhvr>
                                    </p:animEffect>
                                  </p:childTnLst>
                                </p:cTn>
                              </p:par>
                              <p:par>
                                <p:cTn id="26" presetID="18" presetClass="entr" presetSubtype="12" fill="hold" nodeType="withEffect">
                                  <p:stCondLst>
                                    <p:cond delay="0"/>
                                  </p:stCondLst>
                                  <p:childTnLst>
                                    <p:set>
                                      <p:cBhvr>
                                        <p:cTn id="27" dur="2000" fill="hold">
                                          <p:stCondLst>
                                            <p:cond delay="0"/>
                                          </p:stCondLst>
                                        </p:cTn>
                                        <p:tgtEl>
                                          <p:spTgt spid="13">
                                            <p:txEl>
                                              <p:pRg st="1" end="1"/>
                                            </p:txEl>
                                          </p:spTgt>
                                        </p:tgtEl>
                                        <p:attrNameLst>
                                          <p:attrName>style.visibility</p:attrName>
                                        </p:attrNameLst>
                                      </p:cBhvr>
                                      <p:to>
                                        <p:strVal val="visible"/>
                                      </p:to>
                                    </p:set>
                                    <p:animEffect transition="in" filter="strips(downLeft)">
                                      <p:cBhvr>
                                        <p:cTn id="28" dur="2000"/>
                                        <p:tgtEl>
                                          <p:spTgt spid="13">
                                            <p:txEl>
                                              <p:pRg st="1" end="1"/>
                                            </p:txEl>
                                          </p:spTgt>
                                        </p:tgtEl>
                                      </p:cBhvr>
                                    </p:animEffect>
                                  </p:childTnLst>
                                </p:cTn>
                              </p:par>
                            </p:childTnLst>
                          </p:cTn>
                        </p:par>
                        <p:par>
                          <p:cTn id="29" fill="hold">
                            <p:stCondLst>
                              <p:cond delay="10000"/>
                            </p:stCondLst>
                            <p:childTnLst>
                              <p:par>
                                <p:cTn id="30" presetID="18" presetClass="entr" presetSubtype="12" fill="hold" nodeType="afterEffect">
                                  <p:stCondLst>
                                    <p:cond delay="0"/>
                                  </p:stCondLst>
                                  <p:childTnLst>
                                    <p:set>
                                      <p:cBhvr>
                                        <p:cTn id="31" dur="2000" fill="hold">
                                          <p:stCondLst>
                                            <p:cond delay="0"/>
                                          </p:stCondLst>
                                        </p:cTn>
                                        <p:tgtEl>
                                          <p:spTgt spid="13">
                                            <p:txEl>
                                              <p:pRg st="3" end="3"/>
                                            </p:txEl>
                                          </p:spTgt>
                                        </p:tgtEl>
                                        <p:attrNameLst>
                                          <p:attrName>style.visibility</p:attrName>
                                        </p:attrNameLst>
                                      </p:cBhvr>
                                      <p:to>
                                        <p:strVal val="visible"/>
                                      </p:to>
                                    </p:set>
                                    <p:animEffect transition="in" filter="strips(downLeft)">
                                      <p:cBhvr>
                                        <p:cTn id="32" dur="2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矩形 5"/>
          <p:cNvSpPr/>
          <p:nvPr/>
        </p:nvSpPr>
        <p:spPr>
          <a:xfrm>
            <a:off x="125095" y="0"/>
            <a:ext cx="12161520" cy="6949440"/>
          </a:xfrm>
          <a:prstGeom prst="rect">
            <a:avLst/>
          </a:prstGeom>
          <a:solidFill>
            <a:srgbClr val="DBDBD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rot="6540000">
            <a:off x="-3841750" y="394335"/>
            <a:ext cx="12171680" cy="6838315"/>
          </a:xfrm>
          <a:prstGeom prst="rect">
            <a:avLst/>
          </a:prstGeom>
          <a:solidFill>
            <a:srgbClr val="B4C7E7"/>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8" name="椭圆 7"/>
          <p:cNvSpPr/>
          <p:nvPr/>
        </p:nvSpPr>
        <p:spPr>
          <a:xfrm>
            <a:off x="3746500" y="1104900"/>
            <a:ext cx="4699000" cy="4648200"/>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9" name="椭圆 8"/>
          <p:cNvSpPr/>
          <p:nvPr/>
        </p:nvSpPr>
        <p:spPr>
          <a:xfrm rot="16200000">
            <a:off x="4445000" y="1771333"/>
            <a:ext cx="3302000" cy="3315335"/>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10" name="椭圆 9"/>
          <p:cNvSpPr/>
          <p:nvPr/>
        </p:nvSpPr>
        <p:spPr>
          <a:xfrm rot="5880000">
            <a:off x="5053965" y="2348865"/>
            <a:ext cx="2084070" cy="2160270"/>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499745" y="975995"/>
            <a:ext cx="4808855" cy="645160"/>
          </a:xfrm>
          <a:prstGeom prst="rect">
            <a:avLst/>
          </a:prstGeom>
          <a:noFill/>
        </p:spPr>
        <p:txBody>
          <a:bodyPr wrap="square" rtlCol="0">
            <a:spAutoFit/>
          </a:bodyPr>
          <a:p>
            <a:r>
              <a:rPr lang="zh-CN" altLang="en-US" sz="3600">
                <a:latin typeface="华康行楷体 W5" panose="03000509000000000000" charset="-122"/>
                <a:ea typeface="华康行楷体 W5" panose="03000509000000000000" charset="-122"/>
              </a:rPr>
              <a:t>车道线的类型与作用</a:t>
            </a:r>
            <a:endParaRPr lang="zh-CN" altLang="en-US" sz="2000">
              <a:latin typeface="方正仿宋_GB2312" panose="02000000000000000000" charset="-122"/>
              <a:ea typeface="方正仿宋_GB2312" panose="02000000000000000000" charset="-122"/>
            </a:endParaRPr>
          </a:p>
        </p:txBody>
      </p:sp>
      <p:sp>
        <p:nvSpPr>
          <p:cNvPr id="2" name="文本框 1"/>
          <p:cNvSpPr txBox="1"/>
          <p:nvPr/>
        </p:nvSpPr>
        <p:spPr>
          <a:xfrm>
            <a:off x="811530" y="1960245"/>
            <a:ext cx="2934970" cy="4154170"/>
          </a:xfrm>
          <a:prstGeom prst="rect">
            <a:avLst/>
          </a:prstGeom>
          <a:noFill/>
        </p:spPr>
        <p:txBody>
          <a:bodyPr wrap="square" rtlCol="0">
            <a:spAutoFit/>
          </a:bodyPr>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3</a:t>
            </a: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 </a:t>
            </a:r>
            <a:r>
              <a:rPr lang="zh-CN" altLang="en-US" sz="2000">
                <a:latin typeface="方正仿宋_GB2312" panose="02000000000000000000" charset="-122"/>
                <a:ea typeface="方正仿宋_GB2312" panose="02000000000000000000" charset="-122"/>
                <a:cs typeface="方正仿宋_GB2312" panose="02000000000000000000" charset="-122"/>
              </a:rPr>
              <a:t>停止线</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通常精准地设置在路口，</a:t>
            </a: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是交通秩序的重要保障标线。</a:t>
            </a: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4</a:t>
            </a:r>
            <a:r>
              <a:rPr lang="zh-CN" altLang="en-US" sz="2000">
                <a:latin typeface="方正仿宋_GB2312" panose="02000000000000000000" charset="-122"/>
                <a:ea typeface="方正仿宋_GB2312" panose="02000000000000000000" charset="-122"/>
                <a:cs typeface="方正仿宋_GB2312" panose="02000000000000000000" charset="-122"/>
              </a:rPr>
              <a:t>）导流线</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常见于复杂的路口、匝道区域以及大型交通枢纽附近，其作用是引导车辆按照规定的路线行驶，严格禁止车辆压线或越线行驶。</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
        <p:nvSpPr>
          <p:cNvPr id="3" name="文本框 2"/>
          <p:cNvSpPr txBox="1"/>
          <p:nvPr/>
        </p:nvSpPr>
        <p:spPr>
          <a:xfrm>
            <a:off x="8604885" y="4176395"/>
            <a:ext cx="3175000" cy="1938020"/>
          </a:xfrm>
          <a:prstGeom prst="rect">
            <a:avLst/>
          </a:prstGeom>
          <a:noFill/>
        </p:spPr>
        <p:txBody>
          <a:bodyPr wrap="square" rtlCol="0">
            <a:spAutoFit/>
          </a:bodyPr>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5</a:t>
            </a:r>
            <a:r>
              <a:rPr lang="zh-CN" altLang="en-US" sz="2000">
                <a:latin typeface="方正仿宋_GB2312" panose="02000000000000000000" charset="-122"/>
                <a:ea typeface="方正仿宋_GB2312" panose="02000000000000000000" charset="-122"/>
                <a:cs typeface="方正仿宋_GB2312" panose="02000000000000000000" charset="-122"/>
              </a:rPr>
              <a:t>）导向箭头</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zh-CN" altLang="en-US" sz="2000">
                <a:latin typeface="方正仿宋_GB2312" panose="02000000000000000000" charset="-122"/>
                <a:ea typeface="方正仿宋_GB2312" panose="02000000000000000000" charset="-122"/>
                <a:cs typeface="方正仿宋_GB2312" panose="02000000000000000000" charset="-122"/>
              </a:rPr>
              <a:t>是明确指示车辆行驶方向的重要标线，通常设置在路口、匝道、收费站等位置，帮助驾驶员提前规划行驶路线。</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3000" fill="hold">
                                          <p:stCondLst>
                                            <p:cond delay="0"/>
                                          </p:stCondLst>
                                        </p:cTn>
                                        <p:tgtEl>
                                          <p:spTgt spid="12"/>
                                        </p:tgtEl>
                                        <p:attrNameLst>
                                          <p:attrName>style.visibility</p:attrName>
                                        </p:attrNameLst>
                                      </p:cBhvr>
                                      <p:to>
                                        <p:strVal val="visible"/>
                                      </p:to>
                                    </p:set>
                                    <p:animEffect transition="in" filter="strips(downRight)">
                                      <p:cBhvr>
                                        <p:cTn id="7" dur="3000"/>
                                        <p:tgtEl>
                                          <p:spTgt spid="12"/>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2000" fill="hold">
                                          <p:stCondLst>
                                            <p:cond delay="0"/>
                                          </p:stCondLst>
                                        </p:cTn>
                                        <p:tgtEl>
                                          <p:spTgt spid="2">
                                            <p:txEl>
                                              <p:pRg st="0" end="0"/>
                                            </p:txEl>
                                          </p:spTgt>
                                        </p:tgtEl>
                                        <p:attrNameLst>
                                          <p:attrName>style.visibility</p:attrName>
                                        </p:attrNameLst>
                                      </p:cBhvr>
                                      <p:to>
                                        <p:strVal val="visible"/>
                                      </p:to>
                                    </p:set>
                                    <p:animEffect transition="in" filter="strips(downRight)">
                                      <p:cBhvr>
                                        <p:cTn id="11" dur="2000"/>
                                        <p:tgtEl>
                                          <p:spTgt spid="2">
                                            <p:txEl>
                                              <p:pRg st="0" end="0"/>
                                            </p:txEl>
                                          </p:spTgt>
                                        </p:tgtEl>
                                      </p:cBhvr>
                                    </p:animEffect>
                                  </p:childTnLst>
                                </p:cTn>
                              </p:par>
                              <p:par>
                                <p:cTn id="12" presetID="18" presetClass="entr" presetSubtype="6" fill="hold" nodeType="withEffect">
                                  <p:stCondLst>
                                    <p:cond delay="0"/>
                                  </p:stCondLst>
                                  <p:childTnLst>
                                    <p:set>
                                      <p:cBhvr>
                                        <p:cTn id="13" dur="2000" fill="hold">
                                          <p:stCondLst>
                                            <p:cond delay="0"/>
                                          </p:stCondLst>
                                        </p:cTn>
                                        <p:tgtEl>
                                          <p:spTgt spid="2">
                                            <p:txEl>
                                              <p:pRg st="1" end="1"/>
                                            </p:txEl>
                                          </p:spTgt>
                                        </p:tgtEl>
                                        <p:attrNameLst>
                                          <p:attrName>style.visibility</p:attrName>
                                        </p:attrNameLst>
                                      </p:cBhvr>
                                      <p:to>
                                        <p:strVal val="visible"/>
                                      </p:to>
                                    </p:set>
                                    <p:animEffect transition="in" filter="strips(downRight)">
                                      <p:cBhvr>
                                        <p:cTn id="14" dur="2000"/>
                                        <p:tgtEl>
                                          <p:spTgt spid="2">
                                            <p:txEl>
                                              <p:pRg st="1" end="1"/>
                                            </p:txEl>
                                          </p:spTgt>
                                        </p:tgtEl>
                                      </p:cBhvr>
                                    </p:animEffect>
                                  </p:childTnLst>
                                </p:cTn>
                              </p:par>
                            </p:childTnLst>
                          </p:cTn>
                        </p:par>
                        <p:par>
                          <p:cTn id="15" fill="hold">
                            <p:stCondLst>
                              <p:cond delay="5000"/>
                            </p:stCondLst>
                            <p:childTnLst>
                              <p:par>
                                <p:cTn id="16" presetID="18" presetClass="entr" presetSubtype="6" fill="hold" nodeType="afterEffect">
                                  <p:stCondLst>
                                    <p:cond delay="0"/>
                                  </p:stCondLst>
                                  <p:childTnLst>
                                    <p:set>
                                      <p:cBhvr>
                                        <p:cTn id="17" dur="2000" fill="hold">
                                          <p:stCondLst>
                                            <p:cond delay="0"/>
                                          </p:stCondLst>
                                        </p:cTn>
                                        <p:tgtEl>
                                          <p:spTgt spid="2">
                                            <p:txEl>
                                              <p:pRg st="2" end="2"/>
                                            </p:txEl>
                                          </p:spTgt>
                                        </p:tgtEl>
                                        <p:attrNameLst>
                                          <p:attrName>style.visibility</p:attrName>
                                        </p:attrNameLst>
                                      </p:cBhvr>
                                      <p:to>
                                        <p:strVal val="visible"/>
                                      </p:to>
                                    </p:set>
                                    <p:animEffect transition="in" filter="strips(downRight)">
                                      <p:cBhvr>
                                        <p:cTn id="18" dur="2000"/>
                                        <p:tgtEl>
                                          <p:spTgt spid="2">
                                            <p:txEl>
                                              <p:pRg st="2" end="2"/>
                                            </p:txEl>
                                          </p:spTgt>
                                        </p:tgtEl>
                                      </p:cBhvr>
                                    </p:animEffect>
                                  </p:childTnLst>
                                </p:cTn>
                              </p:par>
                            </p:childTnLst>
                          </p:cTn>
                        </p:par>
                        <p:par>
                          <p:cTn id="19" fill="hold">
                            <p:stCondLst>
                              <p:cond delay="7000"/>
                            </p:stCondLst>
                            <p:childTnLst>
                              <p:par>
                                <p:cTn id="20" presetID="18" presetClass="entr" presetSubtype="12" fill="hold" nodeType="afterEffect">
                                  <p:stCondLst>
                                    <p:cond delay="0"/>
                                  </p:stCondLst>
                                  <p:childTnLst>
                                    <p:set>
                                      <p:cBhvr>
                                        <p:cTn id="21" dur="2000" fill="hold">
                                          <p:stCondLst>
                                            <p:cond delay="0"/>
                                          </p:stCondLst>
                                        </p:cTn>
                                        <p:tgtEl>
                                          <p:spTgt spid="3">
                                            <p:txEl>
                                              <p:pRg st="0" end="0"/>
                                            </p:txEl>
                                          </p:spTgt>
                                        </p:tgtEl>
                                        <p:attrNameLst>
                                          <p:attrName>style.visibility</p:attrName>
                                        </p:attrNameLst>
                                      </p:cBhvr>
                                      <p:to>
                                        <p:strVal val="visible"/>
                                      </p:to>
                                    </p:set>
                                    <p:animEffect transition="in" filter="strips(downLeft)">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矩形 5"/>
          <p:cNvSpPr/>
          <p:nvPr/>
        </p:nvSpPr>
        <p:spPr>
          <a:xfrm>
            <a:off x="125095" y="8890"/>
            <a:ext cx="12161520" cy="6849110"/>
          </a:xfrm>
          <a:prstGeom prst="rect">
            <a:avLst/>
          </a:prstGeom>
          <a:solidFill>
            <a:srgbClr val="E2F0D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rot="4440000">
            <a:off x="-3841750" y="394335"/>
            <a:ext cx="12171680" cy="6838315"/>
          </a:xfrm>
          <a:prstGeom prst="rect">
            <a:avLst/>
          </a:prstGeom>
          <a:solidFill>
            <a:srgbClr val="FFF2C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8" name="椭圆 7"/>
          <p:cNvSpPr/>
          <p:nvPr/>
        </p:nvSpPr>
        <p:spPr>
          <a:xfrm>
            <a:off x="3746500" y="1104900"/>
            <a:ext cx="4699000" cy="4648200"/>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9" name="椭圆 8"/>
          <p:cNvSpPr/>
          <p:nvPr/>
        </p:nvSpPr>
        <p:spPr>
          <a:xfrm rot="6240000">
            <a:off x="4445000" y="1771333"/>
            <a:ext cx="3302000" cy="3315335"/>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10" name="椭圆 9"/>
          <p:cNvSpPr/>
          <p:nvPr/>
        </p:nvSpPr>
        <p:spPr>
          <a:xfrm rot="17520000">
            <a:off x="5053965" y="2348865"/>
            <a:ext cx="2084070" cy="2160270"/>
          </a:xfrm>
          <a:prstGeom prst="ellipse">
            <a:avLst/>
          </a:prstGeom>
          <a:ln>
            <a:noFill/>
          </a:ln>
          <a:effectLst>
            <a:outerShdw blurRad="63500" sx="103000" sy="103000" algn="ctr" rotWithShape="0">
              <a:prstClr val="black">
                <a:alpha val="55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25095" y="781050"/>
            <a:ext cx="4808855" cy="1198880"/>
          </a:xfrm>
          <a:prstGeom prst="rect">
            <a:avLst/>
          </a:prstGeom>
          <a:noFill/>
        </p:spPr>
        <p:txBody>
          <a:bodyPr wrap="square" rtlCol="0">
            <a:spAutoFit/>
          </a:bodyPr>
          <a:p>
            <a:pPr algn="l">
              <a:buClrTx/>
              <a:buSzTx/>
              <a:buFontTx/>
            </a:pPr>
            <a:r>
              <a:rPr lang="zh-CN" altLang="en-US" sz="3600">
                <a:latin typeface="华康行楷体 W5" panose="03000509000000000000" charset="-122"/>
                <a:ea typeface="华康行楷体 W5" panose="03000509000000000000" charset="-122"/>
              </a:rPr>
              <a:t>道线检测技术的</a:t>
            </a:r>
            <a:endParaRPr lang="zh-CN" altLang="en-US" sz="3600">
              <a:latin typeface="华康行楷体 W5" panose="03000509000000000000" charset="-122"/>
              <a:ea typeface="华康行楷体 W5" panose="03000509000000000000" charset="-122"/>
            </a:endParaRPr>
          </a:p>
          <a:p>
            <a:pPr algn="l">
              <a:buClrTx/>
              <a:buSzTx/>
              <a:buFontTx/>
            </a:pPr>
            <a:r>
              <a:rPr lang="zh-CN" altLang="en-US" sz="3600">
                <a:latin typeface="华康行楷体 W5" panose="03000509000000000000" charset="-122"/>
                <a:ea typeface="华康行楷体 W5" panose="03000509000000000000" charset="-122"/>
              </a:rPr>
              <a:t> </a:t>
            </a:r>
            <a:r>
              <a:rPr lang="en-US" altLang="zh-CN" sz="3600">
                <a:latin typeface="华康行楷体 W5" panose="03000509000000000000" charset="-122"/>
                <a:ea typeface="华康行楷体 W5" panose="03000509000000000000" charset="-122"/>
              </a:rPr>
              <a:t>         </a:t>
            </a:r>
            <a:r>
              <a:rPr lang="zh-CN" altLang="en-US" sz="3600">
                <a:latin typeface="华康行楷体 W5" panose="03000509000000000000" charset="-122"/>
                <a:ea typeface="华康行楷体 W5" panose="03000509000000000000" charset="-122"/>
              </a:rPr>
              <a:t>常用方法</a:t>
            </a:r>
            <a:endParaRPr lang="zh-CN" altLang="en-US" sz="3600">
              <a:latin typeface="华康行楷体 W5" panose="03000509000000000000" charset="-122"/>
              <a:ea typeface="华康行楷体 W5" panose="03000509000000000000" charset="-122"/>
            </a:endParaRPr>
          </a:p>
        </p:txBody>
      </p:sp>
      <p:sp>
        <p:nvSpPr>
          <p:cNvPr id="3" name="文本框 2"/>
          <p:cNvSpPr txBox="1"/>
          <p:nvPr/>
        </p:nvSpPr>
        <p:spPr>
          <a:xfrm>
            <a:off x="503555" y="2700020"/>
            <a:ext cx="3218180" cy="2676525"/>
          </a:xfrm>
          <a:prstGeom prst="rect">
            <a:avLst/>
          </a:prstGeom>
          <a:noFill/>
        </p:spPr>
        <p:txBody>
          <a:bodyPr wrap="square" rtlCol="0">
            <a:spAutoFit/>
          </a:bodyPr>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1</a:t>
            </a:r>
            <a:r>
              <a:rPr lang="zh-CN" altLang="en-US" sz="2000">
                <a:latin typeface="方正仿宋_GB2312" panose="02000000000000000000" charset="-122"/>
                <a:ea typeface="方正仿宋_GB2312" panose="02000000000000000000" charset="-122"/>
                <a:cs typeface="方正仿宋_GB2312" panose="02000000000000000000" charset="-122"/>
              </a:rPr>
              <a:t>）基于传统图像处理的方法</a:t>
            </a:r>
            <a:r>
              <a:rPr lang="en-US" altLang="zh-CN" sz="2000">
                <a:latin typeface="方正仿宋_GB2312" panose="02000000000000000000" charset="-122"/>
                <a:ea typeface="方正仿宋_GB2312" panose="02000000000000000000" charset="-122"/>
                <a:cs typeface="方正仿宋_GB2312" panose="02000000000000000000" charset="-122"/>
              </a:rPr>
              <a:t>:</a:t>
            </a:r>
            <a:r>
              <a:rPr lang="en-US" altLang="en-US" sz="2000">
                <a:latin typeface="方正仿宋_GB2312" panose="02000000000000000000" charset="-122"/>
                <a:ea typeface="方正仿宋_GB2312" panose="02000000000000000000" charset="-122"/>
                <a:cs typeface="方正仿宋_GB2312" panose="02000000000000000000" charset="-122"/>
              </a:rPr>
              <a:t>①</a:t>
            </a:r>
            <a:r>
              <a:rPr lang="zh-CN" altLang="en-US" sz="2000">
                <a:latin typeface="方正仿宋_GB2312" panose="02000000000000000000" charset="-122"/>
                <a:ea typeface="方正仿宋_GB2312" panose="02000000000000000000" charset="-122"/>
                <a:cs typeface="方正仿宋_GB2312" panose="02000000000000000000" charset="-122"/>
              </a:rPr>
              <a:t>图像预处理、</a:t>
            </a:r>
            <a:r>
              <a:rPr lang="en-US" altLang="en-US" sz="2000">
                <a:latin typeface="方正仿宋_GB2312" panose="02000000000000000000" charset="-122"/>
                <a:ea typeface="方正仿宋_GB2312" panose="02000000000000000000" charset="-122"/>
                <a:cs typeface="方正仿宋_GB2312" panose="02000000000000000000" charset="-122"/>
              </a:rPr>
              <a:t>②</a:t>
            </a:r>
            <a:r>
              <a:rPr lang="zh-CN" altLang="en-US" sz="2000">
                <a:latin typeface="方正仿宋_GB2312" panose="02000000000000000000" charset="-122"/>
                <a:ea typeface="方正仿宋_GB2312" panose="02000000000000000000" charset="-122"/>
                <a:cs typeface="方正仿宋_GB2312" panose="02000000000000000000" charset="-122"/>
              </a:rPr>
              <a:t>边缘检测、</a:t>
            </a:r>
            <a:r>
              <a:rPr lang="en-US" altLang="en-US" sz="2000">
                <a:latin typeface="方正仿宋_GB2312" panose="02000000000000000000" charset="-122"/>
                <a:ea typeface="方正仿宋_GB2312" panose="02000000000000000000" charset="-122"/>
                <a:cs typeface="方正仿宋_GB2312" panose="02000000000000000000" charset="-122"/>
              </a:rPr>
              <a:t>③</a:t>
            </a:r>
            <a:r>
              <a:rPr lang="zh-CN" altLang="en-US" sz="2000">
                <a:latin typeface="方正仿宋_GB2312" panose="02000000000000000000" charset="-122"/>
                <a:ea typeface="方正仿宋_GB2312" panose="02000000000000000000" charset="-122"/>
                <a:cs typeface="方正仿宋_GB2312" panose="02000000000000000000" charset="-122"/>
              </a:rPr>
              <a:t>特征提取与识别</a:t>
            </a:r>
            <a:endParaRPr lang="zh-CN" altLang="en-US" sz="2000">
              <a:latin typeface="方正仿宋_GB2312" panose="02000000000000000000" charset="-122"/>
              <a:ea typeface="方正仿宋_GB2312" panose="02000000000000000000" charset="-122"/>
              <a:cs typeface="方正仿宋_GB2312" panose="02000000000000000000" charset="-122"/>
            </a:endParaRPr>
          </a:p>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2</a:t>
            </a:r>
            <a:r>
              <a:rPr lang="zh-CN" altLang="en-US" sz="2000">
                <a:latin typeface="方正仿宋_GB2312" panose="02000000000000000000" charset="-122"/>
                <a:ea typeface="方正仿宋_GB2312" panose="02000000000000000000" charset="-122"/>
                <a:cs typeface="方正仿宋_GB2312" panose="02000000000000000000" charset="-122"/>
              </a:rPr>
              <a:t>）基于深度学习的方法：</a:t>
            </a:r>
            <a:r>
              <a:rPr lang="en-US" altLang="en-US" sz="2000">
                <a:latin typeface="方正仿宋_GB2312" panose="02000000000000000000" charset="-122"/>
                <a:ea typeface="方正仿宋_GB2312" panose="02000000000000000000" charset="-122"/>
                <a:cs typeface="方正仿宋_GB2312" panose="02000000000000000000" charset="-122"/>
              </a:rPr>
              <a:t>①</a:t>
            </a:r>
            <a:r>
              <a:rPr lang="en-US" altLang="zh-CN" sz="2000">
                <a:latin typeface="方正仿宋_GB2312" panose="02000000000000000000" charset="-122"/>
                <a:ea typeface="方正仿宋_GB2312" panose="02000000000000000000" charset="-122"/>
                <a:cs typeface="方正仿宋_GB2312" panose="02000000000000000000" charset="-122"/>
              </a:rPr>
              <a:t> CNN</a:t>
            </a:r>
            <a:r>
              <a:rPr lang="zh-CN" altLang="en-US" sz="2000">
                <a:latin typeface="方正仿宋_GB2312" panose="02000000000000000000" charset="-122"/>
                <a:ea typeface="方正仿宋_GB2312" panose="02000000000000000000" charset="-122"/>
                <a:cs typeface="方正仿宋_GB2312" panose="02000000000000000000" charset="-122"/>
              </a:rPr>
              <a:t>的应用、</a:t>
            </a:r>
            <a:r>
              <a:rPr lang="en-US" altLang="en-US" sz="2000">
                <a:latin typeface="方正仿宋_GB2312" panose="02000000000000000000" charset="-122"/>
                <a:ea typeface="方正仿宋_GB2312" panose="02000000000000000000" charset="-122"/>
                <a:cs typeface="方正仿宋_GB2312" panose="02000000000000000000" charset="-122"/>
              </a:rPr>
              <a:t>②</a:t>
            </a:r>
            <a:r>
              <a:rPr lang="zh-CN" altLang="en-US" sz="2000">
                <a:latin typeface="方正仿宋_GB2312" panose="02000000000000000000" charset="-122"/>
                <a:ea typeface="方正仿宋_GB2312" panose="02000000000000000000" charset="-122"/>
                <a:cs typeface="方正仿宋_GB2312" panose="02000000000000000000" charset="-122"/>
              </a:rPr>
              <a:t>端到端的检测模型</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
        <p:nvSpPr>
          <p:cNvPr id="4" name="文本框 3"/>
          <p:cNvSpPr txBox="1"/>
          <p:nvPr/>
        </p:nvSpPr>
        <p:spPr>
          <a:xfrm>
            <a:off x="8470265" y="615950"/>
            <a:ext cx="3607435" cy="1198880"/>
          </a:xfrm>
          <a:prstGeom prst="rect">
            <a:avLst/>
          </a:prstGeom>
          <a:noFill/>
        </p:spPr>
        <p:txBody>
          <a:bodyPr wrap="square" rtlCol="0">
            <a:spAutoFit/>
          </a:bodyPr>
          <a:p>
            <a:pPr indent="0" fontAlgn="auto">
              <a:lnSpc>
                <a:spcPct val="120000"/>
              </a:lnSpc>
            </a:pPr>
            <a:r>
              <a:rPr lang="zh-CN" altLang="en-US" sz="2000">
                <a:latin typeface="方正仿宋_GB2312" panose="02000000000000000000" charset="-122"/>
                <a:ea typeface="方正仿宋_GB2312" panose="02000000000000000000" charset="-122"/>
                <a:cs typeface="方正仿宋_GB2312" panose="02000000000000000000" charset="-122"/>
              </a:rPr>
              <a:t>（</a:t>
            </a:r>
            <a:r>
              <a:rPr lang="en-US" altLang="zh-CN" sz="2000">
                <a:latin typeface="方正仿宋_GB2312" panose="02000000000000000000" charset="-122"/>
                <a:ea typeface="方正仿宋_GB2312" panose="02000000000000000000" charset="-122"/>
                <a:cs typeface="方正仿宋_GB2312" panose="02000000000000000000" charset="-122"/>
              </a:rPr>
              <a:t>3</a:t>
            </a:r>
            <a:r>
              <a:rPr lang="zh-CN" altLang="en-US" sz="2000">
                <a:latin typeface="方正仿宋_GB2312" panose="02000000000000000000" charset="-122"/>
                <a:ea typeface="方正仿宋_GB2312" panose="02000000000000000000" charset="-122"/>
                <a:cs typeface="方正仿宋_GB2312" panose="02000000000000000000" charset="-122"/>
              </a:rPr>
              <a:t>）基于多传感器融合的方法：</a:t>
            </a:r>
            <a:r>
              <a:rPr lang="en-US" altLang="en-US" sz="2000">
                <a:latin typeface="方正仿宋_GB2312" panose="02000000000000000000" charset="-122"/>
                <a:ea typeface="方正仿宋_GB2312" panose="02000000000000000000" charset="-122"/>
                <a:cs typeface="方正仿宋_GB2312" panose="02000000000000000000" charset="-122"/>
              </a:rPr>
              <a:t>①</a:t>
            </a:r>
            <a:r>
              <a:rPr lang="zh-CN" altLang="en-US" sz="2000">
                <a:latin typeface="方正仿宋_GB2312" panose="02000000000000000000" charset="-122"/>
                <a:ea typeface="方正仿宋_GB2312" panose="02000000000000000000" charset="-122"/>
                <a:cs typeface="方正仿宋_GB2312" panose="02000000000000000000" charset="-122"/>
              </a:rPr>
              <a:t>数据融合策略、</a:t>
            </a:r>
            <a:r>
              <a:rPr lang="en-US" altLang="en-US" sz="2000">
                <a:latin typeface="方正仿宋_GB2312" panose="02000000000000000000" charset="-122"/>
                <a:ea typeface="方正仿宋_GB2312" panose="02000000000000000000" charset="-122"/>
                <a:cs typeface="方正仿宋_GB2312" panose="02000000000000000000" charset="-122"/>
              </a:rPr>
              <a:t>②</a:t>
            </a:r>
            <a:r>
              <a:rPr lang="zh-CN" altLang="en-US" sz="2000">
                <a:latin typeface="方正仿宋_GB2312" panose="02000000000000000000" charset="-122"/>
                <a:ea typeface="方正仿宋_GB2312" panose="02000000000000000000" charset="-122"/>
                <a:cs typeface="方正仿宋_GB2312" panose="02000000000000000000" charset="-122"/>
              </a:rPr>
              <a:t>优势互补</a:t>
            </a:r>
            <a:endParaRPr lang="zh-CN" altLang="en-US" sz="2000">
              <a:latin typeface="方正仿宋_GB2312" panose="02000000000000000000" charset="-122"/>
              <a:ea typeface="方正仿宋_GB2312" panose="02000000000000000000" charset="-122"/>
              <a:cs typeface="方正仿宋_GB2312" panose="02000000000000000000"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3000" fill="hold">
                                          <p:stCondLst>
                                            <p:cond delay="0"/>
                                          </p:stCondLst>
                                        </p:cTn>
                                        <p:tgtEl>
                                          <p:spTgt spid="12"/>
                                        </p:tgtEl>
                                        <p:attrNameLst>
                                          <p:attrName>style.visibility</p:attrName>
                                        </p:attrNameLst>
                                      </p:cBhvr>
                                      <p:to>
                                        <p:strVal val="visible"/>
                                      </p:to>
                                    </p:set>
                                    <p:animEffect transition="in" filter="strips(downRight)">
                                      <p:cBhvr>
                                        <p:cTn id="7" dur="3000"/>
                                        <p:tgtEl>
                                          <p:spTgt spid="12"/>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2000" fill="hold">
                                          <p:stCondLst>
                                            <p:cond delay="0"/>
                                          </p:stCondLst>
                                        </p:cTn>
                                        <p:tgtEl>
                                          <p:spTgt spid="3">
                                            <p:txEl>
                                              <p:pRg st="0" end="0"/>
                                            </p:txEl>
                                          </p:spTgt>
                                        </p:tgtEl>
                                        <p:attrNameLst>
                                          <p:attrName>style.visibility</p:attrName>
                                        </p:attrNameLst>
                                      </p:cBhvr>
                                      <p:to>
                                        <p:strVal val="visible"/>
                                      </p:to>
                                    </p:set>
                                    <p:animEffect transition="in" filter="strips(downRight)">
                                      <p:cBhvr>
                                        <p:cTn id="11" dur="2000"/>
                                        <p:tgtEl>
                                          <p:spTgt spid="3">
                                            <p:txEl>
                                              <p:pRg st="0" end="0"/>
                                            </p:txEl>
                                          </p:spTgt>
                                        </p:tgtEl>
                                      </p:cBhvr>
                                    </p:animEffect>
                                  </p:childTnLst>
                                </p:cTn>
                              </p:par>
                            </p:childTnLst>
                          </p:cTn>
                        </p:par>
                        <p:par>
                          <p:cTn id="12" fill="hold">
                            <p:stCondLst>
                              <p:cond delay="5000"/>
                            </p:stCondLst>
                            <p:childTnLst>
                              <p:par>
                                <p:cTn id="13" presetID="18" presetClass="entr" presetSubtype="6" fill="hold" nodeType="afterEffect">
                                  <p:stCondLst>
                                    <p:cond delay="0"/>
                                  </p:stCondLst>
                                  <p:childTnLst>
                                    <p:set>
                                      <p:cBhvr>
                                        <p:cTn id="14" dur="2000" fill="hold">
                                          <p:stCondLst>
                                            <p:cond delay="0"/>
                                          </p:stCondLst>
                                        </p:cTn>
                                        <p:tgtEl>
                                          <p:spTgt spid="3">
                                            <p:txEl>
                                              <p:pRg st="1" end="1"/>
                                            </p:txEl>
                                          </p:spTgt>
                                        </p:tgtEl>
                                        <p:attrNameLst>
                                          <p:attrName>style.visibility</p:attrName>
                                        </p:attrNameLst>
                                      </p:cBhvr>
                                      <p:to>
                                        <p:strVal val="visible"/>
                                      </p:to>
                                    </p:set>
                                    <p:animEffect transition="in" filter="strips(downRight)">
                                      <p:cBhvr>
                                        <p:cTn id="15" dur="2000"/>
                                        <p:tgtEl>
                                          <p:spTgt spid="3">
                                            <p:txEl>
                                              <p:pRg st="1" end="1"/>
                                            </p:txEl>
                                          </p:spTgt>
                                        </p:tgtEl>
                                      </p:cBhvr>
                                    </p:animEffect>
                                  </p:childTnLst>
                                </p:cTn>
                              </p:par>
                            </p:childTnLst>
                          </p:cTn>
                        </p:par>
                        <p:par>
                          <p:cTn id="16" fill="hold">
                            <p:stCondLst>
                              <p:cond delay="7000"/>
                            </p:stCondLst>
                            <p:childTnLst>
                              <p:par>
                                <p:cTn id="17" presetID="18" presetClass="entr" presetSubtype="12" fill="hold" nodeType="afterEffect">
                                  <p:stCondLst>
                                    <p:cond delay="0"/>
                                  </p:stCondLst>
                                  <p:childTnLst>
                                    <p:set>
                                      <p:cBhvr>
                                        <p:cTn id="18" dur="2000" fill="hold">
                                          <p:stCondLst>
                                            <p:cond delay="0"/>
                                          </p:stCondLst>
                                        </p:cTn>
                                        <p:tgtEl>
                                          <p:spTgt spid="4">
                                            <p:txEl>
                                              <p:pRg st="0" end="0"/>
                                            </p:txEl>
                                          </p:spTgt>
                                        </p:tgtEl>
                                        <p:attrNameLst>
                                          <p:attrName>style.visibility</p:attrName>
                                        </p:attrNameLst>
                                      </p:cBhvr>
                                      <p:to>
                                        <p:strVal val="visible"/>
                                      </p:to>
                                    </p:set>
                                    <p:animEffect transition="in" filter="strips(downLeft)">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平行四边形 1"/>
          <p:cNvSpPr/>
          <p:nvPr/>
        </p:nvSpPr>
        <p:spPr>
          <a:xfrm>
            <a:off x="4117975" y="-19050"/>
            <a:ext cx="10118090" cy="6870700"/>
          </a:xfrm>
          <a:prstGeom prst="parallelogram">
            <a:avLst/>
          </a:prstGeom>
          <a:solidFill>
            <a:schemeClr val="bg1">
              <a:alpha val="2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平行四边形 2"/>
          <p:cNvSpPr/>
          <p:nvPr/>
        </p:nvSpPr>
        <p:spPr>
          <a:xfrm>
            <a:off x="4565650" y="0"/>
            <a:ext cx="10118090" cy="6870700"/>
          </a:xfrm>
          <a:prstGeom prst="parallelogram">
            <a:avLst/>
          </a:prstGeom>
          <a:solidFill>
            <a:schemeClr val="bg1">
              <a:alpha val="6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5" name="组合 14"/>
          <p:cNvGrpSpPr/>
          <p:nvPr/>
        </p:nvGrpSpPr>
        <p:grpSpPr>
          <a:xfrm>
            <a:off x="5069205" y="-26670"/>
            <a:ext cx="10118090" cy="6897370"/>
            <a:chOff x="7983" y="-42"/>
            <a:chExt cx="15934" cy="10862"/>
          </a:xfrm>
        </p:grpSpPr>
        <p:sp>
          <p:nvSpPr>
            <p:cNvPr id="4" name="平行四边形 3"/>
            <p:cNvSpPr/>
            <p:nvPr/>
          </p:nvSpPr>
          <p:spPr>
            <a:xfrm>
              <a:off x="7983" y="-42"/>
              <a:ext cx="15934" cy="10862"/>
            </a:xfrm>
            <a:prstGeom prst="parallelogram">
              <a:avLst/>
            </a:prstGeom>
            <a:solidFill>
              <a:schemeClr val="bg1">
                <a:alpha val="8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10847" y="7635"/>
              <a:ext cx="8099" cy="1888"/>
            </a:xfrm>
            <a:prstGeom prst="rect">
              <a:avLst/>
            </a:prstGeom>
            <a:noFill/>
          </p:spPr>
          <p:txBody>
            <a:bodyPr wrap="square" rtlCol="0">
              <a:spAutoFit/>
            </a:bodyPr>
            <a:p>
              <a:r>
                <a:rPr lang="zh-CN" altLang="en-US" sz="3600" b="1">
                  <a:latin typeface="华文中宋" panose="02010600040101010101" charset="-122"/>
                  <a:ea typeface="华文中宋" panose="02010600040101010101" charset="-122"/>
                  <a:sym typeface="汉仪综艺体简" panose="02010600000101010101" charset="-122"/>
                </a:rPr>
                <a:t>行</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人</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和</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车</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辆</a:t>
              </a:r>
              <a:r>
                <a:rPr lang="en-US" altLang="zh-CN" sz="3600" b="1">
                  <a:latin typeface="华文中宋" panose="02010600040101010101" charset="-122"/>
                  <a:ea typeface="华文中宋" panose="02010600040101010101" charset="-122"/>
                  <a:sym typeface="汉仪综艺体简" panose="02010600000101010101" charset="-122"/>
                </a:rPr>
                <a:t> </a:t>
              </a:r>
              <a:endParaRPr lang="en-US" altLang="zh-CN" sz="3600" b="1">
                <a:latin typeface="华文中宋" panose="02010600040101010101" charset="-122"/>
                <a:ea typeface="华文中宋" panose="02010600040101010101" charset="-122"/>
                <a:sym typeface="汉仪综艺体简" panose="02010600000101010101" charset="-122"/>
              </a:endParaRPr>
            </a:p>
            <a:p>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测</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术</a:t>
              </a:r>
              <a:endParaRPr lang="zh-CN" altLang="en-US" sz="3600" b="1">
                <a:latin typeface="华文中宋" panose="02010600040101010101" charset="-122"/>
                <a:ea typeface="华文中宋" panose="02010600040101010101" charset="-122"/>
                <a:sym typeface="汉仪综艺体简" panose="02010600000101010101" charset="-122"/>
              </a:endParaRPr>
            </a:p>
          </p:txBody>
        </p:sp>
        <p:cxnSp>
          <p:nvCxnSpPr>
            <p:cNvPr id="8" name="直接连接符 7"/>
            <p:cNvCxnSpPr/>
            <p:nvPr/>
          </p:nvCxnSpPr>
          <p:spPr>
            <a:xfrm flipV="1">
              <a:off x="11023" y="7235"/>
              <a:ext cx="3159" cy="45"/>
            </a:xfrm>
            <a:prstGeom prst="line">
              <a:avLst/>
            </a:prstGeom>
            <a:ln w="1270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10846" y="6327"/>
              <a:ext cx="8100" cy="1019"/>
            </a:xfrm>
            <a:prstGeom prst="rect">
              <a:avLst/>
            </a:prstGeom>
            <a:noFill/>
          </p:spPr>
          <p:txBody>
            <a:bodyPr wrap="square" rtlCol="0">
              <a:noAutofit/>
            </a:bodyPr>
            <a:p>
              <a:r>
                <a:rPr lang="en-US" altLang="zh-CN"/>
                <a:t>Pedestrian and Vehicle Detection Technology</a:t>
              </a:r>
              <a:endParaRPr lang="en-US" altLang="zh-CN"/>
            </a:p>
          </p:txBody>
        </p:sp>
        <p:sp useBgFill="1">
          <p:nvSpPr>
            <p:cNvPr id="13" name="文本框 12"/>
            <p:cNvSpPr txBox="1"/>
            <p:nvPr/>
          </p:nvSpPr>
          <p:spPr>
            <a:xfrm>
              <a:off x="11818" y="2108"/>
              <a:ext cx="4885" cy="3384"/>
            </a:xfrm>
            <a:custGeom>
              <a:avLst/>
              <a:gdLst/>
              <a:ahLst/>
              <a:cxnLst>
                <a:cxn ang="3">
                  <a:pos x="hc" y="t"/>
                </a:cxn>
                <a:cxn ang="cd2">
                  <a:pos x="l" y="vc"/>
                </a:cxn>
                <a:cxn ang="cd4">
                  <a:pos x="hc" y="b"/>
                </a:cxn>
                <a:cxn ang="0">
                  <a:pos x="r" y="vc"/>
                </a:cxn>
              </a:cxnLst>
              <a:rect l="l" t="t" r="r" b="b"/>
              <a:pathLst>
                <a:path w="4885" h="3384">
                  <a:moveTo>
                    <a:pt x="1137" y="425"/>
                  </a:moveTo>
                  <a:cubicBezTo>
                    <a:pt x="919" y="425"/>
                    <a:pt x="765" y="522"/>
                    <a:pt x="675" y="715"/>
                  </a:cubicBezTo>
                  <a:cubicBezTo>
                    <a:pt x="584" y="909"/>
                    <a:pt x="539" y="1235"/>
                    <a:pt x="539" y="1692"/>
                  </a:cubicBezTo>
                  <a:cubicBezTo>
                    <a:pt x="539" y="2134"/>
                    <a:pt x="585" y="2455"/>
                    <a:pt x="677" y="2656"/>
                  </a:cubicBezTo>
                  <a:cubicBezTo>
                    <a:pt x="769" y="2857"/>
                    <a:pt x="919" y="2957"/>
                    <a:pt x="1127" y="2957"/>
                  </a:cubicBezTo>
                  <a:cubicBezTo>
                    <a:pt x="1333" y="2957"/>
                    <a:pt x="1482" y="2855"/>
                    <a:pt x="1577" y="2651"/>
                  </a:cubicBezTo>
                  <a:cubicBezTo>
                    <a:pt x="1671" y="2448"/>
                    <a:pt x="1718" y="2128"/>
                    <a:pt x="1718" y="1692"/>
                  </a:cubicBezTo>
                  <a:cubicBezTo>
                    <a:pt x="1718" y="1386"/>
                    <a:pt x="1698" y="1141"/>
                    <a:pt x="1659" y="957"/>
                  </a:cubicBezTo>
                  <a:cubicBezTo>
                    <a:pt x="1621" y="773"/>
                    <a:pt x="1559" y="639"/>
                    <a:pt x="1476" y="553"/>
                  </a:cubicBezTo>
                  <a:cubicBezTo>
                    <a:pt x="1393" y="468"/>
                    <a:pt x="1280" y="425"/>
                    <a:pt x="1137" y="425"/>
                  </a:cubicBezTo>
                  <a:close/>
                  <a:moveTo>
                    <a:pt x="3767" y="0"/>
                  </a:moveTo>
                  <a:cubicBezTo>
                    <a:pt x="4103" y="0"/>
                    <a:pt x="4365" y="80"/>
                    <a:pt x="4553" y="239"/>
                  </a:cubicBezTo>
                  <a:cubicBezTo>
                    <a:pt x="4740" y="399"/>
                    <a:pt x="4834" y="624"/>
                    <a:pt x="4834" y="915"/>
                  </a:cubicBezTo>
                  <a:cubicBezTo>
                    <a:pt x="4834" y="1052"/>
                    <a:pt x="4807" y="1180"/>
                    <a:pt x="4753" y="1299"/>
                  </a:cubicBezTo>
                  <a:cubicBezTo>
                    <a:pt x="4700" y="1418"/>
                    <a:pt x="4622" y="1535"/>
                    <a:pt x="4521" y="1651"/>
                  </a:cubicBezTo>
                  <a:cubicBezTo>
                    <a:pt x="4420" y="1767"/>
                    <a:pt x="4255" y="1917"/>
                    <a:pt x="4026" y="2101"/>
                  </a:cubicBezTo>
                  <a:cubicBezTo>
                    <a:pt x="3628" y="2416"/>
                    <a:pt x="3380" y="2679"/>
                    <a:pt x="3282" y="2887"/>
                  </a:cubicBezTo>
                  <a:lnTo>
                    <a:pt x="4885" y="2887"/>
                  </a:lnTo>
                  <a:lnTo>
                    <a:pt x="4885" y="3338"/>
                  </a:lnTo>
                  <a:lnTo>
                    <a:pt x="2673" y="3338"/>
                  </a:lnTo>
                  <a:lnTo>
                    <a:pt x="2673" y="2962"/>
                  </a:lnTo>
                  <a:cubicBezTo>
                    <a:pt x="2750" y="2781"/>
                    <a:pt x="2861" y="2604"/>
                    <a:pt x="3004" y="2430"/>
                  </a:cubicBezTo>
                  <a:cubicBezTo>
                    <a:pt x="3147" y="2255"/>
                    <a:pt x="3339" y="2069"/>
                    <a:pt x="3578" y="1870"/>
                  </a:cubicBezTo>
                  <a:cubicBezTo>
                    <a:pt x="3866" y="1630"/>
                    <a:pt x="4056" y="1445"/>
                    <a:pt x="4149" y="1314"/>
                  </a:cubicBezTo>
                  <a:cubicBezTo>
                    <a:pt x="4241" y="1183"/>
                    <a:pt x="4288" y="1057"/>
                    <a:pt x="4288" y="934"/>
                  </a:cubicBezTo>
                  <a:cubicBezTo>
                    <a:pt x="4288" y="775"/>
                    <a:pt x="4243" y="652"/>
                    <a:pt x="4155" y="566"/>
                  </a:cubicBezTo>
                  <a:cubicBezTo>
                    <a:pt x="4066" y="480"/>
                    <a:pt x="3941" y="436"/>
                    <a:pt x="3779" y="436"/>
                  </a:cubicBezTo>
                  <a:cubicBezTo>
                    <a:pt x="3468" y="436"/>
                    <a:pt x="3290" y="604"/>
                    <a:pt x="3247" y="938"/>
                  </a:cubicBezTo>
                  <a:lnTo>
                    <a:pt x="2705" y="901"/>
                  </a:lnTo>
                  <a:cubicBezTo>
                    <a:pt x="2738" y="618"/>
                    <a:pt x="2847" y="397"/>
                    <a:pt x="3031" y="238"/>
                  </a:cubicBezTo>
                  <a:cubicBezTo>
                    <a:pt x="3215" y="79"/>
                    <a:pt x="3461" y="0"/>
                    <a:pt x="3767" y="0"/>
                  </a:cubicBezTo>
                  <a:close/>
                  <a:moveTo>
                    <a:pt x="1137" y="0"/>
                  </a:moveTo>
                  <a:cubicBezTo>
                    <a:pt x="1518" y="0"/>
                    <a:pt x="1800" y="138"/>
                    <a:pt x="1984" y="415"/>
                  </a:cubicBezTo>
                  <a:cubicBezTo>
                    <a:pt x="2167" y="692"/>
                    <a:pt x="2259" y="1118"/>
                    <a:pt x="2259" y="1692"/>
                  </a:cubicBezTo>
                  <a:cubicBezTo>
                    <a:pt x="2259" y="2245"/>
                    <a:pt x="2164" y="2665"/>
                    <a:pt x="1973" y="2952"/>
                  </a:cubicBezTo>
                  <a:cubicBezTo>
                    <a:pt x="1783" y="3240"/>
                    <a:pt x="1499" y="3384"/>
                    <a:pt x="1123" y="3384"/>
                  </a:cubicBezTo>
                  <a:cubicBezTo>
                    <a:pt x="374" y="3384"/>
                    <a:pt x="0" y="2820"/>
                    <a:pt x="0" y="1692"/>
                  </a:cubicBezTo>
                  <a:cubicBezTo>
                    <a:pt x="0" y="1302"/>
                    <a:pt x="42" y="982"/>
                    <a:pt x="125" y="733"/>
                  </a:cubicBezTo>
                  <a:cubicBezTo>
                    <a:pt x="208" y="484"/>
                    <a:pt x="331" y="300"/>
                    <a:pt x="492" y="180"/>
                  </a:cubicBezTo>
                  <a:cubicBezTo>
                    <a:pt x="654" y="60"/>
                    <a:pt x="869" y="0"/>
                    <a:pt x="1137" y="0"/>
                  </a:cubicBezTo>
                  <a:close/>
                </a:path>
              </a:pathLst>
            </a:custGeom>
            <a:effectLst/>
          </p:spPr>
          <p:txBody>
            <a:bodyPr wrap="square" rtlCol="0">
              <a:noAutofit/>
            </a:bodyPr>
            <a:p>
              <a:endParaRPr lang="en-US" altLang="zh-CN" sz="23900" b="1"/>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2000"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1+#ppt_w/2"/>
                                          </p:val>
                                        </p:tav>
                                        <p:tav tm="100000">
                                          <p:val>
                                            <p:strVal val="#ppt_x"/>
                                          </p:val>
                                        </p:tav>
                                      </p:tavLst>
                                    </p:anim>
                                    <p:anim calcmode="lin" valueType="num">
                                      <p:cBhvr additive="base">
                                        <p:cTn id="1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731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7440663" y="1760657"/>
            <a:ext cx="2498297" cy="3675352"/>
          </a:xfrm>
          <a:prstGeom prst="rect">
            <a:avLst/>
          </a:prstGeom>
        </p:spPr>
      </p:pic>
      <p:sp>
        <p:nvSpPr>
          <p:cNvPr id="17" name="矩形 16"/>
          <p:cNvSpPr/>
          <p:nvPr/>
        </p:nvSpPr>
        <p:spPr>
          <a:xfrm>
            <a:off x="5985164"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09543" y="4281687"/>
            <a:ext cx="3234055" cy="829945"/>
          </a:xfrm>
          <a:prstGeom prst="rect">
            <a:avLst/>
          </a:prstGeom>
        </p:spPr>
        <p:txBody>
          <a:bodyPr wrap="none">
            <a:spAutoFit/>
          </a:bodyPr>
          <a:lstStyle/>
          <a:p>
            <a:pPr algn="l"/>
            <a:r>
              <a:rPr lang="zh-CN" altLang="en-US" sz="4800" b="1">
                <a:latin typeface="华康行楷体 W5" panose="03000509000000000000" charset="-122"/>
                <a:ea typeface="华康行楷体 W5" panose="03000509000000000000" charset="-122"/>
                <a:sym typeface="汉仪综艺体简" panose="02010600000101010101" charset="-122"/>
              </a:rPr>
              <a:t>行人</a:t>
            </a:r>
            <a:r>
              <a:rPr lang="zh-CN" altLang="en-US" sz="4800" b="1">
                <a:solidFill>
                  <a:schemeClr val="bg1"/>
                </a:solidFill>
                <a:latin typeface="华康行楷体 W5" panose="03000509000000000000" charset="-122"/>
                <a:ea typeface="华康行楷体 W5" panose="03000509000000000000" charset="-122"/>
                <a:sym typeface="汉仪综艺体简" panose="02010600000101010101" charset="-122"/>
              </a:rPr>
              <a:t>和车辆</a:t>
            </a:r>
            <a:endParaRPr lang="zh-CN" altLang="en-US" sz="4800" b="1" dirty="0">
              <a:solidFill>
                <a:schemeClr val="bg1"/>
              </a:solidFill>
              <a:latin typeface="华康行楷体 W5" panose="03000509000000000000" charset="-122"/>
              <a:ea typeface="华康行楷体 W5" panose="03000509000000000000" charset="-122"/>
              <a:cs typeface="MV Boli" panose="02000500030200090000" pitchFamily="2" charset="0"/>
              <a:sym typeface="汉仪综艺体简" panose="02010600000101010101" charset="-122"/>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38875" y="1461770"/>
            <a:ext cx="2943225" cy="3907790"/>
          </a:xfrm>
          <a:prstGeom prst="rect">
            <a:avLst/>
          </a:prstGeom>
          <a:noFill/>
        </p:spPr>
        <p:txBody>
          <a:bodyPr wrap="square" rtlCol="0">
            <a:spAutoFit/>
          </a:bodyPr>
          <a:p>
            <a:pPr indent="0">
              <a:buClr>
                <a:srgbClr val="DAA753"/>
              </a:buClr>
              <a:buFont typeface="Wingdings" panose="05000000000000000000" charset="0"/>
              <a:buNone/>
            </a:pPr>
            <a:endParaRPr lang="en-US" altLang="zh-CN">
              <a:latin typeface="华康行楷体 W5" panose="03000509000000000000" charset="-122"/>
              <a:ea typeface="华康行楷体 W5" panose="03000509000000000000" charset="-122"/>
            </a:endParaRPr>
          </a:p>
          <a:p>
            <a:pPr marL="285750" indent="-285750" fontAlgn="auto">
              <a:lnSpc>
                <a:spcPct val="120000"/>
              </a:lnSpc>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rPr>
              <a:t>概述</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行人和车辆检测技术是智能交通与自动驾驶领域的核心技术，旨在从传感器采集的数据中精准识别出行人和车辆目标，获取其位置、速度、运动状态等信息。</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endParaRPr lang="zh-CN" altLang="en-US" sz="1600">
              <a:latin typeface="华康行楷体 W5" panose="03000509000000000000" charset="-122"/>
              <a:ea typeface="华康行楷体 W5" panose="03000509000000000000" charset="-122"/>
            </a:endParaRPr>
          </a:p>
          <a:p>
            <a:pPr marL="285750" indent="-285750" fontAlgn="auto">
              <a:lnSpc>
                <a:spcPct val="120000"/>
              </a:lnSpc>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rPr>
              <a:t>核心算法</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a:t>
            </a:r>
            <a:r>
              <a:rPr lang="en-US" altLang="zh-CN" sz="1600">
                <a:latin typeface="华康行楷体 W5" panose="03000509000000000000" charset="-122"/>
                <a:ea typeface="华康行楷体 W5" panose="03000509000000000000" charset="-122"/>
              </a:rPr>
              <a:t>1</a:t>
            </a:r>
            <a:r>
              <a:rPr lang="zh-CN" altLang="en-US" sz="1600">
                <a:latin typeface="华康行楷体 W5" panose="03000509000000000000" charset="-122"/>
                <a:ea typeface="华康行楷体 W5" panose="03000509000000000000" charset="-122"/>
              </a:rPr>
              <a:t>）传统检测算法：</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r>
              <a:rPr lang="en-US" altLang="en-US" sz="1600">
                <a:latin typeface="华康行楷体 W5" panose="03000509000000000000" charset="-122"/>
                <a:ea typeface="华康行楷体 W5" panose="03000509000000000000" charset="-122"/>
              </a:rPr>
              <a:t>     ①</a:t>
            </a:r>
            <a:r>
              <a:rPr lang="zh-CN" altLang="en-US" sz="1600">
                <a:latin typeface="华康行楷体 W5" panose="03000509000000000000" charset="-122"/>
                <a:ea typeface="华康行楷体 W5" panose="03000509000000000000" charset="-122"/>
              </a:rPr>
              <a:t>特征提取与分类</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 </a:t>
            </a:r>
            <a:r>
              <a:rPr lang="en-US" altLang="zh-CN" sz="1600">
                <a:latin typeface="华康行楷体 W5" panose="03000509000000000000" charset="-122"/>
                <a:ea typeface="华康行楷体 W5" panose="03000509000000000000" charset="-122"/>
              </a:rPr>
              <a:t>    </a:t>
            </a:r>
            <a:r>
              <a:rPr lang="en-US" altLang="en-US" sz="1600">
                <a:latin typeface="华康行楷体 W5" panose="03000509000000000000" charset="-122"/>
                <a:ea typeface="华康行楷体 W5" panose="03000509000000000000" charset="-122"/>
              </a:rPr>
              <a:t>②</a:t>
            </a:r>
            <a:r>
              <a:rPr lang="zh-CN" altLang="en-US" sz="1600">
                <a:latin typeface="华康行楷体 W5" panose="03000509000000000000" charset="-122"/>
                <a:ea typeface="华康行楷体 W5" panose="03000509000000000000" charset="-122"/>
              </a:rPr>
              <a:t>模板匹配</a:t>
            </a:r>
            <a:endParaRPr lang="zh-CN" altLang="en-US" sz="1600">
              <a:latin typeface="华康行楷体 W5" panose="03000509000000000000" charset="-122"/>
              <a:ea typeface="华康行楷体 W5"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3000"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anim calcmode="lin" valueType="num">
                                      <p:cBhvr>
                                        <p:cTn id="8" dur="3000" fill="hold"/>
                                        <p:tgtEl>
                                          <p:spTgt spid="23"/>
                                        </p:tgtEl>
                                        <p:attrNameLst>
                                          <p:attrName>ppt_x</p:attrName>
                                        </p:attrNameLst>
                                      </p:cBhvr>
                                      <p:tavLst>
                                        <p:tav tm="0">
                                          <p:val>
                                            <p:strVal val="#ppt_x"/>
                                          </p:val>
                                        </p:tav>
                                        <p:tav tm="100000">
                                          <p:val>
                                            <p:strVal val="#ppt_x"/>
                                          </p:val>
                                        </p:tav>
                                      </p:tavLst>
                                    </p:anim>
                                    <p:anim calcmode="lin" valueType="num">
                                      <p:cBhvr>
                                        <p:cTn id="9" dur="3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5000" fill="hold">
                                          <p:stCondLst>
                                            <p:cond delay="0"/>
                                          </p:stCondLst>
                                        </p:cTn>
                                        <p:tgtEl>
                                          <p:spTgt spid="2"/>
                                        </p:tgtEl>
                                        <p:attrNameLst>
                                          <p:attrName>style.visibility</p:attrName>
                                        </p:attrNameLst>
                                      </p:cBhvr>
                                      <p:to>
                                        <p:strVal val="visible"/>
                                      </p:to>
                                    </p:set>
                                    <p:animEffect transition="in" filter="fade">
                                      <p:cBhvr>
                                        <p:cTn id="17" dur="5000"/>
                                        <p:tgtEl>
                                          <p:spTgt spid="2"/>
                                        </p:tgtEl>
                                      </p:cBhvr>
                                    </p:animEffect>
                                    <p:anim calcmode="lin" valueType="num">
                                      <p:cBhvr>
                                        <p:cTn id="18" dur="5000" fill="hold"/>
                                        <p:tgtEl>
                                          <p:spTgt spid="2"/>
                                        </p:tgtEl>
                                        <p:attrNameLst>
                                          <p:attrName>ppt_x</p:attrName>
                                        </p:attrNameLst>
                                      </p:cBhvr>
                                      <p:tavLst>
                                        <p:tav tm="0">
                                          <p:val>
                                            <p:strVal val="#ppt_x"/>
                                          </p:val>
                                        </p:tav>
                                        <p:tav tm="100000">
                                          <p:val>
                                            <p:strVal val="#ppt_x"/>
                                          </p:val>
                                        </p:tav>
                                      </p:tavLst>
                                    </p:anim>
                                    <p:anim calcmode="lin" valueType="num">
                                      <p:cBhvr>
                                        <p:cTn id="19" dur="5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5000" fill="hold">
                                          <p:stCondLst>
                                            <p:cond delay="0"/>
                                          </p:stCondLst>
                                        </p:cTn>
                                        <p:tgtEl>
                                          <p:spTgt spid="2">
                                            <p:txEl>
                                              <p:pRg st="1" end="1"/>
                                            </p:txEl>
                                          </p:spTgt>
                                        </p:tgtEl>
                                        <p:attrNameLst>
                                          <p:attrName>style.visibility</p:attrName>
                                        </p:attrNameLst>
                                      </p:cBhvr>
                                      <p:to>
                                        <p:strVal val="visible"/>
                                      </p:to>
                                    </p:set>
                                    <p:animEffect transition="in" filter="fade">
                                      <p:cBhvr>
                                        <p:cTn id="22" dur="5000"/>
                                        <p:tgtEl>
                                          <p:spTgt spid="2">
                                            <p:txEl>
                                              <p:pRg st="1" end="1"/>
                                            </p:txEl>
                                          </p:spTgt>
                                        </p:tgtEl>
                                      </p:cBhvr>
                                    </p:animEffect>
                                    <p:anim calcmode="lin" valueType="num">
                                      <p:cBhvr>
                                        <p:cTn id="23"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5000" fill="hold"/>
                                        <p:tgtEl>
                                          <p:spTgt spid="2">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3000"/>
                                  </p:stCondLst>
                                  <p:childTnLst>
                                    <p:set>
                                      <p:cBhvr>
                                        <p:cTn id="26" dur="5000" fill="hold">
                                          <p:stCondLst>
                                            <p:cond delay="0"/>
                                          </p:stCondLst>
                                        </p:cTn>
                                        <p:tgtEl>
                                          <p:spTgt spid="2">
                                            <p:txEl>
                                              <p:pRg st="2" end="2"/>
                                            </p:txEl>
                                          </p:spTgt>
                                        </p:tgtEl>
                                        <p:attrNameLst>
                                          <p:attrName>style.visibility</p:attrName>
                                        </p:attrNameLst>
                                      </p:cBhvr>
                                      <p:to>
                                        <p:strVal val="visible"/>
                                      </p:to>
                                    </p:set>
                                    <p:animEffect transition="in" filter="fade">
                                      <p:cBhvr>
                                        <p:cTn id="27" dur="5000"/>
                                        <p:tgtEl>
                                          <p:spTgt spid="2">
                                            <p:txEl>
                                              <p:pRg st="2" end="2"/>
                                            </p:txEl>
                                          </p:spTgt>
                                        </p:tgtEl>
                                      </p:cBhvr>
                                    </p:animEffect>
                                    <p:anim calcmode="lin" valueType="num">
                                      <p:cBhvr>
                                        <p:cTn id="28"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5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5000" fill="hold">
                                          <p:stCondLst>
                                            <p:cond delay="0"/>
                                          </p:stCondLst>
                                        </p:cTn>
                                        <p:tgtEl>
                                          <p:spTgt spid="2">
                                            <p:txEl>
                                              <p:pRg st="4" end="4"/>
                                            </p:txEl>
                                          </p:spTgt>
                                        </p:tgtEl>
                                        <p:attrNameLst>
                                          <p:attrName>style.visibility</p:attrName>
                                        </p:attrNameLst>
                                      </p:cBhvr>
                                      <p:to>
                                        <p:strVal val="visible"/>
                                      </p:to>
                                    </p:set>
                                    <p:animEffect transition="in" filter="fade">
                                      <p:cBhvr>
                                        <p:cTn id="33" dur="5000"/>
                                        <p:tgtEl>
                                          <p:spTgt spid="2">
                                            <p:txEl>
                                              <p:pRg st="4" end="4"/>
                                            </p:txEl>
                                          </p:spTgt>
                                        </p:tgtEl>
                                      </p:cBhvr>
                                    </p:animEffect>
                                    <p:anim calcmode="lin" valueType="num">
                                      <p:cBhvr>
                                        <p:cTn id="34" dur="5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5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5000" fill="hold">
                                          <p:stCondLst>
                                            <p:cond delay="0"/>
                                          </p:stCondLst>
                                        </p:cTn>
                                        <p:tgtEl>
                                          <p:spTgt spid="2">
                                            <p:txEl>
                                              <p:pRg st="5" end="5"/>
                                            </p:txEl>
                                          </p:spTgt>
                                        </p:tgtEl>
                                        <p:attrNameLst>
                                          <p:attrName>style.visibility</p:attrName>
                                        </p:attrNameLst>
                                      </p:cBhvr>
                                      <p:to>
                                        <p:strVal val="visible"/>
                                      </p:to>
                                    </p:set>
                                    <p:animEffect transition="in" filter="fade">
                                      <p:cBhvr>
                                        <p:cTn id="38" dur="5000"/>
                                        <p:tgtEl>
                                          <p:spTgt spid="2">
                                            <p:txEl>
                                              <p:pRg st="5" end="5"/>
                                            </p:txEl>
                                          </p:spTgt>
                                        </p:tgtEl>
                                      </p:cBhvr>
                                    </p:animEffect>
                                    <p:anim calcmode="lin" valueType="num">
                                      <p:cBhvr>
                                        <p:cTn id="39" dur="5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5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5000" fill="hold">
                                          <p:stCondLst>
                                            <p:cond delay="0"/>
                                          </p:stCondLst>
                                        </p:cTn>
                                        <p:tgtEl>
                                          <p:spTgt spid="2">
                                            <p:txEl>
                                              <p:pRg st="6" end="6"/>
                                            </p:txEl>
                                          </p:spTgt>
                                        </p:tgtEl>
                                        <p:attrNameLst>
                                          <p:attrName>style.visibility</p:attrName>
                                        </p:attrNameLst>
                                      </p:cBhvr>
                                      <p:to>
                                        <p:strVal val="visible"/>
                                      </p:to>
                                    </p:set>
                                    <p:animEffect transition="in" filter="fade">
                                      <p:cBhvr>
                                        <p:cTn id="43" dur="5000"/>
                                        <p:tgtEl>
                                          <p:spTgt spid="2">
                                            <p:txEl>
                                              <p:pRg st="6" end="6"/>
                                            </p:txEl>
                                          </p:spTgt>
                                        </p:tgtEl>
                                      </p:cBhvr>
                                    </p:animEffect>
                                    <p:anim calcmode="lin" valueType="num">
                                      <p:cBhvr>
                                        <p:cTn id="44" dur="5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5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5000" fill="hold">
                                          <p:stCondLst>
                                            <p:cond delay="0"/>
                                          </p:stCondLst>
                                        </p:cTn>
                                        <p:tgtEl>
                                          <p:spTgt spid="2">
                                            <p:txEl>
                                              <p:pRg st="7" end="7"/>
                                            </p:txEl>
                                          </p:spTgt>
                                        </p:tgtEl>
                                        <p:attrNameLst>
                                          <p:attrName>style.visibility</p:attrName>
                                        </p:attrNameLst>
                                      </p:cBhvr>
                                      <p:to>
                                        <p:strVal val="visible"/>
                                      </p:to>
                                    </p:set>
                                    <p:animEffect transition="in" filter="fade">
                                      <p:cBhvr>
                                        <p:cTn id="48" dur="5000"/>
                                        <p:tgtEl>
                                          <p:spTgt spid="2">
                                            <p:txEl>
                                              <p:pRg st="7" end="7"/>
                                            </p:txEl>
                                          </p:spTgt>
                                        </p:tgtEl>
                                      </p:cBhvr>
                                    </p:animEffect>
                                    <p:anim calcmode="lin" valueType="num">
                                      <p:cBhvr>
                                        <p:cTn id="49" dur="5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5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7" grpId="0" animBg="1"/>
      <p:bldP spid="2" grpId="0"/>
      <p:bldP spid="17" grpId="1" animBg="1"/>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BA7A"/>
        </a:solidFill>
        <a:effectLst/>
      </p:bgPr>
    </p:bg>
    <p:spTree>
      <p:nvGrpSpPr>
        <p:cNvPr id="1" name=""/>
        <p:cNvGrpSpPr/>
        <p:nvPr/>
      </p:nvGrpSpPr>
      <p:grpSpPr>
        <a:xfrm>
          <a:off x="0" y="0"/>
          <a:ext cx="0" cy="0"/>
          <a:chOff x="0" y="0"/>
          <a:chExt cx="0" cy="0"/>
        </a:xfrm>
      </p:grpSpPr>
      <p:sp>
        <p:nvSpPr>
          <p:cNvPr id="12" name="矩形 11"/>
          <p:cNvSpPr/>
          <p:nvPr/>
        </p:nvSpPr>
        <p:spPr>
          <a:xfrm>
            <a:off x="1297075" y="1141051"/>
            <a:ext cx="9597849" cy="491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963724" y="1760657"/>
            <a:ext cx="5510337" cy="3675352"/>
          </a:xfrm>
          <a:prstGeom prst="rect">
            <a:avLst/>
          </a:prstGeom>
        </p:spPr>
      </p:pic>
      <p:pic>
        <p:nvPicPr>
          <p:cNvPr id="22" name="图片 21"/>
          <p:cNvPicPr>
            <a:picLocks noChangeAspect="1"/>
          </p:cNvPicPr>
          <p:nvPr/>
        </p:nvPicPr>
        <p:blipFill rotWithShape="1">
          <a:blip r:embed="rId1">
            <a:extLst>
              <a:ext uri="{28A0092B-C50C-407E-A947-70E740481C1C}">
                <a14:useLocalDpi xmlns:a14="http://schemas.microsoft.com/office/drawing/2010/main" val="0"/>
              </a:ext>
            </a:extLst>
          </a:blip>
          <a:srcRect l="54662"/>
          <a:stretch>
            <a:fillRect/>
          </a:stretch>
        </p:blipFill>
        <p:spPr>
          <a:xfrm>
            <a:off x="2039988" y="1760657"/>
            <a:ext cx="2498297" cy="3675352"/>
          </a:xfrm>
          <a:prstGeom prst="rect">
            <a:avLst/>
          </a:prstGeom>
        </p:spPr>
      </p:pic>
      <p:sp>
        <p:nvSpPr>
          <p:cNvPr id="17" name="矩形 16"/>
          <p:cNvSpPr/>
          <p:nvPr/>
        </p:nvSpPr>
        <p:spPr>
          <a:xfrm>
            <a:off x="2756189" y="1141051"/>
            <a:ext cx="3352800" cy="4914564"/>
          </a:xfrm>
          <a:prstGeom prst="rect">
            <a:avLst/>
          </a:prstGeom>
          <a:solidFill>
            <a:srgbClr val="FFE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544583" y="4386462"/>
            <a:ext cx="3234055" cy="829945"/>
          </a:xfrm>
          <a:prstGeom prst="rect">
            <a:avLst/>
          </a:prstGeom>
        </p:spPr>
        <p:txBody>
          <a:bodyPr wrap="none">
            <a:spAutoFit/>
          </a:bodyPr>
          <a:lstStyle/>
          <a:p>
            <a:pPr algn="l"/>
            <a:r>
              <a:rPr lang="zh-CN" altLang="en-US" sz="4800" b="1">
                <a:solidFill>
                  <a:schemeClr val="bg1"/>
                </a:solidFill>
                <a:latin typeface="华康行楷体 W5" panose="03000509000000000000" charset="-122"/>
                <a:ea typeface="华康行楷体 W5" panose="03000509000000000000" charset="-122"/>
                <a:sym typeface="汉仪综艺体简" panose="02010600000101010101" charset="-122"/>
              </a:rPr>
              <a:t>行人和</a:t>
            </a:r>
            <a:r>
              <a:rPr lang="zh-CN" altLang="en-US" sz="4800" b="1">
                <a:latin typeface="华康行楷体 W5" panose="03000509000000000000" charset="-122"/>
                <a:ea typeface="华康行楷体 W5" panose="03000509000000000000" charset="-122"/>
                <a:sym typeface="汉仪综艺体简" panose="02010600000101010101" charset="-122"/>
              </a:rPr>
              <a:t>车辆</a:t>
            </a:r>
            <a:endParaRPr lang="zh-CN" altLang="en-US" sz="4800" b="1" dirty="0">
              <a:solidFill>
                <a:schemeClr val="tx1"/>
              </a:solidFill>
              <a:latin typeface="华康行楷体 W5" panose="03000509000000000000" charset="-122"/>
              <a:ea typeface="华康行楷体 W5" panose="03000509000000000000" charset="-122"/>
              <a:cs typeface="MV Boli" panose="02000500030200090000" pitchFamily="2" charset="0"/>
              <a:sym typeface="华康行楷体 W5" panose="03000509000000000000" charset="-122"/>
            </a:endParaRPr>
          </a:p>
        </p:txBody>
      </p:sp>
      <p:sp>
        <p:nvSpPr>
          <p:cNvPr id="28" name="流程图: 接点 27"/>
          <p:cNvSpPr/>
          <p:nvPr/>
        </p:nvSpPr>
        <p:spPr>
          <a:xfrm>
            <a:off x="10349115" y="3082780"/>
            <a:ext cx="167149" cy="133446"/>
          </a:xfrm>
          <a:prstGeom prst="flowChartConnector">
            <a:avLst/>
          </a:prstGeom>
          <a:solidFill>
            <a:srgbClr val="F6D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a:off x="10349115" y="3447247"/>
            <a:ext cx="167149" cy="133446"/>
          </a:xfrm>
          <a:prstGeom prst="flowChartConnector">
            <a:avLst/>
          </a:prstGeom>
          <a:solidFill>
            <a:srgbClr val="888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a:off x="10349115" y="3811041"/>
            <a:ext cx="167149" cy="133446"/>
          </a:xfrm>
          <a:prstGeom prst="flowChartConnector">
            <a:avLst/>
          </a:prstGeom>
          <a:solidFill>
            <a:srgbClr val="C4A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直角三角形 30" hidden="1"/>
          <p:cNvSpPr/>
          <p:nvPr/>
        </p:nvSpPr>
        <p:spPr>
          <a:xfrm rot="5400000">
            <a:off x="-312589" y="-2038950"/>
            <a:ext cx="9213272" cy="11699982"/>
          </a:xfrm>
          <a:prstGeom prst="rtTriangle">
            <a:avLst/>
          </a:prstGeom>
          <a:solidFill>
            <a:schemeClr val="bg2">
              <a:lumMod val="50000"/>
              <a:alpha val="16000"/>
            </a:schemeClr>
          </a:solidFill>
          <a:ln>
            <a:noFill/>
          </a:ln>
          <a:effectLst>
            <a:outerShdw blurRad="711200" dist="736600" dir="6360000" sx="120000" sy="120000" algn="ctr" rotWithShape="0">
              <a:srgbClr val="000000">
                <a:alpha val="82000"/>
              </a:srgbClr>
            </a:outerShdw>
            <a:softEdge rad="482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18155" y="2611755"/>
            <a:ext cx="2943225" cy="2076450"/>
          </a:xfrm>
          <a:prstGeom prst="rect">
            <a:avLst/>
          </a:prstGeom>
          <a:noFill/>
        </p:spPr>
        <p:txBody>
          <a:bodyPr wrap="square" rtlCol="0">
            <a:spAutoFit/>
          </a:bodyPr>
          <a:p>
            <a:pPr indent="0">
              <a:buClr>
                <a:srgbClr val="DAA753"/>
              </a:buClr>
              <a:buFont typeface="Wingdings" panose="05000000000000000000" charset="0"/>
              <a:buNone/>
            </a:pPr>
            <a:endParaRPr lang="zh-CN" altLang="en-US" sz="1400">
              <a:latin typeface="华康行楷体 W5" panose="03000509000000000000" charset="-122"/>
              <a:ea typeface="华康行楷体 W5" panose="03000509000000000000" charset="-122"/>
            </a:endParaRPr>
          </a:p>
          <a:p>
            <a:pPr marL="285750" indent="-285750" fontAlgn="auto">
              <a:lnSpc>
                <a:spcPct val="120000"/>
              </a:lnSpc>
              <a:buClr>
                <a:srgbClr val="DAA753"/>
              </a:buClr>
              <a:buFont typeface="Wingdings" panose="05000000000000000000" charset="0"/>
              <a:buChar char="l"/>
            </a:pPr>
            <a:r>
              <a:rPr lang="zh-CN" altLang="en-US" sz="1600">
                <a:latin typeface="华康行楷体 W5" panose="03000509000000000000" charset="-122"/>
                <a:ea typeface="华康行楷体 W5" panose="03000509000000000000" charset="-122"/>
                <a:sym typeface="+mn-ea"/>
              </a:rPr>
              <a:t>核心算法</a:t>
            </a:r>
            <a:endParaRPr lang="zh-CN" altLang="en-US" sz="1600">
              <a:latin typeface="华康行楷体 W5" panose="03000509000000000000" charset="-122"/>
              <a:ea typeface="华康行楷体 W5" panose="03000509000000000000" charset="-122"/>
              <a:sym typeface="+mn-ea"/>
            </a:endParaRPr>
          </a:p>
          <a:p>
            <a:pPr indent="0" fontAlgn="auto">
              <a:lnSpc>
                <a:spcPct val="120000"/>
              </a:lnSpc>
              <a:buClr>
                <a:srgbClr val="DAA753"/>
              </a:buClr>
              <a:buFont typeface="Wingdings" panose="05000000000000000000" charset="0"/>
              <a:buNone/>
            </a:pPr>
            <a:r>
              <a:rPr lang="zh-CN" altLang="en-US" sz="1600">
                <a:latin typeface="华康行楷体 W5" panose="03000509000000000000" charset="-122"/>
                <a:ea typeface="华康行楷体 W5" panose="03000509000000000000" charset="-122"/>
              </a:rPr>
              <a:t>（</a:t>
            </a:r>
            <a:r>
              <a:rPr lang="en-US" altLang="zh-CN" sz="1600">
                <a:latin typeface="华康行楷体 W5" panose="03000509000000000000" charset="-122"/>
                <a:ea typeface="华康行楷体 W5" panose="03000509000000000000" charset="-122"/>
              </a:rPr>
              <a:t>2</a:t>
            </a:r>
            <a:r>
              <a:rPr lang="zh-CN" altLang="en-US" sz="1600">
                <a:latin typeface="华康行楷体 W5" panose="03000509000000000000" charset="-122"/>
                <a:ea typeface="华康行楷体 W5" panose="03000509000000000000" charset="-122"/>
              </a:rPr>
              <a:t>）基于深度学习的检测算法</a:t>
            </a:r>
            <a:endParaRPr lang="zh-CN" altLang="en-US" sz="1600">
              <a:latin typeface="华康行楷体 W5" panose="03000509000000000000" charset="-122"/>
              <a:ea typeface="华康行楷体 W5" panose="03000509000000000000" charset="-122"/>
            </a:endParaRPr>
          </a:p>
          <a:p>
            <a:pPr indent="0" fontAlgn="auto">
              <a:lnSpc>
                <a:spcPct val="120000"/>
              </a:lnSpc>
              <a:buClr>
                <a:srgbClr val="DAA753"/>
              </a:buClr>
              <a:buFont typeface="Wingdings" panose="05000000000000000000" charset="0"/>
              <a:buNone/>
            </a:pPr>
            <a:r>
              <a:rPr lang="en-US" altLang="en-US" sz="1600">
                <a:latin typeface="华康行楷体 W5" panose="03000509000000000000" charset="-122"/>
                <a:ea typeface="华康行楷体 W5" panose="03000509000000000000" charset="-122"/>
                <a:sym typeface="+mn-ea"/>
              </a:rPr>
              <a:t>     ①</a:t>
            </a:r>
            <a:r>
              <a:rPr lang="zh-CN" altLang="en-US" sz="1600">
                <a:latin typeface="华康行楷体 W5" panose="03000509000000000000" charset="-122"/>
                <a:ea typeface="华康行楷体 W5" panose="03000509000000000000" charset="-122"/>
                <a:sym typeface="+mn-ea"/>
              </a:rPr>
              <a:t>两阶段检测算法</a:t>
            </a:r>
            <a:endParaRPr lang="zh-CN" altLang="en-US" sz="1600">
              <a:latin typeface="华康行楷体 W5" panose="03000509000000000000" charset="-122"/>
              <a:ea typeface="华康行楷体 W5" panose="03000509000000000000" charset="-122"/>
              <a:sym typeface="+mn-ea"/>
            </a:endParaRPr>
          </a:p>
          <a:p>
            <a:pPr indent="0" fontAlgn="auto">
              <a:lnSpc>
                <a:spcPct val="120000"/>
              </a:lnSpc>
              <a:buClr>
                <a:srgbClr val="DAA753"/>
              </a:buClr>
              <a:buFont typeface="Wingdings" panose="05000000000000000000" charset="0"/>
              <a:buNone/>
            </a:pPr>
            <a:r>
              <a:rPr lang="en-US" altLang="en-US" sz="1600">
                <a:latin typeface="华康行楷体 W5" panose="03000509000000000000" charset="-122"/>
                <a:ea typeface="华康行楷体 W5" panose="03000509000000000000" charset="-122"/>
                <a:sym typeface="+mn-ea"/>
              </a:rPr>
              <a:t>     ②</a:t>
            </a:r>
            <a:r>
              <a:rPr lang="zh-CN" altLang="en-US" sz="1600">
                <a:latin typeface="华康行楷体 W5" panose="03000509000000000000" charset="-122"/>
                <a:ea typeface="华康行楷体 W5" panose="03000509000000000000" charset="-122"/>
                <a:sym typeface="+mn-ea"/>
              </a:rPr>
              <a:t>一阶段检测算法</a:t>
            </a:r>
            <a:endParaRPr lang="zh-CN" altLang="en-US" sz="1600">
              <a:latin typeface="华康行楷体 W5" panose="03000509000000000000" charset="-122"/>
              <a:ea typeface="华康行楷体 W5" panose="03000509000000000000" charset="-122"/>
              <a:sym typeface="+mn-ea"/>
            </a:endParaRPr>
          </a:p>
          <a:p>
            <a:pPr indent="0" fontAlgn="auto">
              <a:lnSpc>
                <a:spcPct val="120000"/>
              </a:lnSpc>
              <a:buClr>
                <a:srgbClr val="DAA753"/>
              </a:buClr>
              <a:buFont typeface="Wingdings" panose="05000000000000000000" charset="0"/>
              <a:buNone/>
            </a:pPr>
            <a:r>
              <a:rPr lang="en-US" altLang="en-US" sz="1600">
                <a:latin typeface="华康行楷体 W5" panose="03000509000000000000" charset="-122"/>
                <a:ea typeface="华康行楷体 W5" panose="03000509000000000000" charset="-122"/>
                <a:sym typeface="+mn-ea"/>
              </a:rPr>
              <a:t>     ③</a:t>
            </a:r>
            <a:r>
              <a:rPr lang="zh-CN" altLang="en-US" sz="1600">
                <a:latin typeface="华康行楷体 W5" panose="03000509000000000000" charset="-122"/>
                <a:ea typeface="华康行楷体 W5" panose="03000509000000000000" charset="-122"/>
                <a:sym typeface="+mn-ea"/>
              </a:rPr>
              <a:t>基于</a:t>
            </a:r>
            <a:r>
              <a:rPr lang="en-US" altLang="zh-CN" sz="1600">
                <a:latin typeface="华康行楷体 W5" panose="03000509000000000000" charset="-122"/>
                <a:ea typeface="华康行楷体 W5" panose="03000509000000000000" charset="-122"/>
                <a:sym typeface="+mn-ea"/>
              </a:rPr>
              <a:t>Transformer</a:t>
            </a:r>
            <a:r>
              <a:rPr lang="zh-CN" altLang="en-US" sz="1600">
                <a:latin typeface="华康行楷体 W5" panose="03000509000000000000" charset="-122"/>
                <a:ea typeface="华康行楷体 W5" panose="03000509000000000000" charset="-122"/>
                <a:sym typeface="+mn-ea"/>
              </a:rPr>
              <a:t>的检测算法</a:t>
            </a:r>
            <a:endParaRPr lang="zh-CN" altLang="en-US" sz="1600">
              <a:latin typeface="华康行楷体 W5" panose="03000509000000000000" charset="-122"/>
              <a:ea typeface="华康行楷体 W5" panose="03000509000000000000"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3000" fill="hold">
                                          <p:stCondLst>
                                            <p:cond delay="0"/>
                                          </p:stCondLst>
                                        </p:cTn>
                                        <p:tgtEl>
                                          <p:spTgt spid="23"/>
                                        </p:tgtEl>
                                        <p:attrNameLst>
                                          <p:attrName>style.visibility</p:attrName>
                                        </p:attrNameLst>
                                      </p:cBhvr>
                                      <p:to>
                                        <p:strVal val="visible"/>
                                      </p:to>
                                    </p:set>
                                    <p:animEffect transition="in" filter="fade">
                                      <p:cBhvr>
                                        <p:cTn id="7" dur="3000"/>
                                        <p:tgtEl>
                                          <p:spTgt spid="23"/>
                                        </p:tgtEl>
                                      </p:cBhvr>
                                    </p:animEffect>
                                    <p:anim calcmode="lin" valueType="num">
                                      <p:cBhvr>
                                        <p:cTn id="8" dur="3000" fill="hold"/>
                                        <p:tgtEl>
                                          <p:spTgt spid="23"/>
                                        </p:tgtEl>
                                        <p:attrNameLst>
                                          <p:attrName>ppt_x</p:attrName>
                                        </p:attrNameLst>
                                      </p:cBhvr>
                                      <p:tavLst>
                                        <p:tav tm="0">
                                          <p:val>
                                            <p:strVal val="#ppt_x"/>
                                          </p:val>
                                        </p:tav>
                                        <p:tav tm="100000">
                                          <p:val>
                                            <p:strVal val="#ppt_x"/>
                                          </p:val>
                                        </p:tav>
                                      </p:tavLst>
                                    </p:anim>
                                    <p:anim calcmode="lin" valueType="num">
                                      <p:cBhvr>
                                        <p:cTn id="9" dur="3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500"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20000"/>
                                  </p:iterate>
                                  <p:childTnLst>
                                    <p:set>
                                      <p:cBhvr>
                                        <p:cTn id="16" dur="500"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7" grpId="0" animBg="1"/>
      <p:bldP spid="2" grpId="0"/>
      <p:bldP spid="17" grpId="1" animBg="1"/>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平行四边形 1"/>
          <p:cNvSpPr/>
          <p:nvPr/>
        </p:nvSpPr>
        <p:spPr>
          <a:xfrm>
            <a:off x="4117975" y="-19050"/>
            <a:ext cx="10118090" cy="6870700"/>
          </a:xfrm>
          <a:prstGeom prst="parallelogram">
            <a:avLst/>
          </a:prstGeom>
          <a:solidFill>
            <a:schemeClr val="bg1">
              <a:alpha val="2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平行四边形 2"/>
          <p:cNvSpPr/>
          <p:nvPr/>
        </p:nvSpPr>
        <p:spPr>
          <a:xfrm>
            <a:off x="4565650" y="0"/>
            <a:ext cx="10118090" cy="6870700"/>
          </a:xfrm>
          <a:prstGeom prst="parallelogram">
            <a:avLst/>
          </a:prstGeom>
          <a:solidFill>
            <a:schemeClr val="bg1">
              <a:alpha val="6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069205" y="-26670"/>
            <a:ext cx="10118090" cy="6897370"/>
            <a:chOff x="7983" y="-42"/>
            <a:chExt cx="15934" cy="10862"/>
          </a:xfrm>
        </p:grpSpPr>
        <p:sp>
          <p:nvSpPr>
            <p:cNvPr id="4" name="平行四边形 3"/>
            <p:cNvSpPr/>
            <p:nvPr/>
          </p:nvSpPr>
          <p:spPr>
            <a:xfrm>
              <a:off x="7983" y="-42"/>
              <a:ext cx="15934" cy="10862"/>
            </a:xfrm>
            <a:prstGeom prst="parallelogram">
              <a:avLst/>
            </a:prstGeom>
            <a:solidFill>
              <a:schemeClr val="bg1">
                <a:alpha val="80000"/>
              </a:schemeClr>
            </a:solidFill>
            <a:ln>
              <a:noFill/>
            </a:ln>
            <a:effectLst>
              <a:outerShdw blurRad="127000" dist="38100" dir="2700000" sx="101000" sy="101000" algn="tl" rotWithShape="0">
                <a:schemeClr val="bg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553" y="7620"/>
              <a:ext cx="9798" cy="1888"/>
            </a:xfrm>
            <a:prstGeom prst="rect">
              <a:avLst/>
            </a:prstGeom>
            <a:noFill/>
          </p:spPr>
          <p:txBody>
            <a:bodyPr wrap="square" rtlCol="0">
              <a:spAutoFit/>
            </a:bodyPr>
            <a:p>
              <a:r>
                <a:rPr lang="zh-CN" altLang="en-US" sz="3600" b="1">
                  <a:latin typeface="华文中宋" panose="02010600040101010101" charset="-122"/>
                  <a:ea typeface="华文中宋" panose="02010600040101010101" charset="-122"/>
                  <a:sym typeface="汉仪综艺体简" panose="02010600000101010101" charset="-122"/>
                </a:rPr>
                <a:t>交通</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信号灯</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和</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交通标志</a:t>
              </a:r>
              <a:endParaRPr lang="zh-CN" altLang="en-US" sz="3600" b="1">
                <a:latin typeface="华文中宋" panose="02010600040101010101" charset="-122"/>
                <a:ea typeface="华文中宋" panose="02010600040101010101" charset="-122"/>
                <a:sym typeface="汉仪综艺体简" panose="02010600000101010101" charset="-122"/>
              </a:endParaRPr>
            </a:p>
            <a:p>
              <a:r>
                <a:rPr lang="zh-CN" altLang="en-US" sz="3600" b="1">
                  <a:latin typeface="华文中宋" panose="02010600040101010101" charset="-122"/>
                  <a:ea typeface="华文中宋" panose="02010600040101010101" charset="-122"/>
                  <a:sym typeface="汉仪综艺体简" panose="02010600000101010101" charset="-122"/>
                </a:rPr>
                <a:t> </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测</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技</a:t>
              </a:r>
              <a:r>
                <a:rPr lang="en-US" altLang="zh-CN" sz="3600" b="1">
                  <a:latin typeface="华文中宋" panose="02010600040101010101" charset="-122"/>
                  <a:ea typeface="华文中宋" panose="02010600040101010101" charset="-122"/>
                  <a:sym typeface="汉仪综艺体简" panose="02010600000101010101" charset="-122"/>
                </a:rPr>
                <a:t> </a:t>
              </a:r>
              <a:r>
                <a:rPr lang="zh-CN" altLang="en-US" sz="3600" b="1">
                  <a:latin typeface="华文中宋" panose="02010600040101010101" charset="-122"/>
                  <a:ea typeface="华文中宋" panose="02010600040101010101" charset="-122"/>
                  <a:sym typeface="汉仪综艺体简" panose="02010600000101010101" charset="-122"/>
                </a:rPr>
                <a:t>术</a:t>
              </a:r>
              <a:endParaRPr lang="zh-CN" altLang="en-US" sz="3600" b="1">
                <a:latin typeface="华文中宋" panose="02010600040101010101" charset="-122"/>
                <a:ea typeface="华文中宋" panose="02010600040101010101" charset="-122"/>
                <a:sym typeface="汉仪综艺体简" panose="02010600000101010101" charset="-122"/>
              </a:endParaRPr>
            </a:p>
          </p:txBody>
        </p:sp>
        <p:cxnSp>
          <p:nvCxnSpPr>
            <p:cNvPr id="8" name="直接连接符 7"/>
            <p:cNvCxnSpPr/>
            <p:nvPr/>
          </p:nvCxnSpPr>
          <p:spPr>
            <a:xfrm flipV="1">
              <a:off x="9838" y="7190"/>
              <a:ext cx="3159" cy="45"/>
            </a:xfrm>
            <a:prstGeom prst="line">
              <a:avLst/>
            </a:prstGeom>
            <a:ln w="12700" cmpd="sng">
              <a:solidFill>
                <a:schemeClr val="tx1"/>
              </a:solidFill>
              <a:prstDash val="solid"/>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9714" y="6192"/>
              <a:ext cx="8577" cy="748"/>
            </a:xfrm>
            <a:prstGeom prst="rect">
              <a:avLst/>
            </a:prstGeom>
            <a:noFill/>
          </p:spPr>
          <p:txBody>
            <a:bodyPr wrap="square" rtlCol="0">
              <a:noAutofit/>
            </a:bodyPr>
            <a:p>
              <a:r>
                <a:rPr lang="en-US" altLang="zh-CN"/>
                <a:t>Traffic Signal and Traffic Sign Detection Technology</a:t>
              </a:r>
              <a:endParaRPr lang="en-US" altLang="zh-CN"/>
            </a:p>
          </p:txBody>
        </p:sp>
        <p:sp useBgFill="1">
          <p:nvSpPr>
            <p:cNvPr id="6" name="文本框 5"/>
            <p:cNvSpPr txBox="1"/>
            <p:nvPr/>
          </p:nvSpPr>
          <p:spPr>
            <a:xfrm>
              <a:off x="11760" y="2103"/>
              <a:ext cx="4888" cy="3387"/>
            </a:xfrm>
            <a:custGeom>
              <a:avLst/>
              <a:gdLst/>
              <a:ahLst/>
              <a:cxnLst>
                <a:cxn ang="3">
                  <a:pos x="hc" y="t"/>
                </a:cxn>
                <a:cxn ang="cd2">
                  <a:pos x="l" y="vc"/>
                </a:cxn>
                <a:cxn ang="cd4">
                  <a:pos x="hc" y="b"/>
                </a:cxn>
                <a:cxn ang="0">
                  <a:pos x="r" y="vc"/>
                </a:cxn>
              </a:cxnLst>
              <a:rect l="l" t="t" r="r" b="b"/>
              <a:pathLst>
                <a:path w="4888" h="3387">
                  <a:moveTo>
                    <a:pt x="1137" y="425"/>
                  </a:moveTo>
                  <a:cubicBezTo>
                    <a:pt x="919" y="425"/>
                    <a:pt x="765" y="522"/>
                    <a:pt x="675" y="715"/>
                  </a:cubicBezTo>
                  <a:cubicBezTo>
                    <a:pt x="584" y="909"/>
                    <a:pt x="539" y="1235"/>
                    <a:pt x="539" y="1692"/>
                  </a:cubicBezTo>
                  <a:cubicBezTo>
                    <a:pt x="539" y="2134"/>
                    <a:pt x="585" y="2455"/>
                    <a:pt x="677" y="2656"/>
                  </a:cubicBezTo>
                  <a:cubicBezTo>
                    <a:pt x="769" y="2857"/>
                    <a:pt x="919" y="2957"/>
                    <a:pt x="1127" y="2957"/>
                  </a:cubicBezTo>
                  <a:cubicBezTo>
                    <a:pt x="1333" y="2957"/>
                    <a:pt x="1482" y="2855"/>
                    <a:pt x="1577" y="2651"/>
                  </a:cubicBezTo>
                  <a:cubicBezTo>
                    <a:pt x="1671" y="2448"/>
                    <a:pt x="1718" y="2128"/>
                    <a:pt x="1718" y="1692"/>
                  </a:cubicBezTo>
                  <a:cubicBezTo>
                    <a:pt x="1718" y="1386"/>
                    <a:pt x="1698" y="1141"/>
                    <a:pt x="1659" y="957"/>
                  </a:cubicBezTo>
                  <a:cubicBezTo>
                    <a:pt x="1621" y="773"/>
                    <a:pt x="1559" y="639"/>
                    <a:pt x="1476" y="553"/>
                  </a:cubicBezTo>
                  <a:cubicBezTo>
                    <a:pt x="1393" y="468"/>
                    <a:pt x="1280" y="425"/>
                    <a:pt x="1137" y="425"/>
                  </a:cubicBezTo>
                  <a:close/>
                  <a:moveTo>
                    <a:pt x="3763" y="0"/>
                  </a:moveTo>
                  <a:cubicBezTo>
                    <a:pt x="4096" y="0"/>
                    <a:pt x="4352" y="76"/>
                    <a:pt x="4531" y="228"/>
                  </a:cubicBezTo>
                  <a:cubicBezTo>
                    <a:pt x="4709" y="379"/>
                    <a:pt x="4799" y="594"/>
                    <a:pt x="4799" y="873"/>
                  </a:cubicBezTo>
                  <a:cubicBezTo>
                    <a:pt x="4799" y="1071"/>
                    <a:pt x="4743" y="1237"/>
                    <a:pt x="4632" y="1374"/>
                  </a:cubicBezTo>
                  <a:cubicBezTo>
                    <a:pt x="4521" y="1510"/>
                    <a:pt x="4350" y="1602"/>
                    <a:pt x="4120" y="1650"/>
                  </a:cubicBezTo>
                  <a:lnTo>
                    <a:pt x="4120" y="1659"/>
                  </a:lnTo>
                  <a:cubicBezTo>
                    <a:pt x="4359" y="1686"/>
                    <a:pt x="4547" y="1768"/>
                    <a:pt x="4683" y="1905"/>
                  </a:cubicBezTo>
                  <a:cubicBezTo>
                    <a:pt x="4820" y="2041"/>
                    <a:pt x="4888" y="2216"/>
                    <a:pt x="4888" y="2427"/>
                  </a:cubicBezTo>
                  <a:cubicBezTo>
                    <a:pt x="4888" y="2739"/>
                    <a:pt x="4791" y="2976"/>
                    <a:pt x="4597" y="3140"/>
                  </a:cubicBezTo>
                  <a:cubicBezTo>
                    <a:pt x="4403" y="3305"/>
                    <a:pt x="4125" y="3387"/>
                    <a:pt x="3763" y="3387"/>
                  </a:cubicBezTo>
                  <a:cubicBezTo>
                    <a:pt x="3425" y="3387"/>
                    <a:pt x="3159" y="3310"/>
                    <a:pt x="2964" y="3157"/>
                  </a:cubicBezTo>
                  <a:cubicBezTo>
                    <a:pt x="2770" y="3003"/>
                    <a:pt x="2654" y="2774"/>
                    <a:pt x="2617" y="2469"/>
                  </a:cubicBezTo>
                  <a:lnTo>
                    <a:pt x="3160" y="2420"/>
                  </a:lnTo>
                  <a:cubicBezTo>
                    <a:pt x="3185" y="2601"/>
                    <a:pt x="3248" y="2734"/>
                    <a:pt x="3347" y="2821"/>
                  </a:cubicBezTo>
                  <a:cubicBezTo>
                    <a:pt x="3447" y="2907"/>
                    <a:pt x="3585" y="2950"/>
                    <a:pt x="3763" y="2950"/>
                  </a:cubicBezTo>
                  <a:cubicBezTo>
                    <a:pt x="3948" y="2950"/>
                    <a:pt x="4089" y="2903"/>
                    <a:pt x="4187" y="2808"/>
                  </a:cubicBezTo>
                  <a:cubicBezTo>
                    <a:pt x="4285" y="2713"/>
                    <a:pt x="4334" y="2577"/>
                    <a:pt x="4334" y="2402"/>
                  </a:cubicBezTo>
                  <a:cubicBezTo>
                    <a:pt x="4334" y="2240"/>
                    <a:pt x="4274" y="2114"/>
                    <a:pt x="4152" y="2025"/>
                  </a:cubicBezTo>
                  <a:cubicBezTo>
                    <a:pt x="4031" y="1935"/>
                    <a:pt x="3853" y="1891"/>
                    <a:pt x="3618" y="1891"/>
                  </a:cubicBezTo>
                  <a:lnTo>
                    <a:pt x="3378" y="1891"/>
                  </a:lnTo>
                  <a:lnTo>
                    <a:pt x="3378" y="1445"/>
                  </a:lnTo>
                  <a:lnTo>
                    <a:pt x="3606" y="1445"/>
                  </a:lnTo>
                  <a:cubicBezTo>
                    <a:pt x="3816" y="1445"/>
                    <a:pt x="3977" y="1401"/>
                    <a:pt x="4089" y="1313"/>
                  </a:cubicBezTo>
                  <a:cubicBezTo>
                    <a:pt x="4201" y="1225"/>
                    <a:pt x="4257" y="1099"/>
                    <a:pt x="4257" y="936"/>
                  </a:cubicBezTo>
                  <a:cubicBezTo>
                    <a:pt x="4257" y="768"/>
                    <a:pt x="4214" y="642"/>
                    <a:pt x="4128" y="559"/>
                  </a:cubicBezTo>
                  <a:cubicBezTo>
                    <a:pt x="4042" y="476"/>
                    <a:pt x="3917" y="434"/>
                    <a:pt x="3756" y="434"/>
                  </a:cubicBezTo>
                  <a:cubicBezTo>
                    <a:pt x="3435" y="434"/>
                    <a:pt x="3256" y="597"/>
                    <a:pt x="3219" y="922"/>
                  </a:cubicBezTo>
                  <a:lnTo>
                    <a:pt x="2687" y="882"/>
                  </a:lnTo>
                  <a:cubicBezTo>
                    <a:pt x="2719" y="602"/>
                    <a:pt x="2831" y="385"/>
                    <a:pt x="3020" y="231"/>
                  </a:cubicBezTo>
                  <a:cubicBezTo>
                    <a:pt x="3210" y="77"/>
                    <a:pt x="3458" y="0"/>
                    <a:pt x="3763" y="0"/>
                  </a:cubicBezTo>
                  <a:close/>
                  <a:moveTo>
                    <a:pt x="1137" y="0"/>
                  </a:moveTo>
                  <a:cubicBezTo>
                    <a:pt x="1518" y="0"/>
                    <a:pt x="1800" y="138"/>
                    <a:pt x="1984" y="415"/>
                  </a:cubicBezTo>
                  <a:cubicBezTo>
                    <a:pt x="2167" y="692"/>
                    <a:pt x="2259" y="1118"/>
                    <a:pt x="2259" y="1692"/>
                  </a:cubicBezTo>
                  <a:cubicBezTo>
                    <a:pt x="2259" y="2245"/>
                    <a:pt x="2164" y="2665"/>
                    <a:pt x="1973" y="2952"/>
                  </a:cubicBezTo>
                  <a:cubicBezTo>
                    <a:pt x="1783" y="3240"/>
                    <a:pt x="1499" y="3384"/>
                    <a:pt x="1123" y="3384"/>
                  </a:cubicBezTo>
                  <a:cubicBezTo>
                    <a:pt x="374" y="3384"/>
                    <a:pt x="0" y="2820"/>
                    <a:pt x="0" y="1692"/>
                  </a:cubicBezTo>
                  <a:cubicBezTo>
                    <a:pt x="0" y="1302"/>
                    <a:pt x="42" y="982"/>
                    <a:pt x="125" y="733"/>
                  </a:cubicBezTo>
                  <a:cubicBezTo>
                    <a:pt x="208" y="484"/>
                    <a:pt x="331" y="300"/>
                    <a:pt x="492" y="180"/>
                  </a:cubicBezTo>
                  <a:cubicBezTo>
                    <a:pt x="654" y="60"/>
                    <a:pt x="869" y="0"/>
                    <a:pt x="1137" y="0"/>
                  </a:cubicBezTo>
                  <a:close/>
                </a:path>
              </a:pathLst>
            </a:custGeom>
            <a:effectLst/>
          </p:spPr>
          <p:txBody>
            <a:bodyPr wrap="square" rtlCol="0">
              <a:noAutofit/>
            </a:bodyPr>
            <a:p>
              <a:endParaRPr lang="en-US" altLang="zh-CN" sz="23900" b="1"/>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2000"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2000"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Lst>
  </p:timing>
</p:sld>
</file>

<file path=ppt/tags/tag1.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0.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1.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2.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3.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4.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15.xml><?xml version="1.0" encoding="utf-8"?>
<p:tagLst xmlns:p="http://schemas.openxmlformats.org/presentationml/2006/main">
  <p:tag name="resource_record_key" val="{&quot;12&quot;:[25118032,25123648]}"/>
</p:tagLst>
</file>

<file path=ppt/tags/tag2.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3.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4.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5.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6.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7.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8.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ags/tag9.xml><?xml version="1.0" encoding="utf-8"?>
<p:tagLst xmlns:p="http://schemas.openxmlformats.org/presentationml/2006/main">
  <p:tag name="KSO_WM_DIAGRAM_VIRTUALLY_FRAME" val="{&quot;height&quot;:386.05440944881894,&quot;left&quot;:81.81795275590551,&quot;top&quot;:146.18188976377954,&quot;width&quot;:805.09133858267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1977</Words>
  <Application>WPS 演示</Application>
  <PresentationFormat>宽屏</PresentationFormat>
  <Paragraphs>111</Paragraphs>
  <Slides>12</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12</vt:i4>
      </vt:variant>
    </vt:vector>
  </HeadingPairs>
  <TitlesOfParts>
    <vt:vector size="34" baseType="lpstr">
      <vt:lpstr>Arial</vt:lpstr>
      <vt:lpstr>宋体</vt:lpstr>
      <vt:lpstr>Wingdings</vt:lpstr>
      <vt:lpstr>Bodoni MT Black</vt:lpstr>
      <vt:lpstr>Segoe Print</vt:lpstr>
      <vt:lpstr>字小魂沧浪行楷</vt:lpstr>
      <vt:lpstr>华文中宋</vt:lpstr>
      <vt:lpstr>汉仪综艺体简</vt:lpstr>
      <vt:lpstr>华康行楷体 W5</vt:lpstr>
      <vt:lpstr>方正仿宋_GB2312</vt:lpstr>
      <vt:lpstr>MV Boli</vt:lpstr>
      <vt:lpstr>Wingdings</vt:lpstr>
      <vt:lpstr>Calibri Light</vt:lpstr>
      <vt:lpstr>汉仪许静行楷简</vt:lpstr>
      <vt:lpstr>等线</vt:lpstr>
      <vt:lpstr>微软雅黑</vt:lpstr>
      <vt:lpstr>Arial Unicode MS</vt:lpstr>
      <vt:lpstr>等线 Light</vt:lpstr>
      <vt:lpstr>Calibri</vt:lpstr>
      <vt:lpstr>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huang tianyuan</dc:creator>
  <cp:lastModifiedBy> 慧</cp:lastModifiedBy>
  <cp:revision>34</cp:revision>
  <dcterms:created xsi:type="dcterms:W3CDTF">2019-11-15T10:42:00Z</dcterms:created>
  <dcterms:modified xsi:type="dcterms:W3CDTF">2026-04-01T02:01:48Z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2052-12.1.0.21541</vt:lpwstr>
  </property>
  <property fmtid="{D5CDD505-2E9C-101B-9397-08002B2CF9AE}" pid="3" name="KSOTemplateUUID">
    <vt:lpwstr>v1.0_mb_KzIrTBH3trwqzpTsyBbV/g==</vt:lpwstr>
  </property>
  <property fmtid="{D5CDD505-2E9C-101B-9397-08002B2CF9AE}" pid="4" name="ICV">
    <vt:lpwstr>557014CF1733475DA2B74C7A5A2F99BD_13</vt:lpwstr>
  </property>
</Properties>
</file>